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339" r:id="rId3"/>
    <p:sldId id="298" r:id="rId4"/>
    <p:sldId id="299" r:id="rId5"/>
    <p:sldId id="301" r:id="rId6"/>
    <p:sldId id="302" r:id="rId7"/>
    <p:sldId id="257" r:id="rId8"/>
    <p:sldId id="303" r:id="rId9"/>
    <p:sldId id="259" r:id="rId10"/>
    <p:sldId id="293" r:id="rId11"/>
    <p:sldId id="292" r:id="rId12"/>
    <p:sldId id="294" r:id="rId13"/>
    <p:sldId id="295" r:id="rId14"/>
    <p:sldId id="296" r:id="rId15"/>
    <p:sldId id="297" r:id="rId16"/>
    <p:sldId id="304" r:id="rId17"/>
    <p:sldId id="306" r:id="rId18"/>
    <p:sldId id="305" r:id="rId19"/>
    <p:sldId id="307" r:id="rId20"/>
    <p:sldId id="311" r:id="rId21"/>
    <p:sldId id="315" r:id="rId22"/>
    <p:sldId id="312" r:id="rId23"/>
    <p:sldId id="313" r:id="rId24"/>
    <p:sldId id="314" r:id="rId25"/>
    <p:sldId id="316" r:id="rId26"/>
    <p:sldId id="317" r:id="rId27"/>
    <p:sldId id="318" r:id="rId28"/>
    <p:sldId id="320" r:id="rId29"/>
    <p:sldId id="308" r:id="rId30"/>
    <p:sldId id="321" r:id="rId31"/>
    <p:sldId id="323" r:id="rId32"/>
    <p:sldId id="324" r:id="rId33"/>
    <p:sldId id="325" r:id="rId34"/>
    <p:sldId id="326" r:id="rId35"/>
    <p:sldId id="327" r:id="rId36"/>
    <p:sldId id="310" r:id="rId37"/>
    <p:sldId id="328" r:id="rId38"/>
    <p:sldId id="329" r:id="rId39"/>
    <p:sldId id="330" r:id="rId40"/>
    <p:sldId id="331" r:id="rId41"/>
    <p:sldId id="332" r:id="rId42"/>
    <p:sldId id="333" r:id="rId43"/>
    <p:sldId id="334" r:id="rId44"/>
    <p:sldId id="335" r:id="rId45"/>
    <p:sldId id="336" r:id="rId46"/>
    <p:sldId id="337" r:id="rId47"/>
    <p:sldId id="338" r:id="rId48"/>
    <p:sldId id="341" r:id="rId49"/>
    <p:sldId id="340" r:id="rId50"/>
    <p:sldId id="28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A1FF"/>
    <a:srgbClr val="60D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41"/>
    <p:restoredTop sz="96327"/>
  </p:normalViewPr>
  <p:slideViewPr>
    <p:cSldViewPr snapToGrid="0">
      <p:cViewPr varScale="1">
        <p:scale>
          <a:sx n="90" d="100"/>
          <a:sy n="90" d="100"/>
        </p:scale>
        <p:origin x="5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94A62-7170-5841-A004-214A9A579B64}" type="datetimeFigureOut">
              <a:rPr lang="en-US" smtClean="0"/>
              <a:t>4/8/23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B5F08-BD98-C444-B796-967F805E8934}" type="slidenum">
              <a:rPr lang="en-US" smtClean="0"/>
              <a:t>‹#›</a:t>
            </a:fld>
            <a:endParaRPr lang="en-US"/>
          </a:p>
        </p:txBody>
      </p:sp>
    </p:spTree>
    <p:extLst>
      <p:ext uri="{BB962C8B-B14F-4D97-AF65-F5344CB8AC3E}">
        <p14:creationId xmlns:p14="http://schemas.microsoft.com/office/powerpoint/2010/main" val="69121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B5F08-BD98-C444-B796-967F805E8934}" type="slidenum">
              <a:rPr lang="en-US" smtClean="0"/>
              <a:t>31</a:t>
            </a:fld>
            <a:endParaRPr lang="en-US"/>
          </a:p>
        </p:txBody>
      </p:sp>
    </p:spTree>
    <p:extLst>
      <p:ext uri="{BB962C8B-B14F-4D97-AF65-F5344CB8AC3E}">
        <p14:creationId xmlns:p14="http://schemas.microsoft.com/office/powerpoint/2010/main" val="106308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7EEE-A3CF-443A-2482-35E18D99A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7F8B9C-F5BA-17F9-0A1A-E9665612F7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8F8FBE-FBBE-A0CC-FC42-3FF15B01058C}"/>
              </a:ext>
            </a:extLst>
          </p:cNvPr>
          <p:cNvSpPr>
            <a:spLocks noGrp="1"/>
          </p:cNvSpPr>
          <p:nvPr>
            <p:ph type="dt" sz="half" idx="10"/>
          </p:nvPr>
        </p:nvSpPr>
        <p:spPr/>
        <p:txBody>
          <a:bodyPr/>
          <a:lstStyle/>
          <a:p>
            <a:fld id="{D5D8E255-8371-B349-B2F5-F8C6C9FF431B}" type="datetimeFigureOut">
              <a:rPr lang="en-US" smtClean="0"/>
              <a:t>4/8/23</a:t>
            </a:fld>
            <a:endParaRPr lang="en-US"/>
          </a:p>
        </p:txBody>
      </p:sp>
      <p:sp>
        <p:nvSpPr>
          <p:cNvPr id="5" name="Footer Placeholder 4">
            <a:extLst>
              <a:ext uri="{FF2B5EF4-FFF2-40B4-BE49-F238E27FC236}">
                <a16:creationId xmlns:a16="http://schemas.microsoft.com/office/drawing/2014/main" id="{1D2E2043-136C-34E3-9B5E-AC338246D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856A4-24F1-F505-9F17-D7CBFCAEE78C}"/>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215249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AD7-CB39-F4FD-60C8-BAB75817C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BE9A8A-5BCD-ACF0-C136-CDF4EF43F4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72173-7BCD-6D53-45A8-FCA73BB2689E}"/>
              </a:ext>
            </a:extLst>
          </p:cNvPr>
          <p:cNvSpPr>
            <a:spLocks noGrp="1"/>
          </p:cNvSpPr>
          <p:nvPr>
            <p:ph type="dt" sz="half" idx="10"/>
          </p:nvPr>
        </p:nvSpPr>
        <p:spPr/>
        <p:txBody>
          <a:bodyPr/>
          <a:lstStyle/>
          <a:p>
            <a:fld id="{D5D8E255-8371-B349-B2F5-F8C6C9FF431B}" type="datetimeFigureOut">
              <a:rPr lang="en-US" smtClean="0"/>
              <a:t>4/8/23</a:t>
            </a:fld>
            <a:endParaRPr lang="en-US"/>
          </a:p>
        </p:txBody>
      </p:sp>
      <p:sp>
        <p:nvSpPr>
          <p:cNvPr id="5" name="Footer Placeholder 4">
            <a:extLst>
              <a:ext uri="{FF2B5EF4-FFF2-40B4-BE49-F238E27FC236}">
                <a16:creationId xmlns:a16="http://schemas.microsoft.com/office/drawing/2014/main" id="{B5F32C7C-335D-7160-23CE-C24A4F786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CEB18-C173-EFB3-1C85-A031B29843EC}"/>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72618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DC207-D54F-2803-D3CC-9C09125C69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02E1E2-9E3B-784D-3CE4-2296C22F67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6E86C-E00B-BD36-A411-67778DF47318}"/>
              </a:ext>
            </a:extLst>
          </p:cNvPr>
          <p:cNvSpPr>
            <a:spLocks noGrp="1"/>
          </p:cNvSpPr>
          <p:nvPr>
            <p:ph type="dt" sz="half" idx="10"/>
          </p:nvPr>
        </p:nvSpPr>
        <p:spPr/>
        <p:txBody>
          <a:bodyPr/>
          <a:lstStyle/>
          <a:p>
            <a:fld id="{D5D8E255-8371-B349-B2F5-F8C6C9FF431B}" type="datetimeFigureOut">
              <a:rPr lang="en-US" smtClean="0"/>
              <a:t>4/8/23</a:t>
            </a:fld>
            <a:endParaRPr lang="en-US"/>
          </a:p>
        </p:txBody>
      </p:sp>
      <p:sp>
        <p:nvSpPr>
          <p:cNvPr id="5" name="Footer Placeholder 4">
            <a:extLst>
              <a:ext uri="{FF2B5EF4-FFF2-40B4-BE49-F238E27FC236}">
                <a16:creationId xmlns:a16="http://schemas.microsoft.com/office/drawing/2014/main" id="{9B6F92B7-B14D-6AB6-B8C9-06EE3BCF4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8E9E8-5085-B615-86BC-FA6AF9D53953}"/>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7590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00000"/>
        </a:solidFill>
        <a:effectLst/>
      </p:bgPr>
    </p:bg>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1133475" y="180975"/>
            <a:ext cx="9925050" cy="1714500"/>
          </a:xfrm>
          <a:prstGeom prst="rect">
            <a:avLst/>
          </a:prstGeom>
        </p:spPr>
        <p:txBody>
          <a:bodyPr lIns="76200" tIns="76200" rIns="76200" bIns="76200" anchor="ctr">
            <a:noAutofit/>
          </a:bodyPr>
          <a:lstStyle>
            <a:lvl1pPr algn="ctr" defTabSz="409575">
              <a:lnSpc>
                <a:spcPct val="100000"/>
              </a:lnSpc>
              <a:defRPr sz="5800" b="0" spc="0">
                <a:solidFill>
                  <a:srgbClr val="FFFFFF"/>
                </a:solidFill>
                <a:latin typeface="Gill Sans"/>
                <a:ea typeface="Gill Sans"/>
                <a:cs typeface="Gill Sans"/>
                <a:sym typeface="Gill Sans"/>
              </a:defRPr>
            </a:lvl1pPr>
          </a:lstStyle>
          <a:p>
            <a:r>
              <a:t>Title Text</a:t>
            </a:r>
          </a:p>
        </p:txBody>
      </p:sp>
      <p:sp>
        <p:nvSpPr>
          <p:cNvPr id="150" name="Body Level One…"/>
          <p:cNvSpPr txBox="1">
            <a:spLocks noGrp="1"/>
          </p:cNvSpPr>
          <p:nvPr>
            <p:ph type="body" idx="1"/>
          </p:nvPr>
        </p:nvSpPr>
        <p:spPr>
          <a:xfrm>
            <a:off x="1133475" y="1943100"/>
            <a:ext cx="9925050" cy="4019550"/>
          </a:xfrm>
          <a:prstGeom prst="rect">
            <a:avLst/>
          </a:prstGeom>
        </p:spPr>
        <p:txBody>
          <a:bodyPr lIns="76200" tIns="76200" rIns="76200" bIns="76200" anchor="ctr">
            <a:noAutofit/>
          </a:bodyPr>
          <a:lstStyle>
            <a:lvl1pPr marL="738939" indent="-580189" defTabSz="409575">
              <a:lnSpc>
                <a:spcPct val="100000"/>
              </a:lnSpc>
              <a:spcBef>
                <a:spcPts val="1700"/>
              </a:spcBef>
              <a:buSzPct val="171000"/>
              <a:defRPr sz="2800">
                <a:solidFill>
                  <a:srgbClr val="FFFFFF"/>
                </a:solidFill>
                <a:latin typeface="Gill Sans"/>
                <a:ea typeface="Gill Sans"/>
                <a:cs typeface="Gill Sans"/>
                <a:sym typeface="Gill Sans"/>
              </a:defRPr>
            </a:lvl1pPr>
            <a:lvl2pPr marL="961189" indent="-580189" defTabSz="409575">
              <a:lnSpc>
                <a:spcPct val="100000"/>
              </a:lnSpc>
              <a:spcBef>
                <a:spcPts val="1700"/>
              </a:spcBef>
              <a:buSzPct val="171000"/>
              <a:defRPr sz="2800">
                <a:solidFill>
                  <a:srgbClr val="FFFFFF"/>
                </a:solidFill>
                <a:latin typeface="Gill Sans"/>
                <a:ea typeface="Gill Sans"/>
                <a:cs typeface="Gill Sans"/>
                <a:sym typeface="Gill Sans"/>
              </a:defRPr>
            </a:lvl2pPr>
            <a:lvl3pPr marL="1183439" indent="-580189" defTabSz="409575">
              <a:lnSpc>
                <a:spcPct val="100000"/>
              </a:lnSpc>
              <a:spcBef>
                <a:spcPts val="1700"/>
              </a:spcBef>
              <a:buSzPct val="171000"/>
              <a:defRPr sz="2800">
                <a:solidFill>
                  <a:srgbClr val="FFFFFF"/>
                </a:solidFill>
                <a:latin typeface="Gill Sans"/>
                <a:ea typeface="Gill Sans"/>
                <a:cs typeface="Gill Sans"/>
                <a:sym typeface="Gill Sans"/>
              </a:defRPr>
            </a:lvl3pPr>
            <a:lvl4pPr marL="1405689" indent="-580189" defTabSz="409575">
              <a:lnSpc>
                <a:spcPct val="100000"/>
              </a:lnSpc>
              <a:spcBef>
                <a:spcPts val="1700"/>
              </a:spcBef>
              <a:buSzPct val="171000"/>
              <a:defRPr sz="2800">
                <a:solidFill>
                  <a:srgbClr val="FFFFFF"/>
                </a:solidFill>
                <a:latin typeface="Gill Sans"/>
                <a:ea typeface="Gill Sans"/>
                <a:cs typeface="Gill Sans"/>
                <a:sym typeface="Gill Sans"/>
              </a:defRPr>
            </a:lvl4pPr>
            <a:lvl5pPr marL="1627939" indent="-580189" defTabSz="409575">
              <a:lnSpc>
                <a:spcPct val="100000"/>
              </a:lnSpc>
              <a:spcBef>
                <a:spcPts val="1700"/>
              </a:spcBef>
              <a:buSzPct val="171000"/>
              <a:defRPr sz="2800">
                <a:solidFill>
                  <a:srgbClr val="FFFFFF"/>
                </a:solidFill>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5964238" y="6499225"/>
            <a:ext cx="254001" cy="273051"/>
          </a:xfrm>
          <a:prstGeom prst="rect">
            <a:avLst/>
          </a:prstGeom>
        </p:spPr>
        <p:txBody>
          <a:bodyPr lIns="95250" tIns="95250" rIns="95250" bIns="95250"/>
          <a:lstStyle>
            <a:lvl1pPr defTabSz="409575">
              <a:defRPr sz="1200">
                <a:solidFill>
                  <a:srgbClr val="FFFFFF"/>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34577852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BEDB-C75D-A176-F1E1-2D61BD641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0EA41-92F4-D93D-5DF9-8B79882ED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330B2-BD20-D788-65A6-746C9CD144E3}"/>
              </a:ext>
            </a:extLst>
          </p:cNvPr>
          <p:cNvSpPr>
            <a:spLocks noGrp="1"/>
          </p:cNvSpPr>
          <p:nvPr>
            <p:ph type="dt" sz="half" idx="10"/>
          </p:nvPr>
        </p:nvSpPr>
        <p:spPr/>
        <p:txBody>
          <a:bodyPr/>
          <a:lstStyle/>
          <a:p>
            <a:fld id="{D5D8E255-8371-B349-B2F5-F8C6C9FF431B}" type="datetimeFigureOut">
              <a:rPr lang="en-US" smtClean="0"/>
              <a:t>4/8/23</a:t>
            </a:fld>
            <a:endParaRPr lang="en-US"/>
          </a:p>
        </p:txBody>
      </p:sp>
      <p:sp>
        <p:nvSpPr>
          <p:cNvPr id="5" name="Footer Placeholder 4">
            <a:extLst>
              <a:ext uri="{FF2B5EF4-FFF2-40B4-BE49-F238E27FC236}">
                <a16:creationId xmlns:a16="http://schemas.microsoft.com/office/drawing/2014/main" id="{06741D4E-2093-22B2-0224-6CCBB3626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9B169-B36C-E793-5F8A-BFAD72B3E39E}"/>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32271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088F-0963-1409-208E-743C84B47A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88810C-6BA9-7DB2-3B0B-720C42B3C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2797A-1838-CB89-1256-14F12FF16119}"/>
              </a:ext>
            </a:extLst>
          </p:cNvPr>
          <p:cNvSpPr>
            <a:spLocks noGrp="1"/>
          </p:cNvSpPr>
          <p:nvPr>
            <p:ph type="dt" sz="half" idx="10"/>
          </p:nvPr>
        </p:nvSpPr>
        <p:spPr/>
        <p:txBody>
          <a:bodyPr/>
          <a:lstStyle/>
          <a:p>
            <a:fld id="{D5D8E255-8371-B349-B2F5-F8C6C9FF431B}" type="datetimeFigureOut">
              <a:rPr lang="en-US" smtClean="0"/>
              <a:t>4/8/23</a:t>
            </a:fld>
            <a:endParaRPr lang="en-US"/>
          </a:p>
        </p:txBody>
      </p:sp>
      <p:sp>
        <p:nvSpPr>
          <p:cNvPr id="5" name="Footer Placeholder 4">
            <a:extLst>
              <a:ext uri="{FF2B5EF4-FFF2-40B4-BE49-F238E27FC236}">
                <a16:creationId xmlns:a16="http://schemas.microsoft.com/office/drawing/2014/main" id="{B21F2D03-E3A0-4FEA-0011-C37F65BB1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F4D0B-2CE2-143E-8B6E-602564B89BC0}"/>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30726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9120-C89A-B32D-C285-5A1F7A2A9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7ABE6-B752-F669-D1B4-AC8F049FCE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313714-0478-85A7-EDB7-9D329DB61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0DCCEE-DA65-5FEA-DBE1-A4FFB71A4054}"/>
              </a:ext>
            </a:extLst>
          </p:cNvPr>
          <p:cNvSpPr>
            <a:spLocks noGrp="1"/>
          </p:cNvSpPr>
          <p:nvPr>
            <p:ph type="dt" sz="half" idx="10"/>
          </p:nvPr>
        </p:nvSpPr>
        <p:spPr/>
        <p:txBody>
          <a:bodyPr/>
          <a:lstStyle/>
          <a:p>
            <a:fld id="{D5D8E255-8371-B349-B2F5-F8C6C9FF431B}" type="datetimeFigureOut">
              <a:rPr lang="en-US" smtClean="0"/>
              <a:t>4/8/23</a:t>
            </a:fld>
            <a:endParaRPr lang="en-US"/>
          </a:p>
        </p:txBody>
      </p:sp>
      <p:sp>
        <p:nvSpPr>
          <p:cNvPr id="6" name="Footer Placeholder 5">
            <a:extLst>
              <a:ext uri="{FF2B5EF4-FFF2-40B4-BE49-F238E27FC236}">
                <a16:creationId xmlns:a16="http://schemas.microsoft.com/office/drawing/2014/main" id="{B3AFB5A0-AAA7-A256-BA01-54C1A2476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F0E0C-8C61-C6B0-8D2F-98C1C0F1BFE2}"/>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224604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5963-B75A-5C26-1085-A924CA3505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1618E1-9250-45C9-B6CB-F5EC9FCD4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4F8B2-EBF4-1934-4B10-E0E23D984E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5E85D9-CA66-2837-5A04-B23B86606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E643F1-9724-47B2-6CDC-D890213F27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01FAC-E8AC-52D9-1A16-B217F1A60C6F}"/>
              </a:ext>
            </a:extLst>
          </p:cNvPr>
          <p:cNvSpPr>
            <a:spLocks noGrp="1"/>
          </p:cNvSpPr>
          <p:nvPr>
            <p:ph type="dt" sz="half" idx="10"/>
          </p:nvPr>
        </p:nvSpPr>
        <p:spPr/>
        <p:txBody>
          <a:bodyPr/>
          <a:lstStyle/>
          <a:p>
            <a:fld id="{D5D8E255-8371-B349-B2F5-F8C6C9FF431B}" type="datetimeFigureOut">
              <a:rPr lang="en-US" smtClean="0"/>
              <a:t>4/8/23</a:t>
            </a:fld>
            <a:endParaRPr lang="en-US"/>
          </a:p>
        </p:txBody>
      </p:sp>
      <p:sp>
        <p:nvSpPr>
          <p:cNvPr id="8" name="Footer Placeholder 7">
            <a:extLst>
              <a:ext uri="{FF2B5EF4-FFF2-40B4-BE49-F238E27FC236}">
                <a16:creationId xmlns:a16="http://schemas.microsoft.com/office/drawing/2014/main" id="{EF5BFE5D-39D1-6E86-A570-37A00E3A7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4A485E-6264-CBC0-1FF3-552D8DDBFDC4}"/>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447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FFF0-D8D3-C301-C696-45BC20EBE1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1B914-1337-0FD9-892B-B99F460A2A02}"/>
              </a:ext>
            </a:extLst>
          </p:cNvPr>
          <p:cNvSpPr>
            <a:spLocks noGrp="1"/>
          </p:cNvSpPr>
          <p:nvPr>
            <p:ph type="dt" sz="half" idx="10"/>
          </p:nvPr>
        </p:nvSpPr>
        <p:spPr/>
        <p:txBody>
          <a:bodyPr/>
          <a:lstStyle/>
          <a:p>
            <a:fld id="{D5D8E255-8371-B349-B2F5-F8C6C9FF431B}" type="datetimeFigureOut">
              <a:rPr lang="en-US" smtClean="0"/>
              <a:t>4/8/23</a:t>
            </a:fld>
            <a:endParaRPr lang="en-US"/>
          </a:p>
        </p:txBody>
      </p:sp>
      <p:sp>
        <p:nvSpPr>
          <p:cNvPr id="4" name="Footer Placeholder 3">
            <a:extLst>
              <a:ext uri="{FF2B5EF4-FFF2-40B4-BE49-F238E27FC236}">
                <a16:creationId xmlns:a16="http://schemas.microsoft.com/office/drawing/2014/main" id="{1FC03B48-34D2-3263-7740-5983D6F7F0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575E22-D3FA-A3BE-F2D4-6CCB10CD9467}"/>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24881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E6F61-7AE2-FCC6-43FD-ED979C4E6A33}"/>
              </a:ext>
            </a:extLst>
          </p:cNvPr>
          <p:cNvSpPr>
            <a:spLocks noGrp="1"/>
          </p:cNvSpPr>
          <p:nvPr>
            <p:ph type="dt" sz="half" idx="10"/>
          </p:nvPr>
        </p:nvSpPr>
        <p:spPr/>
        <p:txBody>
          <a:bodyPr/>
          <a:lstStyle/>
          <a:p>
            <a:fld id="{D5D8E255-8371-B349-B2F5-F8C6C9FF431B}" type="datetimeFigureOut">
              <a:rPr lang="en-US" smtClean="0"/>
              <a:t>4/8/23</a:t>
            </a:fld>
            <a:endParaRPr lang="en-US"/>
          </a:p>
        </p:txBody>
      </p:sp>
      <p:sp>
        <p:nvSpPr>
          <p:cNvPr id="3" name="Footer Placeholder 2">
            <a:extLst>
              <a:ext uri="{FF2B5EF4-FFF2-40B4-BE49-F238E27FC236}">
                <a16:creationId xmlns:a16="http://schemas.microsoft.com/office/drawing/2014/main" id="{B5772E01-7045-0DD5-9E9A-B9D643B3B9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433559-F5B7-5AA5-561B-0308F9F19CD9}"/>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62275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2457-9C61-FB3A-E090-794F70CCC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50A638-5B5A-F81F-B2BB-7D4BC2CCD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FA28D-530E-D553-BD5E-0834C6956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1CD66-9BCC-71D8-DC72-F5912A2DE9D4}"/>
              </a:ext>
            </a:extLst>
          </p:cNvPr>
          <p:cNvSpPr>
            <a:spLocks noGrp="1"/>
          </p:cNvSpPr>
          <p:nvPr>
            <p:ph type="dt" sz="half" idx="10"/>
          </p:nvPr>
        </p:nvSpPr>
        <p:spPr/>
        <p:txBody>
          <a:bodyPr/>
          <a:lstStyle/>
          <a:p>
            <a:fld id="{D5D8E255-8371-B349-B2F5-F8C6C9FF431B}" type="datetimeFigureOut">
              <a:rPr lang="en-US" smtClean="0"/>
              <a:t>4/8/23</a:t>
            </a:fld>
            <a:endParaRPr lang="en-US"/>
          </a:p>
        </p:txBody>
      </p:sp>
      <p:sp>
        <p:nvSpPr>
          <p:cNvPr id="6" name="Footer Placeholder 5">
            <a:extLst>
              <a:ext uri="{FF2B5EF4-FFF2-40B4-BE49-F238E27FC236}">
                <a16:creationId xmlns:a16="http://schemas.microsoft.com/office/drawing/2014/main" id="{23B4C7AA-84C9-DE87-FFC9-13E44AFAF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13F64-36A6-C563-B8F8-7149E9CCD900}"/>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384449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AE18-9F94-F919-8625-C0724FDF2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D54EC-1B48-2A18-CDF8-E331B4674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EC52F0-4853-2AF7-6240-A9A13CC43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48310-14CE-7E1E-AC35-4A75EA9F6108}"/>
              </a:ext>
            </a:extLst>
          </p:cNvPr>
          <p:cNvSpPr>
            <a:spLocks noGrp="1"/>
          </p:cNvSpPr>
          <p:nvPr>
            <p:ph type="dt" sz="half" idx="10"/>
          </p:nvPr>
        </p:nvSpPr>
        <p:spPr/>
        <p:txBody>
          <a:bodyPr/>
          <a:lstStyle/>
          <a:p>
            <a:fld id="{D5D8E255-8371-B349-B2F5-F8C6C9FF431B}" type="datetimeFigureOut">
              <a:rPr lang="en-US" smtClean="0"/>
              <a:t>4/8/23</a:t>
            </a:fld>
            <a:endParaRPr lang="en-US"/>
          </a:p>
        </p:txBody>
      </p:sp>
      <p:sp>
        <p:nvSpPr>
          <p:cNvPr id="6" name="Footer Placeholder 5">
            <a:extLst>
              <a:ext uri="{FF2B5EF4-FFF2-40B4-BE49-F238E27FC236}">
                <a16:creationId xmlns:a16="http://schemas.microsoft.com/office/drawing/2014/main" id="{9B0B3B96-74D7-0A95-CBCC-E43B376DA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E2FF1-191F-F55E-1038-7A84E40738DD}"/>
              </a:ext>
            </a:extLst>
          </p:cNvPr>
          <p:cNvSpPr>
            <a:spLocks noGrp="1"/>
          </p:cNvSpPr>
          <p:nvPr>
            <p:ph type="sldNum" sz="quarter" idx="12"/>
          </p:nvPr>
        </p:nvSpPr>
        <p:spPr/>
        <p:txBody>
          <a:bodyPr/>
          <a:lstStyle/>
          <a:p>
            <a:fld id="{93C475D4-DDD0-8942-A6FE-1A968215592B}" type="slidenum">
              <a:rPr lang="en-US" smtClean="0"/>
              <a:t>‹#›</a:t>
            </a:fld>
            <a:endParaRPr lang="en-US"/>
          </a:p>
        </p:txBody>
      </p:sp>
    </p:spTree>
    <p:extLst>
      <p:ext uri="{BB962C8B-B14F-4D97-AF65-F5344CB8AC3E}">
        <p14:creationId xmlns:p14="http://schemas.microsoft.com/office/powerpoint/2010/main" val="153634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368CCB-F95C-78B8-AB3B-75046B538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B051CA-AE6B-5AD3-B31B-D128E8361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44A3A-5FE8-9765-97A4-8D78B8064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8E255-8371-B349-B2F5-F8C6C9FF431B}" type="datetimeFigureOut">
              <a:rPr lang="en-US" smtClean="0"/>
              <a:t>4/8/23</a:t>
            </a:fld>
            <a:endParaRPr lang="en-US"/>
          </a:p>
        </p:txBody>
      </p:sp>
      <p:sp>
        <p:nvSpPr>
          <p:cNvPr id="5" name="Footer Placeholder 4">
            <a:extLst>
              <a:ext uri="{FF2B5EF4-FFF2-40B4-BE49-F238E27FC236}">
                <a16:creationId xmlns:a16="http://schemas.microsoft.com/office/drawing/2014/main" id="{9F477786-E37B-BA0A-FBBA-967E2DAF5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B0ED85-D531-06A4-DD93-B6A9AC1AC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475D4-DDD0-8942-A6FE-1A968215592B}" type="slidenum">
              <a:rPr lang="en-US" smtClean="0"/>
              <a:t>‹#›</a:t>
            </a:fld>
            <a:endParaRPr lang="en-US"/>
          </a:p>
        </p:txBody>
      </p:sp>
    </p:spTree>
    <p:extLst>
      <p:ext uri="{BB962C8B-B14F-4D97-AF65-F5344CB8AC3E}">
        <p14:creationId xmlns:p14="http://schemas.microsoft.com/office/powerpoint/2010/main" val="128540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_rels/slide8.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49.png"/><Relationship Id="rId3" Type="http://schemas.openxmlformats.org/officeDocument/2006/relationships/image" Target="../media/image29.png"/><Relationship Id="rId21" Type="http://schemas.openxmlformats.org/officeDocument/2006/relationships/image" Target="../media/image46.png"/><Relationship Id="rId34" Type="http://schemas.openxmlformats.org/officeDocument/2006/relationships/image" Target="../media/image57.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48.png"/><Relationship Id="rId33" Type="http://schemas.openxmlformats.org/officeDocument/2006/relationships/image" Target="../media/image56.png"/><Relationship Id="rId2" Type="http://schemas.openxmlformats.org/officeDocument/2006/relationships/image" Target="../media/image2.png"/><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36.png"/><Relationship Id="rId24" Type="http://schemas.openxmlformats.org/officeDocument/2006/relationships/image" Target="../media/image47.png"/><Relationship Id="rId32" Type="http://schemas.openxmlformats.org/officeDocument/2006/relationships/image" Target="../media/image55.png"/><Relationship Id="rId5" Type="http://schemas.openxmlformats.org/officeDocument/2006/relationships/image" Target="../media/image31.png"/><Relationship Id="rId15" Type="http://schemas.openxmlformats.org/officeDocument/2006/relationships/image" Target="../media/image40.png"/><Relationship Id="rId23" Type="http://schemas.openxmlformats.org/officeDocument/2006/relationships/image" Target="../media/image15.png"/><Relationship Id="rId28" Type="http://schemas.openxmlformats.org/officeDocument/2006/relationships/image" Target="../media/image51.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4.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12.png"/><Relationship Id="rId27" Type="http://schemas.openxmlformats.org/officeDocument/2006/relationships/image" Target="../media/image50.png"/><Relationship Id="rId30" Type="http://schemas.openxmlformats.org/officeDocument/2006/relationships/image" Target="../media/image53.png"/><Relationship Id="rId8"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1B36-9C62-3FFE-74C5-B0303391BA7E}"/>
              </a:ext>
            </a:extLst>
          </p:cNvPr>
          <p:cNvSpPr>
            <a:spLocks noGrp="1"/>
          </p:cNvSpPr>
          <p:nvPr>
            <p:ph type="ctrTitle"/>
          </p:nvPr>
        </p:nvSpPr>
        <p:spPr/>
        <p:txBody>
          <a:bodyPr/>
          <a:lstStyle/>
          <a:p>
            <a:r>
              <a:rPr lang="en-US" dirty="0"/>
              <a:t>Object Oriented Patterns</a:t>
            </a:r>
            <a:br>
              <a:rPr lang="en-US" dirty="0"/>
            </a:br>
            <a:r>
              <a:rPr lang="en-US" dirty="0"/>
              <a:t>A Historical Perspective</a:t>
            </a:r>
          </a:p>
        </p:txBody>
      </p:sp>
      <p:sp>
        <p:nvSpPr>
          <p:cNvPr id="3" name="Subtitle 2">
            <a:extLst>
              <a:ext uri="{FF2B5EF4-FFF2-40B4-BE49-F238E27FC236}">
                <a16:creationId xmlns:a16="http://schemas.microsoft.com/office/drawing/2014/main" id="{A3AFB11C-46EE-C1B0-9B56-FAD330B5A75D}"/>
              </a:ext>
            </a:extLst>
          </p:cNvPr>
          <p:cNvSpPr>
            <a:spLocks noGrp="1"/>
          </p:cNvSpPr>
          <p:nvPr>
            <p:ph type="subTitle" idx="1"/>
          </p:nvPr>
        </p:nvSpPr>
        <p:spPr/>
        <p:txBody>
          <a:bodyPr>
            <a:normAutofit lnSpcReduction="10000"/>
          </a:bodyPr>
          <a:lstStyle/>
          <a:p>
            <a:r>
              <a:rPr lang="en-US" dirty="0"/>
              <a:t>Dr. Charles R. Severance</a:t>
            </a:r>
          </a:p>
          <a:p>
            <a:r>
              <a:rPr lang="en-US" dirty="0"/>
              <a:t>www.cc4e.com</a:t>
            </a:r>
          </a:p>
          <a:p>
            <a:r>
              <a:rPr lang="en-US" dirty="0"/>
              <a:t>code.cc4e.com (sample code)</a:t>
            </a:r>
          </a:p>
          <a:p>
            <a:r>
              <a:rPr lang="en-US" dirty="0" err="1"/>
              <a:t>online.dr-chuck.com</a:t>
            </a:r>
            <a:endParaRPr lang="en-US" dirty="0"/>
          </a:p>
          <a:p>
            <a:endParaRPr lang="en-US" dirty="0"/>
          </a:p>
        </p:txBody>
      </p:sp>
    </p:spTree>
    <p:extLst>
      <p:ext uri="{BB962C8B-B14F-4D97-AF65-F5344CB8AC3E}">
        <p14:creationId xmlns:p14="http://schemas.microsoft.com/office/powerpoint/2010/main" val="129714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744488" y="1210685"/>
            <a:ext cx="5876930" cy="3970318"/>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import math</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class Point:</a:t>
            </a:r>
          </a:p>
          <a:p>
            <a:r>
              <a:rPr lang="en-US" sz="1400" b="1" dirty="0">
                <a:latin typeface="Courier New" panose="02070309020205020404" pitchFamily="49" charset="0"/>
                <a:cs typeface="Courier New" panose="02070309020205020404" pitchFamily="49" charset="0"/>
              </a:rPr>
              <a:t>    def __</a:t>
            </a:r>
            <a:r>
              <a:rPr lang="en-US" sz="1400" b="1" dirty="0" err="1">
                <a:latin typeface="Courier New" panose="02070309020205020404" pitchFamily="49" charset="0"/>
                <a:cs typeface="Courier New" panose="02070309020205020404" pitchFamily="49" charset="0"/>
              </a:rPr>
              <a:t>init</a:t>
            </a:r>
            <a:r>
              <a:rPr lang="en-US" sz="1400" b="1" dirty="0">
                <a:latin typeface="Courier New" panose="02070309020205020404" pitchFamily="49" charset="0"/>
                <a:cs typeface="Courier New" panose="02070309020205020404" pitchFamily="49" charset="0"/>
              </a:rPr>
              <a:t>__(self, x, y):</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self.x</a:t>
            </a:r>
            <a:r>
              <a:rPr lang="en-US" sz="1400" b="1" dirty="0">
                <a:latin typeface="Courier New" panose="02070309020205020404" pitchFamily="49" charset="0"/>
                <a:cs typeface="Courier New" panose="02070309020205020404" pitchFamily="49" charset="0"/>
              </a:rPr>
              <a:t> = x</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self.y</a:t>
            </a:r>
            <a:r>
              <a:rPr lang="en-US" sz="1400" b="1" dirty="0">
                <a:latin typeface="Courier New" panose="02070309020205020404" pitchFamily="49" charset="0"/>
                <a:cs typeface="Courier New" panose="02070309020205020404" pitchFamily="49" charset="0"/>
              </a:rPr>
              <a:t> = y</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def dump(self):</a:t>
            </a:r>
          </a:p>
          <a:p>
            <a:r>
              <a:rPr lang="en-US" sz="1400" b="1" dirty="0">
                <a:latin typeface="Courier New" panose="02070309020205020404" pitchFamily="49" charset="0"/>
                <a:cs typeface="Courier New" panose="02070309020205020404" pitchFamily="49" charset="0"/>
              </a:rPr>
              <a:t>        print('Object point@%x x=%f y=%f' % </a:t>
            </a:r>
          </a:p>
          <a:p>
            <a:r>
              <a:rPr lang="en-US" sz="1400" b="1" dirty="0">
                <a:latin typeface="Courier New" panose="02070309020205020404" pitchFamily="49" charset="0"/>
                <a:cs typeface="Courier New" panose="02070309020205020404" pitchFamily="49" charset="0"/>
              </a:rPr>
              <a:t>           (id(self),</a:t>
            </a:r>
            <a:r>
              <a:rPr lang="en-US" sz="1400" b="1" dirty="0" err="1">
                <a:latin typeface="Courier New" panose="02070309020205020404" pitchFamily="49" charset="0"/>
                <a:cs typeface="Courier New" panose="02070309020205020404" pitchFamily="49" charset="0"/>
              </a:rPr>
              <a:t>self.x,self.y</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def origin(self):</a:t>
            </a:r>
          </a:p>
          <a:p>
            <a:r>
              <a:rPr lang="en-US" sz="1400" b="1" dirty="0">
                <a:latin typeface="Courier New" panose="02070309020205020404" pitchFamily="49" charset="0"/>
                <a:cs typeface="Courier New" panose="02070309020205020404" pitchFamily="49" charset="0"/>
              </a:rPr>
              <a:t>        return </a:t>
            </a:r>
            <a:r>
              <a:rPr lang="en-US" sz="1400" b="1" dirty="0" err="1">
                <a:latin typeface="Courier New" panose="02070309020205020404" pitchFamily="49" charset="0"/>
                <a:cs typeface="Courier New" panose="02070309020205020404" pitchFamily="49" charset="0"/>
              </a:rPr>
              <a:t>math.sqrt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self.x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self.x+self.y</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self.y</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 = Point(4.0, 5.0)</a:t>
            </a:r>
          </a:p>
          <a:p>
            <a:r>
              <a:rPr lang="en-US" sz="1400" b="1" dirty="0" err="1">
                <a:latin typeface="Courier New" panose="02070309020205020404" pitchFamily="49" charset="0"/>
                <a:cs typeface="Courier New" panose="02070309020205020404" pitchFamily="49" charset="0"/>
              </a:rPr>
              <a:t>Point.dump</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print('Origin',</a:t>
            </a:r>
            <a:r>
              <a:rPr lang="en-US" sz="1400" b="1" dirty="0" err="1">
                <a:latin typeface="Courier New" panose="02070309020205020404" pitchFamily="49" charset="0"/>
                <a:cs typeface="Courier New" panose="02070309020205020404" pitchFamily="49" charset="0"/>
              </a:rPr>
              <a:t>pt.origin</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del(</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AF306DA0-8C37-4809-6BE7-F28971E49EA5}"/>
              </a:ext>
            </a:extLst>
          </p:cNvPr>
          <p:cNvSpPr txBox="1"/>
          <p:nvPr/>
        </p:nvSpPr>
        <p:spPr>
          <a:xfrm>
            <a:off x="6122239" y="1429810"/>
            <a:ext cx="5615640" cy="584775"/>
          </a:xfrm>
          <a:prstGeom prst="rect">
            <a:avLst/>
          </a:prstGeom>
          <a:noFill/>
          <a:ln w="28575">
            <a:solidFill>
              <a:schemeClr val="accent1"/>
            </a:solidFill>
          </a:ln>
        </p:spPr>
        <p:txBody>
          <a:bodyPr wrap="none" rtlCol="0">
            <a:spAutoFit/>
          </a:bodyPr>
          <a:lstStyle/>
          <a:p>
            <a:r>
              <a:rPr lang="en-US" sz="1600" b="1" dirty="0">
                <a:latin typeface="Courier New" panose="02070309020205020404" pitchFamily="49" charset="0"/>
                <a:cs typeface="Courier New" panose="02070309020205020404" pitchFamily="49" charset="0"/>
              </a:rPr>
              <a:t>Object point@102ad1f10 x=4.000000 y=5.000000</a:t>
            </a:r>
          </a:p>
          <a:p>
            <a:r>
              <a:rPr lang="en-US" sz="1600" b="1" dirty="0">
                <a:latin typeface="Courier New" panose="02070309020205020404" pitchFamily="49" charset="0"/>
                <a:cs typeface="Courier New" panose="02070309020205020404" pitchFamily="49" charset="0"/>
              </a:rPr>
              <a:t>Origin 6.4031242374328485</a:t>
            </a:r>
          </a:p>
        </p:txBody>
      </p:sp>
      <p:sp>
        <p:nvSpPr>
          <p:cNvPr id="6" name="TextBox 5">
            <a:extLst>
              <a:ext uri="{FF2B5EF4-FFF2-40B4-BE49-F238E27FC236}">
                <a16:creationId xmlns:a16="http://schemas.microsoft.com/office/drawing/2014/main" id="{A6556274-5FAB-FA80-D5BC-7FB8B7B8096A}"/>
              </a:ext>
            </a:extLst>
          </p:cNvPr>
          <p:cNvSpPr txBox="1"/>
          <p:nvPr/>
        </p:nvSpPr>
        <p:spPr>
          <a:xfrm>
            <a:off x="10463350"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cc_03_01.py</a:t>
            </a:r>
          </a:p>
        </p:txBody>
      </p:sp>
      <p:sp>
        <p:nvSpPr>
          <p:cNvPr id="7" name="TextBox 6">
            <a:extLst>
              <a:ext uri="{FF2B5EF4-FFF2-40B4-BE49-F238E27FC236}">
                <a16:creationId xmlns:a16="http://schemas.microsoft.com/office/drawing/2014/main" id="{AF3BB718-4FC4-9BE7-C838-F8882AEEC07C}"/>
              </a:ext>
            </a:extLst>
          </p:cNvPr>
          <p:cNvSpPr txBox="1"/>
          <p:nvPr/>
        </p:nvSpPr>
        <p:spPr>
          <a:xfrm>
            <a:off x="7242423" y="2342352"/>
            <a:ext cx="4490658" cy="923330"/>
          </a:xfrm>
          <a:prstGeom prst="rect">
            <a:avLst/>
          </a:prstGeom>
          <a:noFill/>
        </p:spPr>
        <p:txBody>
          <a:bodyPr wrap="square" rtlCol="0">
            <a:spAutoFit/>
          </a:bodyPr>
          <a:lstStyle/>
          <a:p>
            <a:r>
              <a:rPr lang="en-US" dirty="0"/>
              <a:t>Python uses the concept of "self" to refer to the variables stored in the current instance.  The constructor is by convention "__</a:t>
            </a:r>
            <a:r>
              <a:rPr lang="en-US" dirty="0" err="1"/>
              <a:t>init</a:t>
            </a:r>
            <a:r>
              <a:rPr lang="en-US" dirty="0"/>
              <a:t>__".</a:t>
            </a:r>
          </a:p>
        </p:txBody>
      </p:sp>
      <p:sp>
        <p:nvSpPr>
          <p:cNvPr id="8" name="TextBox 7">
            <a:extLst>
              <a:ext uri="{FF2B5EF4-FFF2-40B4-BE49-F238E27FC236}">
                <a16:creationId xmlns:a16="http://schemas.microsoft.com/office/drawing/2014/main" id="{B55B1418-F9D6-ECC9-9F6C-62844E427D8D}"/>
              </a:ext>
            </a:extLst>
          </p:cNvPr>
          <p:cNvSpPr txBox="1"/>
          <p:nvPr/>
        </p:nvSpPr>
        <p:spPr>
          <a:xfrm>
            <a:off x="8399324"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1991</a:t>
            </a:r>
          </a:p>
        </p:txBody>
      </p:sp>
    </p:spTree>
    <p:extLst>
      <p:ext uri="{BB962C8B-B14F-4D97-AF65-F5344CB8AC3E}">
        <p14:creationId xmlns:p14="http://schemas.microsoft.com/office/powerpoint/2010/main" val="264436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674914" y="435433"/>
            <a:ext cx="5447325" cy="5909310"/>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#include &lt;iostream&gt;</a:t>
            </a:r>
          </a:p>
          <a:p>
            <a:r>
              <a:rPr lang="en-US" sz="1400" b="1" dirty="0">
                <a:latin typeface="Courier New" panose="02070309020205020404" pitchFamily="49" charset="0"/>
                <a:cs typeface="Courier New" panose="02070309020205020404" pitchFamily="49" charset="0"/>
              </a:rPr>
              <a:t>#include &lt;</a:t>
            </a:r>
            <a:r>
              <a:rPr lang="en-US" sz="1400" b="1" dirty="0" err="1">
                <a:latin typeface="Courier New" panose="02070309020205020404" pitchFamily="49" charset="0"/>
                <a:cs typeface="Courier New" panose="02070309020205020404" pitchFamily="49" charset="0"/>
              </a:rPr>
              <a:t>math.h</a:t>
            </a:r>
            <a:r>
              <a:rPr lang="en-US" sz="1400" b="1" dirty="0">
                <a:latin typeface="Courier New" panose="02070309020205020404" pitchFamily="49" charset="0"/>
                <a:cs typeface="Courier New" panose="02070309020205020404" pitchFamily="49" charset="0"/>
              </a:rPr>
              <a:t>&gt;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class Point {</a:t>
            </a:r>
          </a:p>
          <a:p>
            <a:r>
              <a:rPr lang="en-US" sz="1400" b="1" dirty="0">
                <a:latin typeface="Courier New" panose="02070309020205020404" pitchFamily="49" charset="0"/>
                <a:cs typeface="Courier New" panose="02070309020205020404" pitchFamily="49" charset="0"/>
              </a:rPr>
              <a:t>  public:</a:t>
            </a:r>
          </a:p>
          <a:p>
            <a:r>
              <a:rPr lang="en-US" sz="1400" b="1" dirty="0">
                <a:latin typeface="Courier New" panose="02070309020205020404" pitchFamily="49" charset="0"/>
                <a:cs typeface="Courier New" panose="02070309020205020404" pitchFamily="49" charset="0"/>
              </a:rPr>
              <a:t>    double x, y;</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Point(double xc, double </a:t>
            </a:r>
            <a:r>
              <a:rPr lang="en-US" sz="1400" b="1" dirty="0" err="1">
                <a:latin typeface="Courier New" panose="02070309020205020404" pitchFamily="49" charset="0"/>
                <a:cs typeface="Courier New" panose="02070309020205020404" pitchFamily="49" charset="0"/>
              </a:rPr>
              <a:t>yc</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x = xc;</a:t>
            </a:r>
          </a:p>
          <a:p>
            <a:r>
              <a:rPr lang="en-US" sz="1400" b="1" dirty="0">
                <a:latin typeface="Courier New" panose="02070309020205020404" pitchFamily="49" charset="0"/>
                <a:cs typeface="Courier New" panose="02070309020205020404" pitchFamily="49" charset="0"/>
              </a:rPr>
              <a:t>        y = </a:t>
            </a:r>
            <a:r>
              <a:rPr lang="en-US" sz="1400" b="1" dirty="0" err="1">
                <a:latin typeface="Courier New" panose="02070309020205020404" pitchFamily="49" charset="0"/>
                <a:cs typeface="Courier New" panose="02070309020205020404" pitchFamily="49" charset="0"/>
              </a:rPr>
              <a:t>yc</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void dump()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("Object point x=%f y=%f\n", x, y);</a:t>
            </a:r>
          </a:p>
          <a:p>
            <a:r>
              <a:rPr lang="en-US" sz="1400" b="1" dirty="0">
                <a:latin typeface="Courier New" panose="02070309020205020404" pitchFamily="49" charset="0"/>
                <a:cs typeface="Courier New" panose="02070309020205020404" pitchFamily="49" charset="0"/>
              </a:rPr>
              <a:t>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double origin() {</a:t>
            </a:r>
          </a:p>
          <a:p>
            <a:r>
              <a:rPr lang="en-US" sz="1400" b="1" dirty="0">
                <a:latin typeface="Courier New" panose="02070309020205020404" pitchFamily="49" charset="0"/>
                <a:cs typeface="Courier New" panose="02070309020205020404" pitchFamily="49" charset="0"/>
              </a:rPr>
              <a:t>        return sqrt(x*</a:t>
            </a:r>
            <a:r>
              <a:rPr lang="en-US" sz="1400" b="1" dirty="0" err="1">
                <a:latin typeface="Courier New" panose="02070309020205020404" pitchFamily="49" charset="0"/>
                <a:cs typeface="Courier New" panose="02070309020205020404" pitchFamily="49" charset="0"/>
              </a:rPr>
              <a:t>x+y</a:t>
            </a:r>
            <a:r>
              <a:rPr lang="en-US" sz="1400" b="1" dirty="0">
                <a:latin typeface="Courier New" panose="02070309020205020404" pitchFamily="49" charset="0"/>
                <a:cs typeface="Courier New" panose="02070309020205020404" pitchFamily="49" charset="0"/>
              </a:rPr>
              <a:t>*y);</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 {</a:t>
            </a:r>
          </a:p>
          <a:p>
            <a:r>
              <a:rPr lang="en-US" sz="1400" b="1" dirty="0">
                <a:latin typeface="Courier New" panose="02070309020205020404" pitchFamily="49" charset="0"/>
                <a:cs typeface="Courier New" panose="02070309020205020404" pitchFamily="49" charset="0"/>
              </a:rPr>
              <a:t>    Point </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(4.0, 5.0);</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pt.dump</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("Origin: %f\n", </a:t>
            </a:r>
            <a:r>
              <a:rPr lang="en-US" sz="1400" b="1" dirty="0" err="1">
                <a:latin typeface="Courier New" panose="02070309020205020404" pitchFamily="49" charset="0"/>
                <a:cs typeface="Courier New" panose="02070309020205020404" pitchFamily="49" charset="0"/>
              </a:rPr>
              <a:t>pt.origin</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AF306DA0-8C37-4809-6BE7-F28971E49EA5}"/>
              </a:ext>
            </a:extLst>
          </p:cNvPr>
          <p:cNvSpPr txBox="1"/>
          <p:nvPr/>
        </p:nvSpPr>
        <p:spPr>
          <a:xfrm>
            <a:off x="7351753" y="1439749"/>
            <a:ext cx="4381328" cy="584775"/>
          </a:xfrm>
          <a:prstGeom prst="rect">
            <a:avLst/>
          </a:prstGeom>
          <a:noFill/>
          <a:ln w="28575">
            <a:solidFill>
              <a:schemeClr val="accent1"/>
            </a:solidFill>
          </a:ln>
        </p:spPr>
        <p:txBody>
          <a:bodyPr wrap="none" rtlCol="0">
            <a:spAutoFit/>
          </a:bodyPr>
          <a:lstStyle/>
          <a:p>
            <a:r>
              <a:rPr lang="en-US" sz="1600" b="1" dirty="0">
                <a:latin typeface="Courier New" panose="02070309020205020404" pitchFamily="49" charset="0"/>
                <a:cs typeface="Courier New" panose="02070309020205020404" pitchFamily="49" charset="0"/>
              </a:rPr>
              <a:t>Object point x=4.000000 y=5.000000</a:t>
            </a:r>
          </a:p>
          <a:p>
            <a:r>
              <a:rPr lang="en-US" sz="1600" b="1" dirty="0">
                <a:latin typeface="Courier New" panose="02070309020205020404" pitchFamily="49" charset="0"/>
                <a:cs typeface="Courier New" panose="02070309020205020404" pitchFamily="49" charset="0"/>
              </a:rPr>
              <a:t>Origin: 6.40312</a:t>
            </a:r>
          </a:p>
        </p:txBody>
      </p:sp>
      <p:sp>
        <p:nvSpPr>
          <p:cNvPr id="6" name="TextBox 5">
            <a:extLst>
              <a:ext uri="{FF2B5EF4-FFF2-40B4-BE49-F238E27FC236}">
                <a16:creationId xmlns:a16="http://schemas.microsoft.com/office/drawing/2014/main" id="{A6556274-5FAB-FA80-D5BC-7FB8B7B8096A}"/>
              </a:ext>
            </a:extLst>
          </p:cNvPr>
          <p:cNvSpPr txBox="1"/>
          <p:nvPr/>
        </p:nvSpPr>
        <p:spPr>
          <a:xfrm>
            <a:off x="10463350"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cc_03_01.cpp</a:t>
            </a:r>
          </a:p>
        </p:txBody>
      </p:sp>
      <p:sp>
        <p:nvSpPr>
          <p:cNvPr id="7" name="TextBox 6">
            <a:extLst>
              <a:ext uri="{FF2B5EF4-FFF2-40B4-BE49-F238E27FC236}">
                <a16:creationId xmlns:a16="http://schemas.microsoft.com/office/drawing/2014/main" id="{AF3BB718-4FC4-9BE7-C838-F8882AEEC07C}"/>
              </a:ext>
            </a:extLst>
          </p:cNvPr>
          <p:cNvSpPr txBox="1"/>
          <p:nvPr/>
        </p:nvSpPr>
        <p:spPr>
          <a:xfrm>
            <a:off x="7242423" y="2342352"/>
            <a:ext cx="4490658" cy="1477328"/>
          </a:xfrm>
          <a:prstGeom prst="rect">
            <a:avLst/>
          </a:prstGeom>
          <a:noFill/>
        </p:spPr>
        <p:txBody>
          <a:bodyPr wrap="square" rtlCol="0">
            <a:spAutoFit/>
          </a:bodyPr>
          <a:lstStyle/>
          <a:p>
            <a:r>
              <a:rPr lang="en-US" dirty="0"/>
              <a:t>C++ was initially implemented as a pre-processing pass that did textual transformations and then passed the code into the C compiler.  There is no concept of "self" or "this".</a:t>
            </a:r>
          </a:p>
        </p:txBody>
      </p:sp>
      <p:sp>
        <p:nvSpPr>
          <p:cNvPr id="8" name="TextBox 7">
            <a:extLst>
              <a:ext uri="{FF2B5EF4-FFF2-40B4-BE49-F238E27FC236}">
                <a16:creationId xmlns:a16="http://schemas.microsoft.com/office/drawing/2014/main" id="{B55B1418-F9D6-ECC9-9F6C-62844E427D8D}"/>
              </a:ext>
            </a:extLst>
          </p:cNvPr>
          <p:cNvSpPr txBox="1"/>
          <p:nvPr/>
        </p:nvSpPr>
        <p:spPr>
          <a:xfrm>
            <a:off x="8399324"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1980</a:t>
            </a:r>
          </a:p>
        </p:txBody>
      </p:sp>
    </p:spTree>
    <p:extLst>
      <p:ext uri="{BB962C8B-B14F-4D97-AF65-F5344CB8AC3E}">
        <p14:creationId xmlns:p14="http://schemas.microsoft.com/office/powerpoint/2010/main" val="225678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674914" y="435433"/>
            <a:ext cx="5984331" cy="6340197"/>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import </a:t>
            </a:r>
            <a:r>
              <a:rPr lang="en-US" sz="1400" b="1" dirty="0" err="1">
                <a:latin typeface="Courier New" panose="02070309020205020404" pitchFamily="49" charset="0"/>
                <a:cs typeface="Courier New" panose="02070309020205020404" pitchFamily="49" charset="0"/>
              </a:rPr>
              <a:t>java.lang.Math</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public class Point {</a:t>
            </a:r>
          </a:p>
          <a:p>
            <a:r>
              <a:rPr lang="en-US" sz="1400" b="1" dirty="0">
                <a:latin typeface="Courier New" panose="02070309020205020404" pitchFamily="49" charset="0"/>
                <a:cs typeface="Courier New" panose="02070309020205020404" pitchFamily="49" charset="0"/>
              </a:rPr>
              <a:t>   double </a:t>
            </a:r>
            <a:r>
              <a:rPr lang="en-US" sz="1400" b="1" dirty="0" err="1">
                <a:latin typeface="Courier New" panose="02070309020205020404" pitchFamily="49" charset="0"/>
                <a:cs typeface="Courier New" panose="02070309020205020404" pitchFamily="49" charset="0"/>
              </a:rPr>
              <a:t>x,y</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Point(double x, double y)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this.x</a:t>
            </a:r>
            <a:r>
              <a:rPr lang="en-US" sz="1400" b="1" dirty="0">
                <a:latin typeface="Courier New" panose="02070309020205020404" pitchFamily="49" charset="0"/>
                <a:cs typeface="Courier New" panose="02070309020205020404" pitchFamily="49" charset="0"/>
              </a:rPr>
              <a:t> = x;</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this.y</a:t>
            </a:r>
            <a:r>
              <a:rPr lang="en-US" sz="1400" b="1" dirty="0">
                <a:latin typeface="Courier New" panose="02070309020205020404" pitchFamily="49" charset="0"/>
                <a:cs typeface="Courier New" panose="02070309020205020404" pitchFamily="49" charset="0"/>
              </a:rPr>
              <a:t> = y;</a:t>
            </a:r>
          </a:p>
          <a:p>
            <a:r>
              <a:rPr lang="en-US" sz="1400" b="1" dirty="0">
                <a:latin typeface="Courier New" panose="02070309020205020404" pitchFamily="49" charset="0"/>
                <a:cs typeface="Courier New" panose="02070309020205020404" pitchFamily="49" charset="0"/>
              </a:rPr>
              <a:t>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void dump()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System.out.printf</a:t>
            </a:r>
            <a:r>
              <a:rPr lang="en-US" sz="1400" b="1" dirty="0">
                <a:latin typeface="Courier New" panose="02070309020205020404" pitchFamily="49" charset="0"/>
                <a:cs typeface="Courier New" panose="02070309020205020404" pitchFamily="49" charset="0"/>
              </a:rPr>
              <a:t>("%s x=%f y=%f\n", </a:t>
            </a:r>
          </a:p>
          <a:p>
            <a:r>
              <a:rPr lang="en-US" sz="1400" b="1" dirty="0">
                <a:latin typeface="Courier New" panose="02070309020205020404" pitchFamily="49" charset="0"/>
                <a:cs typeface="Courier New" panose="02070309020205020404" pitchFamily="49" charset="0"/>
              </a:rPr>
              <a:t>           this, </a:t>
            </a:r>
            <a:r>
              <a:rPr lang="en-US" sz="1400" b="1" dirty="0" err="1">
                <a:latin typeface="Courier New" panose="02070309020205020404" pitchFamily="49" charset="0"/>
                <a:cs typeface="Courier New" panose="02070309020205020404" pitchFamily="49" charset="0"/>
              </a:rPr>
              <a:t>this.x</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this.y</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double origin() {</a:t>
            </a:r>
          </a:p>
          <a:p>
            <a:r>
              <a:rPr lang="en-US" sz="1400" b="1" dirty="0">
                <a:latin typeface="Courier New" panose="02070309020205020404" pitchFamily="49" charset="0"/>
                <a:cs typeface="Courier New" panose="02070309020205020404" pitchFamily="49" charset="0"/>
              </a:rPr>
              <a:t>        return </a:t>
            </a:r>
            <a:r>
              <a:rPr lang="en-US" sz="1400" b="1" dirty="0" err="1">
                <a:latin typeface="Courier New" panose="02070309020205020404" pitchFamily="49" charset="0"/>
                <a:cs typeface="Courier New" panose="02070309020205020404" pitchFamily="49" charset="0"/>
              </a:rPr>
              <a:t>Math.sqrt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this.x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this.x+this.y</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this.y</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public class cc_03_01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public static void main(String[] </a:t>
            </a:r>
            <a:r>
              <a:rPr lang="en-US" sz="1400" b="1" dirty="0" err="1">
                <a:latin typeface="Courier New" panose="02070309020205020404" pitchFamily="49" charset="0"/>
                <a:cs typeface="Courier New" panose="02070309020205020404" pitchFamily="49" charset="0"/>
              </a:rPr>
              <a:t>args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Point </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 = new Point(4.0, 5.0);</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pt.dump</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System.out.printf</a:t>
            </a:r>
            <a:r>
              <a:rPr lang="en-US" sz="1400" b="1" dirty="0">
                <a:latin typeface="Courier New" panose="02070309020205020404" pitchFamily="49" charset="0"/>
                <a:cs typeface="Courier New" panose="02070309020205020404" pitchFamily="49" charset="0"/>
              </a:rPr>
              <a:t>("Origin %f\n",</a:t>
            </a:r>
            <a:r>
              <a:rPr lang="en-US" sz="1400" b="1" dirty="0" err="1">
                <a:latin typeface="Courier New" panose="02070309020205020404" pitchFamily="49" charset="0"/>
                <a:cs typeface="Courier New" panose="02070309020205020404" pitchFamily="49" charset="0"/>
              </a:rPr>
              <a:t>pt.origin</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AF306DA0-8C37-4809-6BE7-F28971E49EA5}"/>
              </a:ext>
            </a:extLst>
          </p:cNvPr>
          <p:cNvSpPr txBox="1"/>
          <p:nvPr/>
        </p:nvSpPr>
        <p:spPr>
          <a:xfrm>
            <a:off x="7351753" y="1439749"/>
            <a:ext cx="4628190" cy="584775"/>
          </a:xfrm>
          <a:prstGeom prst="rect">
            <a:avLst/>
          </a:prstGeom>
          <a:noFill/>
          <a:ln w="28575">
            <a:solidFill>
              <a:schemeClr val="accent1"/>
            </a:solidFill>
          </a:ln>
        </p:spPr>
        <p:txBody>
          <a:bodyPr wrap="none" rtlCol="0">
            <a:spAutoFit/>
          </a:bodyPr>
          <a:lstStyle/>
          <a:p>
            <a:r>
              <a:rPr lang="en-US" sz="1600" b="1" dirty="0">
                <a:solidFill>
                  <a:srgbClr val="0070C0"/>
                </a:solidFill>
                <a:latin typeface="Courier New" panose="02070309020205020404" pitchFamily="49" charset="0"/>
                <a:cs typeface="Courier New" panose="02070309020205020404" pitchFamily="49" charset="0"/>
              </a:rPr>
              <a:t>Point@7cef4e59 </a:t>
            </a:r>
            <a:r>
              <a:rPr lang="en-US" sz="1600" b="1" dirty="0">
                <a:latin typeface="Courier New" panose="02070309020205020404" pitchFamily="49" charset="0"/>
                <a:cs typeface="Courier New" panose="02070309020205020404" pitchFamily="49" charset="0"/>
              </a:rPr>
              <a:t>x=4.000000 y=5.000000</a:t>
            </a:r>
          </a:p>
          <a:p>
            <a:r>
              <a:rPr lang="en-US" sz="1600" b="1" dirty="0">
                <a:latin typeface="Courier New" panose="02070309020205020404" pitchFamily="49" charset="0"/>
                <a:cs typeface="Courier New" panose="02070309020205020404" pitchFamily="49" charset="0"/>
              </a:rPr>
              <a:t>Origin 6.403124</a:t>
            </a:r>
          </a:p>
        </p:txBody>
      </p:sp>
      <p:sp>
        <p:nvSpPr>
          <p:cNvPr id="6" name="TextBox 5">
            <a:extLst>
              <a:ext uri="{FF2B5EF4-FFF2-40B4-BE49-F238E27FC236}">
                <a16:creationId xmlns:a16="http://schemas.microsoft.com/office/drawing/2014/main" id="{A6556274-5FAB-FA80-D5BC-7FB8B7B8096A}"/>
              </a:ext>
            </a:extLst>
          </p:cNvPr>
          <p:cNvSpPr txBox="1"/>
          <p:nvPr/>
        </p:nvSpPr>
        <p:spPr>
          <a:xfrm>
            <a:off x="10423594" y="6121364"/>
            <a:ext cx="1665696" cy="523220"/>
          </a:xfrm>
          <a:prstGeom prst="rect">
            <a:avLst/>
          </a:prstGeom>
          <a:noFill/>
        </p:spPr>
        <p:txBody>
          <a:bodyPr wrap="square">
            <a:spAutoFit/>
          </a:bodyPr>
          <a:lstStyle/>
          <a:p>
            <a:r>
              <a:rPr lang="en-US" sz="1400" b="1" dirty="0" err="1">
                <a:solidFill>
                  <a:srgbClr val="000000"/>
                </a:solidFill>
                <a:latin typeface="Menlo" panose="020B0609030804020204" pitchFamily="49" charset="0"/>
              </a:rPr>
              <a:t>Point.java</a:t>
            </a:r>
            <a:endParaRPr lang="en-US" sz="1400" b="1" dirty="0">
              <a:solidFill>
                <a:srgbClr val="000000"/>
              </a:solidFill>
              <a:latin typeface="Menlo" panose="020B0609030804020204" pitchFamily="49" charset="0"/>
            </a:endParaRPr>
          </a:p>
          <a:p>
            <a:r>
              <a:rPr lang="en-US" sz="1400" b="1" dirty="0">
                <a:solidFill>
                  <a:srgbClr val="000000"/>
                </a:solidFill>
                <a:latin typeface="Menlo" panose="020B0609030804020204" pitchFamily="49" charset="0"/>
              </a:rPr>
              <a:t>cc_03_01.java</a:t>
            </a:r>
          </a:p>
        </p:txBody>
      </p:sp>
      <p:sp>
        <p:nvSpPr>
          <p:cNvPr id="7" name="TextBox 6">
            <a:extLst>
              <a:ext uri="{FF2B5EF4-FFF2-40B4-BE49-F238E27FC236}">
                <a16:creationId xmlns:a16="http://schemas.microsoft.com/office/drawing/2014/main" id="{AF3BB718-4FC4-9BE7-C838-F8882AEEC07C}"/>
              </a:ext>
            </a:extLst>
          </p:cNvPr>
          <p:cNvSpPr txBox="1"/>
          <p:nvPr/>
        </p:nvSpPr>
        <p:spPr>
          <a:xfrm>
            <a:off x="7242423" y="2342352"/>
            <a:ext cx="4490658" cy="2308324"/>
          </a:xfrm>
          <a:prstGeom prst="rect">
            <a:avLst/>
          </a:prstGeom>
          <a:noFill/>
        </p:spPr>
        <p:txBody>
          <a:bodyPr wrap="square" rtlCol="0">
            <a:spAutoFit/>
          </a:bodyPr>
          <a:lstStyle/>
          <a:p>
            <a:r>
              <a:rPr lang="en-US" dirty="0"/>
              <a:t>The keyword "this" is a reserved word in the Java language.  It is used to refer to the current instance of the class.  The constructor is an un-typed function with the same name as the class.  When you </a:t>
            </a:r>
            <a:r>
              <a:rPr lang="en-US" dirty="0">
                <a:solidFill>
                  <a:srgbClr val="0070C0"/>
                </a:solidFill>
              </a:rPr>
              <a:t>print "this" out</a:t>
            </a:r>
            <a:r>
              <a:rPr lang="en-US" dirty="0"/>
              <a:t>, it resolves to the name of the class and an indication of which instance we are currently in.  The </a:t>
            </a:r>
            <a:r>
              <a:rPr lang="en-US" dirty="0" err="1">
                <a:solidFill>
                  <a:srgbClr val="0070C0"/>
                </a:solidFill>
              </a:rPr>
              <a:t>toString</a:t>
            </a:r>
            <a:r>
              <a:rPr lang="en-US" dirty="0">
                <a:solidFill>
                  <a:srgbClr val="0070C0"/>
                </a:solidFill>
              </a:rPr>
              <a:t>() </a:t>
            </a:r>
            <a:r>
              <a:rPr lang="en-US" dirty="0"/>
              <a:t>method produces the string.</a:t>
            </a:r>
          </a:p>
        </p:txBody>
      </p:sp>
      <p:sp>
        <p:nvSpPr>
          <p:cNvPr id="8" name="TextBox 7">
            <a:extLst>
              <a:ext uri="{FF2B5EF4-FFF2-40B4-BE49-F238E27FC236}">
                <a16:creationId xmlns:a16="http://schemas.microsoft.com/office/drawing/2014/main" id="{B55B1418-F9D6-ECC9-9F6C-62844E427D8D}"/>
              </a:ext>
            </a:extLst>
          </p:cNvPr>
          <p:cNvSpPr txBox="1"/>
          <p:nvPr/>
        </p:nvSpPr>
        <p:spPr>
          <a:xfrm>
            <a:off x="8399324"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1995</a:t>
            </a:r>
          </a:p>
        </p:txBody>
      </p:sp>
    </p:spTree>
    <p:extLst>
      <p:ext uri="{BB962C8B-B14F-4D97-AF65-F5344CB8AC3E}">
        <p14:creationId xmlns:p14="http://schemas.microsoft.com/office/powerpoint/2010/main" val="429397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367701" y="829786"/>
            <a:ext cx="6849952" cy="5509200"/>
          </a:xfrm>
          <a:prstGeom prst="rect">
            <a:avLst/>
          </a:prstGeom>
          <a:noFill/>
        </p:spPr>
        <p:txBody>
          <a:bodyPr wrap="none" rtlCol="0">
            <a:spAutoFit/>
          </a:bodyPr>
          <a:lstStyle/>
          <a:p>
            <a:r>
              <a:rPr lang="en-US" sz="1600" b="1" dirty="0">
                <a:latin typeface="Courier New" panose="02070309020205020404" pitchFamily="49" charset="0"/>
                <a:cs typeface="Courier New" panose="02070309020205020404" pitchFamily="49" charset="0"/>
              </a:rPr>
              <a:t>function Point(x, y)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this.x</a:t>
            </a:r>
            <a:r>
              <a:rPr lang="en-US" sz="1600" b="1" dirty="0">
                <a:latin typeface="Courier New" panose="02070309020205020404" pitchFamily="49" charset="0"/>
                <a:cs typeface="Courier New" panose="02070309020205020404" pitchFamily="49" charset="0"/>
              </a:rPr>
              <a:t> = x;</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this.y</a:t>
            </a:r>
            <a:r>
              <a:rPr lang="en-US" sz="1600" b="1" dirty="0">
                <a:latin typeface="Courier New" panose="02070309020205020404" pitchFamily="49" charset="0"/>
                <a:cs typeface="Courier New" panose="02070309020205020404" pitchFamily="49" charset="0"/>
              </a:rPr>
              <a:t> = 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this.party</a:t>
            </a:r>
            <a:r>
              <a:rPr lang="en-US" sz="1600" b="1" dirty="0">
                <a:latin typeface="Courier New" panose="02070309020205020404" pitchFamily="49" charset="0"/>
                <a:cs typeface="Courier New" panose="02070309020205020404" pitchFamily="49" charset="0"/>
              </a:rPr>
              <a:t> = function ()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this.x</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this.x</a:t>
            </a:r>
            <a:r>
              <a:rPr lang="en-US" sz="1600" b="1" dirty="0">
                <a:latin typeface="Courier New" panose="02070309020205020404" pitchFamily="49" charset="0"/>
                <a:cs typeface="Courier New" panose="02070309020205020404" pitchFamily="49" charset="0"/>
              </a:rPr>
              <a:t> + 1;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console.log</a:t>
            </a:r>
            <a:r>
              <a:rPr lang="en-US" sz="1600" b="1" dirty="0">
                <a:latin typeface="Courier New" panose="02070309020205020404" pitchFamily="49" charset="0"/>
                <a:cs typeface="Courier New" panose="02070309020205020404" pitchFamily="49" charset="0"/>
              </a:rPr>
              <a:t>("So far "+</a:t>
            </a:r>
            <a:r>
              <a:rPr lang="en-US" sz="1600" b="1" dirty="0" err="1">
                <a:latin typeface="Courier New" panose="02070309020205020404" pitchFamily="49" charset="0"/>
                <a:cs typeface="Courier New" panose="02070309020205020404" pitchFamily="49" charset="0"/>
              </a:rPr>
              <a:t>this.x</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this.dump</a:t>
            </a:r>
            <a:r>
              <a:rPr lang="en-US" sz="1600" b="1" dirty="0">
                <a:latin typeface="Courier New" panose="02070309020205020404" pitchFamily="49" charset="0"/>
                <a:cs typeface="Courier New" panose="02070309020205020404" pitchFamily="49" charset="0"/>
              </a:rPr>
              <a:t> = function ()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console.log</a:t>
            </a:r>
            <a:r>
              <a:rPr lang="en-US" sz="1600" b="1" dirty="0">
                <a:latin typeface="Courier New" panose="02070309020205020404" pitchFamily="49" charset="0"/>
                <a:cs typeface="Courier New" panose="02070309020205020404" pitchFamily="49" charset="0"/>
              </a:rPr>
              <a:t>("Object point x=%f y=%f",</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this.x</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this.y</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this.origin</a:t>
            </a:r>
            <a:r>
              <a:rPr lang="en-US" sz="1600" b="1" dirty="0">
                <a:latin typeface="Courier New" panose="02070309020205020404" pitchFamily="49" charset="0"/>
                <a:cs typeface="Courier New" panose="02070309020205020404" pitchFamily="49" charset="0"/>
              </a:rPr>
              <a:t> = function () {</a:t>
            </a: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Math.sqrt</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this.x</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this.x+this.y</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this.y</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pt</a:t>
            </a:r>
            <a:r>
              <a:rPr lang="en-US" sz="1600" b="1" dirty="0">
                <a:latin typeface="Courier New" panose="02070309020205020404" pitchFamily="49" charset="0"/>
                <a:cs typeface="Courier New" panose="02070309020205020404" pitchFamily="49" charset="0"/>
              </a:rPr>
              <a:t> = new Point(4.0, 5.0);</a:t>
            </a:r>
          </a:p>
          <a:p>
            <a:endParaRPr lang="en-US" sz="1600" b="1"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pt.dump</a:t>
            </a:r>
            <a:r>
              <a:rPr lang="en-US" sz="1600" b="1" dirty="0">
                <a:latin typeface="Courier New" panose="02070309020205020404" pitchFamily="49" charset="0"/>
                <a:cs typeface="Courier New" panose="02070309020205020404" pitchFamily="49" charset="0"/>
              </a:rPr>
              <a:t>();</a:t>
            </a:r>
          </a:p>
          <a:p>
            <a:r>
              <a:rPr lang="en-US" sz="1600" b="1" dirty="0" err="1">
                <a:latin typeface="Courier New" panose="02070309020205020404" pitchFamily="49" charset="0"/>
                <a:cs typeface="Courier New" panose="02070309020205020404" pitchFamily="49" charset="0"/>
              </a:rPr>
              <a:t>console.log</a:t>
            </a:r>
            <a:r>
              <a:rPr lang="en-US" sz="1600" b="1" dirty="0">
                <a:latin typeface="Courier New" panose="02070309020205020404" pitchFamily="49" charset="0"/>
                <a:cs typeface="Courier New" panose="02070309020205020404" pitchFamily="49" charset="0"/>
              </a:rPr>
              <a:t>("Origin %f",</a:t>
            </a:r>
            <a:r>
              <a:rPr lang="en-US" sz="1600" b="1" dirty="0" err="1">
                <a:latin typeface="Courier New" panose="02070309020205020404" pitchFamily="49" charset="0"/>
                <a:cs typeface="Courier New" panose="02070309020205020404" pitchFamily="49" charset="0"/>
              </a:rPr>
              <a:t>pt.origin</a:t>
            </a:r>
            <a:r>
              <a:rPr lang="en-US" sz="1600"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AF306DA0-8C37-4809-6BE7-F28971E49EA5}"/>
              </a:ext>
            </a:extLst>
          </p:cNvPr>
          <p:cNvSpPr txBox="1"/>
          <p:nvPr/>
        </p:nvSpPr>
        <p:spPr>
          <a:xfrm>
            <a:off x="7351753" y="799038"/>
            <a:ext cx="3270447" cy="584775"/>
          </a:xfrm>
          <a:prstGeom prst="rect">
            <a:avLst/>
          </a:prstGeom>
          <a:noFill/>
          <a:ln w="28575">
            <a:solidFill>
              <a:schemeClr val="accent1"/>
            </a:solidFill>
          </a:ln>
        </p:spPr>
        <p:txBody>
          <a:bodyPr wrap="none" rtlCol="0">
            <a:spAutoFit/>
          </a:bodyPr>
          <a:lstStyle/>
          <a:p>
            <a:r>
              <a:rPr lang="en-US" sz="1600" b="1" dirty="0">
                <a:latin typeface="Courier New" panose="02070309020205020404" pitchFamily="49" charset="0"/>
                <a:cs typeface="Courier New" panose="02070309020205020404" pitchFamily="49" charset="0"/>
              </a:rPr>
              <a:t>Object point x=4 y=5</a:t>
            </a:r>
          </a:p>
          <a:p>
            <a:r>
              <a:rPr lang="en-US" sz="1600" b="1" dirty="0">
                <a:latin typeface="Courier New" panose="02070309020205020404" pitchFamily="49" charset="0"/>
                <a:cs typeface="Courier New" panose="02070309020205020404" pitchFamily="49" charset="0"/>
              </a:rPr>
              <a:t>Origin 6.4031242374328485</a:t>
            </a:r>
          </a:p>
        </p:txBody>
      </p:sp>
      <p:sp>
        <p:nvSpPr>
          <p:cNvPr id="6" name="TextBox 5">
            <a:extLst>
              <a:ext uri="{FF2B5EF4-FFF2-40B4-BE49-F238E27FC236}">
                <a16:creationId xmlns:a16="http://schemas.microsoft.com/office/drawing/2014/main" id="{A6556274-5FAB-FA80-D5BC-7FB8B7B8096A}"/>
              </a:ext>
            </a:extLst>
          </p:cNvPr>
          <p:cNvSpPr txBox="1"/>
          <p:nvPr/>
        </p:nvSpPr>
        <p:spPr>
          <a:xfrm>
            <a:off x="10463350"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cc_03_01.js</a:t>
            </a:r>
          </a:p>
        </p:txBody>
      </p:sp>
      <p:sp>
        <p:nvSpPr>
          <p:cNvPr id="7" name="TextBox 6">
            <a:extLst>
              <a:ext uri="{FF2B5EF4-FFF2-40B4-BE49-F238E27FC236}">
                <a16:creationId xmlns:a16="http://schemas.microsoft.com/office/drawing/2014/main" id="{AF3BB718-4FC4-9BE7-C838-F8882AEEC07C}"/>
              </a:ext>
            </a:extLst>
          </p:cNvPr>
          <p:cNvSpPr txBox="1"/>
          <p:nvPr/>
        </p:nvSpPr>
        <p:spPr>
          <a:xfrm>
            <a:off x="7351753" y="1872089"/>
            <a:ext cx="4381328" cy="3693319"/>
          </a:xfrm>
          <a:prstGeom prst="rect">
            <a:avLst/>
          </a:prstGeom>
          <a:noFill/>
        </p:spPr>
        <p:txBody>
          <a:bodyPr wrap="square" rtlCol="0">
            <a:spAutoFit/>
          </a:bodyPr>
          <a:lstStyle/>
          <a:p>
            <a:r>
              <a:rPr lang="en-US" dirty="0"/>
              <a:t>JavaScript takes the "this" and "new" keywords from Java but not much else.   There is no "class" keyword. Formatted The way methods are defined take inspiration from functional languages like Scheme and use the "first-class function" pattern.  Output tracks C very closely.   The class definition itself overloads the "function" keyword.</a:t>
            </a:r>
          </a:p>
          <a:p>
            <a:endParaRPr lang="en-US" dirty="0"/>
          </a:p>
          <a:p>
            <a:r>
              <a:rPr lang="en-US" dirty="0"/>
              <a:t>TypeScript is an "evolved" version of JavaScript and adds "class" and "this" keywords allowing for a more traditional Java-like syntax for declaring objects. </a:t>
            </a:r>
          </a:p>
        </p:txBody>
      </p:sp>
      <p:sp>
        <p:nvSpPr>
          <p:cNvPr id="8" name="TextBox 7">
            <a:extLst>
              <a:ext uri="{FF2B5EF4-FFF2-40B4-BE49-F238E27FC236}">
                <a16:creationId xmlns:a16="http://schemas.microsoft.com/office/drawing/2014/main" id="{B55B1418-F9D6-ECC9-9F6C-62844E427D8D}"/>
              </a:ext>
            </a:extLst>
          </p:cNvPr>
          <p:cNvSpPr txBox="1"/>
          <p:nvPr/>
        </p:nvSpPr>
        <p:spPr>
          <a:xfrm>
            <a:off x="8399324"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1995</a:t>
            </a:r>
          </a:p>
        </p:txBody>
      </p:sp>
    </p:spTree>
    <p:extLst>
      <p:ext uri="{BB962C8B-B14F-4D97-AF65-F5344CB8AC3E}">
        <p14:creationId xmlns:p14="http://schemas.microsoft.com/office/powerpoint/2010/main" val="79179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367701" y="829786"/>
            <a:ext cx="5492209" cy="5509200"/>
          </a:xfrm>
          <a:prstGeom prst="rect">
            <a:avLst/>
          </a:prstGeom>
          <a:noFill/>
        </p:spPr>
        <p:txBody>
          <a:bodyPr wrap="none" rtlCol="0">
            <a:spAutoFit/>
          </a:bodyPr>
          <a:lstStyle/>
          <a:p>
            <a:r>
              <a:rPr lang="en-US" sz="1600" b="1" dirty="0">
                <a:latin typeface="Courier New" panose="02070309020205020404" pitchFamily="49" charset="0"/>
                <a:cs typeface="Courier New" panose="02070309020205020404" pitchFamily="49" charset="0"/>
              </a:rPr>
              <a:t>class Point {</a:t>
            </a:r>
          </a:p>
          <a:p>
            <a:r>
              <a:rPr lang="en-US" sz="1600" b="1" dirty="0">
                <a:latin typeface="Courier New" panose="02070309020205020404" pitchFamily="49" charset="0"/>
                <a:cs typeface="Courier New" panose="02070309020205020404" pitchFamily="49" charset="0"/>
              </a:rPr>
              <a:t>    private $x, $y;</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public function __construct($x, $y) {</a:t>
            </a:r>
          </a:p>
          <a:p>
            <a:r>
              <a:rPr lang="en-US" sz="1600" b="1" dirty="0">
                <a:latin typeface="Courier New" panose="02070309020205020404" pitchFamily="49" charset="0"/>
                <a:cs typeface="Courier New" panose="02070309020205020404" pitchFamily="49" charset="0"/>
              </a:rPr>
              <a:t>        $this-&gt;x = $x;</a:t>
            </a:r>
          </a:p>
          <a:p>
            <a:r>
              <a:rPr lang="en-US" sz="1600" b="1" dirty="0">
                <a:latin typeface="Courier New" panose="02070309020205020404" pitchFamily="49" charset="0"/>
                <a:cs typeface="Courier New" panose="02070309020205020404" pitchFamily="49" charset="0"/>
              </a:rPr>
              <a:t>        $this-&gt;y = $y;</a:t>
            </a:r>
          </a:p>
          <a:p>
            <a:r>
              <a:rPr lang="en-US" sz="1600" b="1" dirty="0">
                <a:latin typeface="Courier New" panose="02070309020205020404" pitchFamily="49" charset="0"/>
                <a:cs typeface="Courier New" panose="02070309020205020404" pitchFamily="49" charset="0"/>
              </a:rPr>
              <a:t>    }</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public function dump()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("Object point x=%f y=%f\n", </a:t>
            </a:r>
          </a:p>
          <a:p>
            <a:r>
              <a:rPr lang="en-US" sz="1600" b="1" dirty="0">
                <a:latin typeface="Courier New" panose="02070309020205020404" pitchFamily="49" charset="0"/>
                <a:cs typeface="Courier New" panose="02070309020205020404" pitchFamily="49" charset="0"/>
              </a:rPr>
              <a:t>               $this-&gt;x, $this-&gt;y);</a:t>
            </a:r>
          </a:p>
          <a:p>
            <a:r>
              <a:rPr lang="en-US" sz="1600" b="1" dirty="0">
                <a:latin typeface="Courier New" panose="02070309020205020404" pitchFamily="49" charset="0"/>
                <a:cs typeface="Courier New" panose="02070309020205020404" pitchFamily="49" charset="0"/>
              </a:rPr>
              <a:t>    }</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public function origin() {</a:t>
            </a:r>
          </a:p>
          <a:p>
            <a:r>
              <a:rPr lang="en-US" sz="1600" b="1" dirty="0">
                <a:latin typeface="Courier New" panose="02070309020205020404" pitchFamily="49" charset="0"/>
                <a:cs typeface="Courier New" panose="02070309020205020404" pitchFamily="49" charset="0"/>
              </a:rPr>
              <a:t>        return sqrt($this-&gt;x*$this-&gt;x+</a:t>
            </a:r>
          </a:p>
          <a:p>
            <a:r>
              <a:rPr lang="en-US" sz="1600" b="1" dirty="0">
                <a:latin typeface="Courier New" panose="02070309020205020404" pitchFamily="49" charset="0"/>
                <a:cs typeface="Courier New" panose="02070309020205020404" pitchFamily="49" charset="0"/>
              </a:rPr>
              <a:t>                    $this-&gt;y*$this-&gt;y);</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pt</a:t>
            </a:r>
            <a:r>
              <a:rPr lang="en-US" sz="1600" b="1" dirty="0">
                <a:latin typeface="Courier New" panose="02070309020205020404" pitchFamily="49" charset="0"/>
                <a:cs typeface="Courier New" panose="02070309020205020404" pitchFamily="49" charset="0"/>
              </a:rPr>
              <a:t> = new Point(4.0, 5.0);</a:t>
            </a:r>
          </a:p>
          <a:p>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pt</a:t>
            </a:r>
            <a:r>
              <a:rPr lang="en-US" sz="1600" b="1" dirty="0">
                <a:latin typeface="Courier New" panose="02070309020205020404" pitchFamily="49" charset="0"/>
                <a:cs typeface="Courier New" panose="02070309020205020404" pitchFamily="49" charset="0"/>
              </a:rPr>
              <a:t>-&gt;dump();</a:t>
            </a:r>
          </a:p>
          <a:p>
            <a:r>
              <a:rPr lang="en-US" sz="1600" b="1" dirty="0" err="1">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("Origin %f\n",$</a:t>
            </a:r>
            <a:r>
              <a:rPr lang="en-US" sz="1600" b="1" dirty="0" err="1">
                <a:latin typeface="Courier New" panose="02070309020205020404" pitchFamily="49" charset="0"/>
                <a:cs typeface="Courier New" panose="02070309020205020404" pitchFamily="49" charset="0"/>
              </a:rPr>
              <a:t>pt</a:t>
            </a:r>
            <a:r>
              <a:rPr lang="en-US" sz="1600" b="1" dirty="0">
                <a:latin typeface="Courier New" panose="02070309020205020404" pitchFamily="49" charset="0"/>
                <a:cs typeface="Courier New" panose="02070309020205020404" pitchFamily="49" charset="0"/>
              </a:rPr>
              <a:t>-&gt;origin());</a:t>
            </a:r>
          </a:p>
        </p:txBody>
      </p:sp>
      <p:sp>
        <p:nvSpPr>
          <p:cNvPr id="5" name="TextBox 4">
            <a:extLst>
              <a:ext uri="{FF2B5EF4-FFF2-40B4-BE49-F238E27FC236}">
                <a16:creationId xmlns:a16="http://schemas.microsoft.com/office/drawing/2014/main" id="{AF306DA0-8C37-4809-6BE7-F28971E49EA5}"/>
              </a:ext>
            </a:extLst>
          </p:cNvPr>
          <p:cNvSpPr txBox="1"/>
          <p:nvPr/>
        </p:nvSpPr>
        <p:spPr>
          <a:xfrm>
            <a:off x="7351753" y="799038"/>
            <a:ext cx="4381328" cy="584775"/>
          </a:xfrm>
          <a:prstGeom prst="rect">
            <a:avLst/>
          </a:prstGeom>
          <a:noFill/>
          <a:ln w="28575">
            <a:solidFill>
              <a:schemeClr val="accent1"/>
            </a:solidFill>
          </a:ln>
        </p:spPr>
        <p:txBody>
          <a:bodyPr wrap="none" rtlCol="0">
            <a:spAutoFit/>
          </a:bodyPr>
          <a:lstStyle/>
          <a:p>
            <a:r>
              <a:rPr lang="en-US" sz="1600" b="1" dirty="0">
                <a:latin typeface="Courier New" panose="02070309020205020404" pitchFamily="49" charset="0"/>
                <a:cs typeface="Courier New" panose="02070309020205020404" pitchFamily="49" charset="0"/>
              </a:rPr>
              <a:t>Object point x=4.000000 y=5.000000</a:t>
            </a:r>
          </a:p>
          <a:p>
            <a:r>
              <a:rPr lang="en-US" sz="1600" b="1" dirty="0">
                <a:latin typeface="Courier New" panose="02070309020205020404" pitchFamily="49" charset="0"/>
                <a:cs typeface="Courier New" panose="02070309020205020404" pitchFamily="49" charset="0"/>
              </a:rPr>
              <a:t>Origin 6.403124</a:t>
            </a:r>
          </a:p>
        </p:txBody>
      </p:sp>
      <p:sp>
        <p:nvSpPr>
          <p:cNvPr id="6" name="TextBox 5">
            <a:extLst>
              <a:ext uri="{FF2B5EF4-FFF2-40B4-BE49-F238E27FC236}">
                <a16:creationId xmlns:a16="http://schemas.microsoft.com/office/drawing/2014/main" id="{A6556274-5FAB-FA80-D5BC-7FB8B7B8096A}"/>
              </a:ext>
            </a:extLst>
          </p:cNvPr>
          <p:cNvSpPr txBox="1"/>
          <p:nvPr/>
        </p:nvSpPr>
        <p:spPr>
          <a:xfrm>
            <a:off x="10463350"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cc_03_01.php</a:t>
            </a:r>
          </a:p>
        </p:txBody>
      </p:sp>
      <p:sp>
        <p:nvSpPr>
          <p:cNvPr id="7" name="TextBox 6">
            <a:extLst>
              <a:ext uri="{FF2B5EF4-FFF2-40B4-BE49-F238E27FC236}">
                <a16:creationId xmlns:a16="http://schemas.microsoft.com/office/drawing/2014/main" id="{AF3BB718-4FC4-9BE7-C838-F8882AEEC07C}"/>
              </a:ext>
            </a:extLst>
          </p:cNvPr>
          <p:cNvSpPr txBox="1"/>
          <p:nvPr/>
        </p:nvSpPr>
        <p:spPr>
          <a:xfrm>
            <a:off x="7351753" y="1872089"/>
            <a:ext cx="4381328" cy="2585323"/>
          </a:xfrm>
          <a:prstGeom prst="rect">
            <a:avLst/>
          </a:prstGeom>
          <a:noFill/>
        </p:spPr>
        <p:txBody>
          <a:bodyPr wrap="square" rtlCol="0">
            <a:spAutoFit/>
          </a:bodyPr>
          <a:lstStyle/>
          <a:p>
            <a:r>
              <a:rPr lang="en-US" dirty="0"/>
              <a:t>PHP introduced Object Orientation in PHP 4 in 2000 so it could borrow patterns like "this", "class", and "new" from languages like Java.  Because PHP started with Perl 😞 , variables start with '$'.  Also, PHP uses the '.' operator for concatenation for the "object lookup" operator, PHP had to use "-&gt;" which is inspired by the syntax C uses with a pointer to a structure.</a:t>
            </a:r>
          </a:p>
        </p:txBody>
      </p:sp>
      <p:sp>
        <p:nvSpPr>
          <p:cNvPr id="8" name="TextBox 7">
            <a:extLst>
              <a:ext uri="{FF2B5EF4-FFF2-40B4-BE49-F238E27FC236}">
                <a16:creationId xmlns:a16="http://schemas.microsoft.com/office/drawing/2014/main" id="{B55B1418-F9D6-ECC9-9F6C-62844E427D8D}"/>
              </a:ext>
            </a:extLst>
          </p:cNvPr>
          <p:cNvSpPr txBox="1"/>
          <p:nvPr/>
        </p:nvSpPr>
        <p:spPr>
          <a:xfrm>
            <a:off x="8399324"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2000</a:t>
            </a:r>
          </a:p>
        </p:txBody>
      </p:sp>
    </p:spTree>
    <p:extLst>
      <p:ext uri="{BB962C8B-B14F-4D97-AF65-F5344CB8AC3E}">
        <p14:creationId xmlns:p14="http://schemas.microsoft.com/office/powerpoint/2010/main" val="135316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315449" y="522009"/>
            <a:ext cx="6521337" cy="6124754"/>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using System;</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public class Point</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public double </a:t>
            </a:r>
            <a:r>
              <a:rPr lang="en-US" sz="1400" b="1" dirty="0" err="1">
                <a:latin typeface="Courier New" panose="02070309020205020404" pitchFamily="49" charset="0"/>
                <a:cs typeface="Courier New" panose="02070309020205020404" pitchFamily="49" charset="0"/>
              </a:rPr>
              <a:t>x,y</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public Point(double cx, double cy) {</a:t>
            </a:r>
          </a:p>
          <a:p>
            <a:r>
              <a:rPr lang="en-US" sz="1400" b="1" dirty="0">
                <a:latin typeface="Courier New" panose="02070309020205020404" pitchFamily="49" charset="0"/>
                <a:cs typeface="Courier New" panose="02070309020205020404" pitchFamily="49" charset="0"/>
              </a:rPr>
              <a:t>       x = cx;</a:t>
            </a:r>
          </a:p>
          <a:p>
            <a:r>
              <a:rPr lang="en-US" sz="1400" b="1" dirty="0">
                <a:latin typeface="Courier New" panose="02070309020205020404" pitchFamily="49" charset="0"/>
                <a:cs typeface="Courier New" panose="02070309020205020404" pitchFamily="49" charset="0"/>
              </a:rPr>
              <a:t>       y = cy;</a:t>
            </a:r>
          </a:p>
          <a:p>
            <a:r>
              <a:rPr lang="en-US" sz="1400" b="1" dirty="0">
                <a:latin typeface="Courier New" panose="02070309020205020404" pitchFamily="49" charset="0"/>
                <a:cs typeface="Courier New" panose="02070309020205020404" pitchFamily="49" charset="0"/>
              </a:rPr>
              <a:t>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public void dump()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Console.WriteLine</a:t>
            </a:r>
            <a:r>
              <a:rPr lang="en-US" sz="1400" b="1" dirty="0">
                <a:latin typeface="Courier New" panose="02070309020205020404" pitchFamily="49" charset="0"/>
                <a:cs typeface="Courier New" panose="02070309020205020404" pitchFamily="49" charset="0"/>
              </a:rPr>
              <a:t>("Point object x={0} y={1}", x, y);</a:t>
            </a:r>
          </a:p>
          <a:p>
            <a:r>
              <a:rPr lang="en-US" sz="1400" b="1" dirty="0">
                <a:latin typeface="Courier New" panose="02070309020205020404" pitchFamily="49" charset="0"/>
                <a:cs typeface="Courier New" panose="02070309020205020404" pitchFamily="49" charset="0"/>
              </a:rPr>
              <a:t>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public double origin() {</a:t>
            </a:r>
          </a:p>
          <a:p>
            <a:r>
              <a:rPr lang="en-US" sz="1400" b="1" dirty="0">
                <a:latin typeface="Courier New" panose="02070309020205020404" pitchFamily="49" charset="0"/>
                <a:cs typeface="Courier New" panose="02070309020205020404" pitchFamily="49" charset="0"/>
              </a:rPr>
              <a:t>        return </a:t>
            </a:r>
            <a:r>
              <a:rPr lang="en-US" sz="1400" b="1" dirty="0" err="1">
                <a:latin typeface="Courier New" panose="02070309020205020404" pitchFamily="49" charset="0"/>
                <a:cs typeface="Courier New" panose="02070309020205020404" pitchFamily="49" charset="0"/>
              </a:rPr>
              <a:t>Math.Sqrt</a:t>
            </a:r>
            <a:r>
              <a:rPr lang="en-US" sz="1400" b="1" dirty="0">
                <a:latin typeface="Courier New" panose="02070309020205020404" pitchFamily="49" charset="0"/>
                <a:cs typeface="Courier New" panose="02070309020205020404" pitchFamily="49" charset="0"/>
              </a:rPr>
              <a:t>(x*</a:t>
            </a:r>
            <a:r>
              <a:rPr lang="en-US" sz="1400" b="1" dirty="0" err="1">
                <a:latin typeface="Courier New" panose="02070309020205020404" pitchFamily="49" charset="0"/>
                <a:cs typeface="Courier New" panose="02070309020205020404" pitchFamily="49" charset="0"/>
              </a:rPr>
              <a:t>x+y</a:t>
            </a:r>
            <a:r>
              <a:rPr lang="en-US" sz="1400" b="1" dirty="0">
                <a:latin typeface="Courier New" panose="02070309020205020404" pitchFamily="49" charset="0"/>
                <a:cs typeface="Courier New" panose="02070309020205020404" pitchFamily="49" charset="0"/>
              </a:rPr>
              <a:t>*y);</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class </a:t>
            </a:r>
            <a:r>
              <a:rPr lang="en-US" sz="1400" b="1" dirty="0" err="1">
                <a:latin typeface="Courier New" panose="02070309020205020404" pitchFamily="49" charset="0"/>
                <a:cs typeface="Courier New" panose="02070309020205020404" pitchFamily="49" charset="0"/>
              </a:rPr>
              <a:t>TestPoint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public static void Main(string[] </a:t>
            </a:r>
            <a:r>
              <a:rPr lang="en-US" sz="1400" b="1" dirty="0" err="1">
                <a:latin typeface="Courier New" panose="02070309020205020404" pitchFamily="49" charset="0"/>
                <a:cs typeface="Courier New" panose="02070309020205020404" pitchFamily="49" charset="0"/>
              </a:rPr>
              <a:t>args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Point </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 = new Point(4.0, 5.0);</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pt.dump</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Console.WriteLine</a:t>
            </a:r>
            <a:r>
              <a:rPr lang="en-US" sz="1400" b="1" dirty="0">
                <a:latin typeface="Courier New" panose="02070309020205020404" pitchFamily="49" charset="0"/>
                <a:cs typeface="Courier New" panose="02070309020205020404" pitchFamily="49" charset="0"/>
              </a:rPr>
              <a:t>("Origin {0}", </a:t>
            </a:r>
            <a:r>
              <a:rPr lang="en-US" sz="1400" b="1" dirty="0" err="1">
                <a:latin typeface="Courier New" panose="02070309020205020404" pitchFamily="49" charset="0"/>
                <a:cs typeface="Courier New" panose="02070309020205020404" pitchFamily="49" charset="0"/>
              </a:rPr>
              <a:t>pt.origin</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AF306DA0-8C37-4809-6BE7-F28971E49EA5}"/>
              </a:ext>
            </a:extLst>
          </p:cNvPr>
          <p:cNvSpPr txBox="1"/>
          <p:nvPr/>
        </p:nvSpPr>
        <p:spPr>
          <a:xfrm>
            <a:off x="7351753" y="799038"/>
            <a:ext cx="3023585" cy="584775"/>
          </a:xfrm>
          <a:prstGeom prst="rect">
            <a:avLst/>
          </a:prstGeom>
          <a:noFill/>
          <a:ln w="28575">
            <a:solidFill>
              <a:schemeClr val="accent1"/>
            </a:solidFill>
          </a:ln>
        </p:spPr>
        <p:txBody>
          <a:bodyPr wrap="none" rtlCol="0">
            <a:spAutoFit/>
          </a:bodyPr>
          <a:lstStyle/>
          <a:p>
            <a:r>
              <a:rPr lang="en-US" sz="1600" b="1" dirty="0">
                <a:latin typeface="Courier New" panose="02070309020205020404" pitchFamily="49" charset="0"/>
                <a:cs typeface="Courier New" panose="02070309020205020404" pitchFamily="49" charset="0"/>
              </a:rPr>
              <a:t>Point object x=4 y=5</a:t>
            </a:r>
          </a:p>
          <a:p>
            <a:r>
              <a:rPr lang="en-US" sz="1600" b="1" dirty="0">
                <a:latin typeface="Courier New" panose="02070309020205020404" pitchFamily="49" charset="0"/>
                <a:cs typeface="Courier New" panose="02070309020205020404" pitchFamily="49" charset="0"/>
              </a:rPr>
              <a:t>Origin 6.40312423743285</a:t>
            </a:r>
          </a:p>
        </p:txBody>
      </p:sp>
      <p:sp>
        <p:nvSpPr>
          <p:cNvPr id="6" name="TextBox 5">
            <a:extLst>
              <a:ext uri="{FF2B5EF4-FFF2-40B4-BE49-F238E27FC236}">
                <a16:creationId xmlns:a16="http://schemas.microsoft.com/office/drawing/2014/main" id="{A6556274-5FAB-FA80-D5BC-7FB8B7B8096A}"/>
              </a:ext>
            </a:extLst>
          </p:cNvPr>
          <p:cNvSpPr txBox="1"/>
          <p:nvPr/>
        </p:nvSpPr>
        <p:spPr>
          <a:xfrm>
            <a:off x="10463350"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cc_03_01.cs</a:t>
            </a:r>
          </a:p>
        </p:txBody>
      </p:sp>
      <p:sp>
        <p:nvSpPr>
          <p:cNvPr id="7" name="TextBox 6">
            <a:extLst>
              <a:ext uri="{FF2B5EF4-FFF2-40B4-BE49-F238E27FC236}">
                <a16:creationId xmlns:a16="http://schemas.microsoft.com/office/drawing/2014/main" id="{AF3BB718-4FC4-9BE7-C838-F8882AEEC07C}"/>
              </a:ext>
            </a:extLst>
          </p:cNvPr>
          <p:cNvSpPr txBox="1"/>
          <p:nvPr/>
        </p:nvSpPr>
        <p:spPr>
          <a:xfrm>
            <a:off x="7351753" y="1872089"/>
            <a:ext cx="4381328" cy="1200329"/>
          </a:xfrm>
          <a:prstGeom prst="rect">
            <a:avLst/>
          </a:prstGeom>
          <a:noFill/>
        </p:spPr>
        <p:txBody>
          <a:bodyPr wrap="square" rtlCol="0">
            <a:spAutoFit/>
          </a:bodyPr>
          <a:lstStyle/>
          <a:p>
            <a:r>
              <a:rPr lang="en-US" dirty="0"/>
              <a:t>Microsoft's C# was relatively recent and so it could look at the other approaches and pick what they saw as the best parts.  C# took most of its inspiration from Java.</a:t>
            </a:r>
          </a:p>
        </p:txBody>
      </p:sp>
      <p:sp>
        <p:nvSpPr>
          <p:cNvPr id="8" name="TextBox 7">
            <a:extLst>
              <a:ext uri="{FF2B5EF4-FFF2-40B4-BE49-F238E27FC236}">
                <a16:creationId xmlns:a16="http://schemas.microsoft.com/office/drawing/2014/main" id="{B55B1418-F9D6-ECC9-9F6C-62844E427D8D}"/>
              </a:ext>
            </a:extLst>
          </p:cNvPr>
          <p:cNvSpPr txBox="1"/>
          <p:nvPr/>
        </p:nvSpPr>
        <p:spPr>
          <a:xfrm>
            <a:off x="8399324"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2001</a:t>
            </a:r>
          </a:p>
        </p:txBody>
      </p:sp>
    </p:spTree>
    <p:extLst>
      <p:ext uri="{BB962C8B-B14F-4D97-AF65-F5344CB8AC3E}">
        <p14:creationId xmlns:p14="http://schemas.microsoft.com/office/powerpoint/2010/main" val="251593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9BB3-5F0E-D4A6-DAE6-2964E74E06F8}"/>
              </a:ext>
            </a:extLst>
          </p:cNvPr>
          <p:cNvSpPr>
            <a:spLocks noGrp="1"/>
          </p:cNvSpPr>
          <p:nvPr>
            <p:ph type="title"/>
          </p:nvPr>
        </p:nvSpPr>
        <p:spPr/>
        <p:txBody>
          <a:bodyPr/>
          <a:lstStyle/>
          <a:p>
            <a:r>
              <a:rPr lang="en-US" dirty="0"/>
              <a:t>Using C to Build OO Support</a:t>
            </a:r>
          </a:p>
        </p:txBody>
      </p:sp>
      <p:sp>
        <p:nvSpPr>
          <p:cNvPr id="3" name="Text Placeholder 2">
            <a:extLst>
              <a:ext uri="{FF2B5EF4-FFF2-40B4-BE49-F238E27FC236}">
                <a16:creationId xmlns:a16="http://schemas.microsoft.com/office/drawing/2014/main" id="{8E429C6C-D1A4-D957-B083-2A733B09B467}"/>
              </a:ext>
            </a:extLst>
          </p:cNvPr>
          <p:cNvSpPr>
            <a:spLocks noGrp="1"/>
          </p:cNvSpPr>
          <p:nvPr>
            <p:ph type="body" idx="1"/>
          </p:nvPr>
        </p:nvSpPr>
        <p:spPr/>
        <p:txBody>
          <a:bodyPr/>
          <a:lstStyle/>
          <a:p>
            <a:r>
              <a:rPr lang="en-US" dirty="0"/>
              <a:t>How was Python's OO layered on top of C?</a:t>
            </a:r>
          </a:p>
        </p:txBody>
      </p:sp>
    </p:spTree>
    <p:extLst>
      <p:ext uri="{BB962C8B-B14F-4D97-AF65-F5344CB8AC3E}">
        <p14:creationId xmlns:p14="http://schemas.microsoft.com/office/powerpoint/2010/main" val="278559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744488" y="1210685"/>
            <a:ext cx="5876930" cy="3970318"/>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import math</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class Point:</a:t>
            </a:r>
          </a:p>
          <a:p>
            <a:r>
              <a:rPr lang="en-US" sz="1400" b="1" dirty="0">
                <a:latin typeface="Courier New" panose="02070309020205020404" pitchFamily="49" charset="0"/>
                <a:cs typeface="Courier New" panose="02070309020205020404" pitchFamily="49" charset="0"/>
              </a:rPr>
              <a:t>    def __</a:t>
            </a:r>
            <a:r>
              <a:rPr lang="en-US" sz="1400" b="1" dirty="0" err="1">
                <a:latin typeface="Courier New" panose="02070309020205020404" pitchFamily="49" charset="0"/>
                <a:cs typeface="Courier New" panose="02070309020205020404" pitchFamily="49" charset="0"/>
              </a:rPr>
              <a:t>init</a:t>
            </a:r>
            <a:r>
              <a:rPr lang="en-US" sz="1400" b="1" dirty="0">
                <a:latin typeface="Courier New" panose="02070309020205020404" pitchFamily="49" charset="0"/>
                <a:cs typeface="Courier New" panose="02070309020205020404" pitchFamily="49" charset="0"/>
              </a:rPr>
              <a:t>__(self, x, y):</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self.x</a:t>
            </a:r>
            <a:r>
              <a:rPr lang="en-US" sz="1400" b="1" dirty="0">
                <a:latin typeface="Courier New" panose="02070309020205020404" pitchFamily="49" charset="0"/>
                <a:cs typeface="Courier New" panose="02070309020205020404" pitchFamily="49" charset="0"/>
              </a:rPr>
              <a:t> = x</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self.y</a:t>
            </a:r>
            <a:r>
              <a:rPr lang="en-US" sz="1400" b="1" dirty="0">
                <a:latin typeface="Courier New" panose="02070309020205020404" pitchFamily="49" charset="0"/>
                <a:cs typeface="Courier New" panose="02070309020205020404" pitchFamily="49" charset="0"/>
              </a:rPr>
              <a:t> = y</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def dump(self):</a:t>
            </a:r>
          </a:p>
          <a:p>
            <a:r>
              <a:rPr lang="en-US" sz="1400" b="1" dirty="0">
                <a:latin typeface="Courier New" panose="02070309020205020404" pitchFamily="49" charset="0"/>
                <a:cs typeface="Courier New" panose="02070309020205020404" pitchFamily="49" charset="0"/>
              </a:rPr>
              <a:t>        print('Object point@%x x=%f y=%f' % </a:t>
            </a:r>
          </a:p>
          <a:p>
            <a:r>
              <a:rPr lang="en-US" sz="1400" b="1" dirty="0">
                <a:latin typeface="Courier New" panose="02070309020205020404" pitchFamily="49" charset="0"/>
                <a:cs typeface="Courier New" panose="02070309020205020404" pitchFamily="49" charset="0"/>
              </a:rPr>
              <a:t>           (id(self),</a:t>
            </a:r>
            <a:r>
              <a:rPr lang="en-US" sz="1400" b="1" dirty="0" err="1">
                <a:latin typeface="Courier New" panose="02070309020205020404" pitchFamily="49" charset="0"/>
                <a:cs typeface="Courier New" panose="02070309020205020404" pitchFamily="49" charset="0"/>
              </a:rPr>
              <a:t>self.x,self.y</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def origin(self):</a:t>
            </a:r>
          </a:p>
          <a:p>
            <a:r>
              <a:rPr lang="en-US" sz="1400" b="1" dirty="0">
                <a:latin typeface="Courier New" panose="02070309020205020404" pitchFamily="49" charset="0"/>
                <a:cs typeface="Courier New" panose="02070309020205020404" pitchFamily="49" charset="0"/>
              </a:rPr>
              <a:t>        return </a:t>
            </a:r>
            <a:r>
              <a:rPr lang="en-US" sz="1400" b="1" dirty="0" err="1">
                <a:latin typeface="Courier New" panose="02070309020205020404" pitchFamily="49" charset="0"/>
                <a:cs typeface="Courier New" panose="02070309020205020404" pitchFamily="49" charset="0"/>
              </a:rPr>
              <a:t>math.sqrt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self.x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self.x+self.y</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self.y</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 = Point(4.0, 5.0)</a:t>
            </a:r>
          </a:p>
          <a:p>
            <a:r>
              <a:rPr lang="en-US" sz="1400" b="1" dirty="0" err="1">
                <a:latin typeface="Courier New" panose="02070309020205020404" pitchFamily="49" charset="0"/>
                <a:cs typeface="Courier New" panose="02070309020205020404" pitchFamily="49" charset="0"/>
              </a:rPr>
              <a:t>Point.dump</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print('Origin',</a:t>
            </a:r>
            <a:r>
              <a:rPr lang="en-US" sz="1400" b="1" dirty="0" err="1">
                <a:latin typeface="Courier New" panose="02070309020205020404" pitchFamily="49" charset="0"/>
                <a:cs typeface="Courier New" panose="02070309020205020404" pitchFamily="49" charset="0"/>
              </a:rPr>
              <a:t>pt.origin</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del(</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AF306DA0-8C37-4809-6BE7-F28971E49EA5}"/>
              </a:ext>
            </a:extLst>
          </p:cNvPr>
          <p:cNvSpPr txBox="1"/>
          <p:nvPr/>
        </p:nvSpPr>
        <p:spPr>
          <a:xfrm>
            <a:off x="6122239" y="1429810"/>
            <a:ext cx="5615640" cy="584775"/>
          </a:xfrm>
          <a:prstGeom prst="rect">
            <a:avLst/>
          </a:prstGeom>
          <a:noFill/>
          <a:ln w="28575">
            <a:solidFill>
              <a:schemeClr val="accent1"/>
            </a:solidFill>
          </a:ln>
        </p:spPr>
        <p:txBody>
          <a:bodyPr wrap="none" rtlCol="0">
            <a:spAutoFit/>
          </a:bodyPr>
          <a:lstStyle/>
          <a:p>
            <a:r>
              <a:rPr lang="en-US" sz="1600" b="1" dirty="0">
                <a:latin typeface="Courier New" panose="02070309020205020404" pitchFamily="49" charset="0"/>
                <a:cs typeface="Courier New" panose="02070309020205020404" pitchFamily="49" charset="0"/>
              </a:rPr>
              <a:t>Object point@102ad1f10 x=4.000000 y=5.000000</a:t>
            </a:r>
          </a:p>
          <a:p>
            <a:r>
              <a:rPr lang="en-US" sz="1600" b="1" dirty="0">
                <a:latin typeface="Courier New" panose="02070309020205020404" pitchFamily="49" charset="0"/>
                <a:cs typeface="Courier New" panose="02070309020205020404" pitchFamily="49" charset="0"/>
              </a:rPr>
              <a:t>Origin 6.4031242374328485</a:t>
            </a:r>
          </a:p>
        </p:txBody>
      </p:sp>
      <p:sp>
        <p:nvSpPr>
          <p:cNvPr id="6" name="TextBox 5">
            <a:extLst>
              <a:ext uri="{FF2B5EF4-FFF2-40B4-BE49-F238E27FC236}">
                <a16:creationId xmlns:a16="http://schemas.microsoft.com/office/drawing/2014/main" id="{A6556274-5FAB-FA80-D5BC-7FB8B7B8096A}"/>
              </a:ext>
            </a:extLst>
          </p:cNvPr>
          <p:cNvSpPr txBox="1"/>
          <p:nvPr/>
        </p:nvSpPr>
        <p:spPr>
          <a:xfrm>
            <a:off x="10463350"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cc_03_01.py</a:t>
            </a:r>
          </a:p>
        </p:txBody>
      </p:sp>
      <p:sp>
        <p:nvSpPr>
          <p:cNvPr id="8" name="TextBox 7">
            <a:extLst>
              <a:ext uri="{FF2B5EF4-FFF2-40B4-BE49-F238E27FC236}">
                <a16:creationId xmlns:a16="http://schemas.microsoft.com/office/drawing/2014/main" id="{B55B1418-F9D6-ECC9-9F6C-62844E427D8D}"/>
              </a:ext>
            </a:extLst>
          </p:cNvPr>
          <p:cNvSpPr txBox="1"/>
          <p:nvPr/>
        </p:nvSpPr>
        <p:spPr>
          <a:xfrm>
            <a:off x="8399324"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1991</a:t>
            </a:r>
          </a:p>
        </p:txBody>
      </p:sp>
    </p:spTree>
    <p:extLst>
      <p:ext uri="{BB962C8B-B14F-4D97-AF65-F5344CB8AC3E}">
        <p14:creationId xmlns:p14="http://schemas.microsoft.com/office/powerpoint/2010/main" val="2782832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433873" y="241554"/>
            <a:ext cx="5769528" cy="5693866"/>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#include &lt;</a:t>
            </a:r>
            <a:r>
              <a:rPr lang="en-US" sz="1400" b="1" dirty="0" err="1">
                <a:latin typeface="Courier New" panose="02070309020205020404" pitchFamily="49" charset="0"/>
                <a:cs typeface="Courier New" panose="02070309020205020404" pitchFamily="49" charset="0"/>
              </a:rPr>
              <a:t>stdio.h</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#include &lt;</a:t>
            </a:r>
            <a:r>
              <a:rPr lang="en-US" sz="1400" b="1" dirty="0" err="1">
                <a:latin typeface="Courier New" panose="02070309020205020404" pitchFamily="49" charset="0"/>
                <a:cs typeface="Courier New" panose="02070309020205020404" pitchFamily="49" charset="0"/>
              </a:rPr>
              <a:t>stdlib.h</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#include &lt;</a:t>
            </a:r>
            <a:r>
              <a:rPr lang="en-US" sz="1400" b="1" dirty="0" err="1">
                <a:latin typeface="Courier New" panose="02070309020205020404" pitchFamily="49" charset="0"/>
                <a:cs typeface="Courier New" panose="02070309020205020404" pitchFamily="49" charset="0"/>
              </a:rPr>
              <a:t>math.h</a:t>
            </a:r>
            <a:r>
              <a:rPr lang="en-US" sz="1400" b="1" dirty="0">
                <a:latin typeface="Courier New" panose="02070309020205020404" pitchFamily="49" charset="0"/>
                <a:cs typeface="Courier New" panose="02070309020205020404" pitchFamily="49" charset="0"/>
              </a:rPr>
              <a:t>&gt;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struct Point {</a:t>
            </a:r>
          </a:p>
          <a:p>
            <a:r>
              <a:rPr lang="en-US" sz="1400" b="1" dirty="0">
                <a:latin typeface="Courier New" panose="02070309020205020404" pitchFamily="49" charset="0"/>
                <a:cs typeface="Courier New" panose="02070309020205020404" pitchFamily="49" charset="0"/>
              </a:rPr>
              <a:t>    double x;</a:t>
            </a:r>
          </a:p>
          <a:p>
            <a:r>
              <a:rPr lang="en-US" sz="1400" b="1" dirty="0">
                <a:latin typeface="Courier New" panose="02070309020205020404" pitchFamily="49" charset="0"/>
                <a:cs typeface="Courier New" panose="02070309020205020404" pitchFamily="49" charset="0"/>
              </a:rPr>
              <a:t>    double y;</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void (*del)(const struct Point* self);</a:t>
            </a:r>
          </a:p>
          <a:p>
            <a:r>
              <a:rPr lang="en-US" sz="1400" b="1" dirty="0">
                <a:latin typeface="Courier New" panose="02070309020205020404" pitchFamily="49" charset="0"/>
                <a:cs typeface="Courier New" panose="02070309020205020404" pitchFamily="49" charset="0"/>
              </a:rPr>
              <a:t>    void (*dump)(const struct Point* self);</a:t>
            </a:r>
          </a:p>
          <a:p>
            <a:r>
              <a:rPr lang="en-US" sz="1400" b="1" dirty="0">
                <a:latin typeface="Courier New" panose="02070309020205020404" pitchFamily="49" charset="0"/>
                <a:cs typeface="Courier New" panose="02070309020205020404" pitchFamily="49" charset="0"/>
              </a:rPr>
              <a:t>    double (*origin)(const struct Point* self);</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point_dump</a:t>
            </a:r>
            <a:r>
              <a:rPr lang="en-US" sz="1400" b="1" dirty="0">
                <a:latin typeface="Courier New" panose="02070309020205020404" pitchFamily="49" charset="0"/>
                <a:cs typeface="Courier New" panose="02070309020205020404" pitchFamily="49" charset="0"/>
              </a:rPr>
              <a:t>(const struct Point* self)</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("Object point@%p x=%f y=%f\n",</a:t>
            </a:r>
          </a:p>
          <a:p>
            <a:r>
              <a:rPr lang="en-US" sz="1400" b="1" dirty="0">
                <a:latin typeface="Courier New" panose="02070309020205020404" pitchFamily="49" charset="0"/>
                <a:cs typeface="Courier New" panose="02070309020205020404" pitchFamily="49" charset="0"/>
              </a:rPr>
              <a:t>            self, self-&gt;x, self-&gt;y);</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point_del</a:t>
            </a:r>
            <a:r>
              <a:rPr lang="en-US" sz="1400" b="1" dirty="0">
                <a:latin typeface="Courier New" panose="02070309020205020404" pitchFamily="49" charset="0"/>
                <a:cs typeface="Courier New" panose="02070309020205020404" pitchFamily="49" charset="0"/>
              </a:rPr>
              <a:t>(const struct Point* self) {</a:t>
            </a:r>
          </a:p>
          <a:p>
            <a:r>
              <a:rPr lang="en-US" sz="1400" b="1" dirty="0">
                <a:latin typeface="Courier New" panose="02070309020205020404" pitchFamily="49" charset="0"/>
                <a:cs typeface="Courier New" panose="02070309020205020404" pitchFamily="49" charset="0"/>
              </a:rPr>
              <a:t>  free((void *)self);</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double </a:t>
            </a:r>
            <a:r>
              <a:rPr lang="en-US" sz="1400" b="1" dirty="0" err="1">
                <a:latin typeface="Courier New" panose="02070309020205020404" pitchFamily="49" charset="0"/>
                <a:cs typeface="Courier New" panose="02070309020205020404" pitchFamily="49" charset="0"/>
              </a:rPr>
              <a:t>point_origin</a:t>
            </a:r>
            <a:r>
              <a:rPr lang="en-US" sz="1400" b="1" dirty="0">
                <a:latin typeface="Courier New" panose="02070309020205020404" pitchFamily="49" charset="0"/>
                <a:cs typeface="Courier New" panose="02070309020205020404" pitchFamily="49" charset="0"/>
              </a:rPr>
              <a:t>(const struct Point* self) {</a:t>
            </a:r>
          </a:p>
          <a:p>
            <a:r>
              <a:rPr lang="en-US" sz="1400" b="1" dirty="0">
                <a:latin typeface="Courier New" panose="02070309020205020404" pitchFamily="49" charset="0"/>
                <a:cs typeface="Courier New" panose="02070309020205020404" pitchFamily="49" charset="0"/>
              </a:rPr>
              <a:t>    return sqrt(self-&gt;x*self-&gt;x + self-&gt;y*self-&gt;y);</a:t>
            </a:r>
          </a:p>
          <a:p>
            <a:r>
              <a:rPr lang="en-US" sz="1400"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AF306DA0-8C37-4809-6BE7-F28971E49EA5}"/>
              </a:ext>
            </a:extLst>
          </p:cNvPr>
          <p:cNvSpPr txBox="1"/>
          <p:nvPr/>
        </p:nvSpPr>
        <p:spPr>
          <a:xfrm>
            <a:off x="6681721" y="5171850"/>
            <a:ext cx="5447325" cy="523220"/>
          </a:xfrm>
          <a:prstGeom prst="rect">
            <a:avLst/>
          </a:prstGeom>
          <a:noFill/>
          <a:ln w="28575">
            <a:solidFill>
              <a:schemeClr val="accent1"/>
            </a:solidFill>
          </a:ln>
        </p:spPr>
        <p:txBody>
          <a:bodyPr wrap="none" rtlCol="0">
            <a:spAutoFit/>
          </a:bodyPr>
          <a:lstStyle/>
          <a:p>
            <a:r>
              <a:rPr lang="en-US" sz="1400" b="1" dirty="0">
                <a:latin typeface="Courier New" panose="02070309020205020404" pitchFamily="49" charset="0"/>
                <a:cs typeface="Courier New" panose="02070309020205020404" pitchFamily="49" charset="0"/>
              </a:rPr>
              <a:t>Object point@0x600003e94030 x=4.000000 y=5.000000</a:t>
            </a:r>
          </a:p>
          <a:p>
            <a:r>
              <a:rPr lang="en-US" sz="1400" b="1" dirty="0">
                <a:latin typeface="Courier New" panose="02070309020205020404" pitchFamily="49" charset="0"/>
                <a:cs typeface="Courier New" panose="02070309020205020404" pitchFamily="49" charset="0"/>
              </a:rPr>
              <a:t>Origin 6.403124</a:t>
            </a:r>
          </a:p>
        </p:txBody>
      </p:sp>
      <p:sp>
        <p:nvSpPr>
          <p:cNvPr id="6" name="TextBox 5">
            <a:extLst>
              <a:ext uri="{FF2B5EF4-FFF2-40B4-BE49-F238E27FC236}">
                <a16:creationId xmlns:a16="http://schemas.microsoft.com/office/drawing/2014/main" id="{A6556274-5FAB-FA80-D5BC-7FB8B7B8096A}"/>
              </a:ext>
            </a:extLst>
          </p:cNvPr>
          <p:cNvSpPr txBox="1"/>
          <p:nvPr/>
        </p:nvSpPr>
        <p:spPr>
          <a:xfrm>
            <a:off x="10463350"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cc_03_01.c</a:t>
            </a:r>
          </a:p>
        </p:txBody>
      </p:sp>
      <p:sp>
        <p:nvSpPr>
          <p:cNvPr id="8" name="TextBox 7">
            <a:extLst>
              <a:ext uri="{FF2B5EF4-FFF2-40B4-BE49-F238E27FC236}">
                <a16:creationId xmlns:a16="http://schemas.microsoft.com/office/drawing/2014/main" id="{B55B1418-F9D6-ECC9-9F6C-62844E427D8D}"/>
              </a:ext>
            </a:extLst>
          </p:cNvPr>
          <p:cNvSpPr txBox="1"/>
          <p:nvPr/>
        </p:nvSpPr>
        <p:spPr>
          <a:xfrm>
            <a:off x="8399324"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1975</a:t>
            </a:r>
          </a:p>
        </p:txBody>
      </p:sp>
      <p:sp>
        <p:nvSpPr>
          <p:cNvPr id="3" name="TextBox 2">
            <a:extLst>
              <a:ext uri="{FF2B5EF4-FFF2-40B4-BE49-F238E27FC236}">
                <a16:creationId xmlns:a16="http://schemas.microsoft.com/office/drawing/2014/main" id="{7551BE4C-466D-3FD3-F9B5-608B714EE87C}"/>
              </a:ext>
            </a:extLst>
          </p:cNvPr>
          <p:cNvSpPr txBox="1"/>
          <p:nvPr/>
        </p:nvSpPr>
        <p:spPr>
          <a:xfrm>
            <a:off x="6514137" y="241554"/>
            <a:ext cx="5436070" cy="3754874"/>
          </a:xfrm>
          <a:prstGeom prst="rect">
            <a:avLst/>
          </a:prstGeom>
          <a:noFill/>
        </p:spPr>
        <p:txBody>
          <a:bodyPr wrap="square">
            <a:spAutoFit/>
          </a:bodyPr>
          <a:lstStyle/>
          <a:p>
            <a:r>
              <a:rPr lang="en-US" sz="1400" b="1" dirty="0">
                <a:latin typeface="Courier New" panose="02070309020205020404" pitchFamily="49" charset="0"/>
                <a:cs typeface="Courier New" panose="02070309020205020404" pitchFamily="49" charset="0"/>
              </a:rPr>
              <a:t>struct Point * </a:t>
            </a:r>
            <a:r>
              <a:rPr lang="en-US" sz="1400" b="1" dirty="0" err="1">
                <a:latin typeface="Courier New" panose="02070309020205020404" pitchFamily="49" charset="0"/>
                <a:cs typeface="Courier New" panose="02070309020205020404" pitchFamily="49" charset="0"/>
              </a:rPr>
              <a:t>point_new</a:t>
            </a:r>
            <a:r>
              <a:rPr lang="en-US" sz="1400" b="1" dirty="0">
                <a:latin typeface="Courier New" panose="02070309020205020404" pitchFamily="49" charset="0"/>
                <a:cs typeface="Courier New" panose="02070309020205020404" pitchFamily="49" charset="0"/>
              </a:rPr>
              <a:t>(double x, double y) {</a:t>
            </a:r>
          </a:p>
          <a:p>
            <a:r>
              <a:rPr lang="en-US" sz="1400" b="1" dirty="0">
                <a:latin typeface="Courier New" panose="02070309020205020404" pitchFamily="49" charset="0"/>
                <a:cs typeface="Courier New" panose="02070309020205020404" pitchFamily="49" charset="0"/>
              </a:rPr>
              <a:t>    struct Point *p = malloc(</a:t>
            </a:r>
            <a:r>
              <a:rPr lang="en-US" sz="1400" b="1" dirty="0" err="1">
                <a:latin typeface="Courier New" panose="02070309020205020404" pitchFamily="49" charset="0"/>
                <a:cs typeface="Courier New" panose="02070309020205020404" pitchFamily="49" charset="0"/>
              </a:rPr>
              <a:t>sizeof</a:t>
            </a:r>
            <a:r>
              <a:rPr lang="en-US" sz="1400" b="1" dirty="0">
                <a:latin typeface="Courier New" panose="02070309020205020404" pitchFamily="49" charset="0"/>
                <a:cs typeface="Courier New" panose="02070309020205020404" pitchFamily="49" charset="0"/>
              </a:rPr>
              <a:t>(*p));</a:t>
            </a:r>
          </a:p>
          <a:p>
            <a:r>
              <a:rPr lang="en-US" sz="1400" b="1" dirty="0">
                <a:latin typeface="Courier New" panose="02070309020205020404" pitchFamily="49" charset="0"/>
                <a:cs typeface="Courier New" panose="02070309020205020404" pitchFamily="49" charset="0"/>
              </a:rPr>
              <a:t>    p-&gt;x = x;</a:t>
            </a:r>
          </a:p>
          <a:p>
            <a:r>
              <a:rPr lang="en-US" sz="1400" b="1" dirty="0">
                <a:latin typeface="Courier New" panose="02070309020205020404" pitchFamily="49" charset="0"/>
                <a:cs typeface="Courier New" panose="02070309020205020404" pitchFamily="49" charset="0"/>
              </a:rPr>
              <a:t>    p-&gt;y = y;</a:t>
            </a:r>
          </a:p>
          <a:p>
            <a:r>
              <a:rPr lang="en-US" sz="1400" b="1" dirty="0">
                <a:latin typeface="Courier New" panose="02070309020205020404" pitchFamily="49" charset="0"/>
                <a:cs typeface="Courier New" panose="02070309020205020404" pitchFamily="49" charset="0"/>
              </a:rPr>
              <a:t>    p-&gt;dump = &amp;</a:t>
            </a:r>
            <a:r>
              <a:rPr lang="en-US" sz="1400" b="1" dirty="0" err="1">
                <a:latin typeface="Courier New" panose="02070309020205020404" pitchFamily="49" charset="0"/>
                <a:cs typeface="Courier New" panose="02070309020205020404" pitchFamily="49" charset="0"/>
              </a:rPr>
              <a:t>point_dump</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p-&gt;origin = &amp;</a:t>
            </a:r>
            <a:r>
              <a:rPr lang="en-US" sz="1400" b="1" dirty="0" err="1">
                <a:latin typeface="Courier New" panose="02070309020205020404" pitchFamily="49" charset="0"/>
                <a:cs typeface="Courier New" panose="02070309020205020404" pitchFamily="49" charset="0"/>
              </a:rPr>
              <a:t>point_origin</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p-&gt;del = &amp;</a:t>
            </a:r>
            <a:r>
              <a:rPr lang="en-US" sz="1400" b="1" dirty="0" err="1">
                <a:latin typeface="Courier New" panose="02070309020205020404" pitchFamily="49" charset="0"/>
                <a:cs typeface="Courier New" panose="02070309020205020404" pitchFamily="49" charset="0"/>
              </a:rPr>
              <a:t>point_del</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return p;</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Point * </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point_new</a:t>
            </a:r>
            <a:r>
              <a:rPr lang="en-US" sz="1400" b="1" dirty="0">
                <a:latin typeface="Courier New" panose="02070309020205020404" pitchFamily="49" charset="0"/>
                <a:cs typeface="Courier New" panose="02070309020205020404" pitchFamily="49" charset="0"/>
              </a:rPr>
              <a:t>(4.0,5.0);</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-&gt;dump(</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("Origin %f\n", </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-&gt;origin(</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-&gt;del(</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53261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D853-B0DF-EFB0-EED8-1C26B9F10D0C}"/>
              </a:ext>
            </a:extLst>
          </p:cNvPr>
          <p:cNvSpPr>
            <a:spLocks noGrp="1"/>
          </p:cNvSpPr>
          <p:nvPr>
            <p:ph type="title"/>
          </p:nvPr>
        </p:nvSpPr>
        <p:spPr/>
        <p:txBody>
          <a:bodyPr/>
          <a:lstStyle/>
          <a:p>
            <a:r>
              <a:rPr lang="en-US" dirty="0"/>
              <a:t>Building a Python str() Class</a:t>
            </a:r>
          </a:p>
        </p:txBody>
      </p:sp>
      <p:sp>
        <p:nvSpPr>
          <p:cNvPr id="3" name="Text Placeholder 2">
            <a:extLst>
              <a:ext uri="{FF2B5EF4-FFF2-40B4-BE49-F238E27FC236}">
                <a16:creationId xmlns:a16="http://schemas.microsoft.com/office/drawing/2014/main" id="{C98F5FC4-0FCE-1650-DC87-F1AAB957C5F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3348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EDCE-5FE4-0EBE-444F-8941C860FA31}"/>
              </a:ext>
            </a:extLst>
          </p:cNvPr>
          <p:cNvSpPr>
            <a:spLocks noGrp="1"/>
          </p:cNvSpPr>
          <p:nvPr>
            <p:ph type="title"/>
          </p:nvPr>
        </p:nvSpPr>
        <p:spPr/>
        <p:txBody>
          <a:bodyPr/>
          <a:lstStyle/>
          <a:p>
            <a:r>
              <a:rPr lang="en-US" dirty="0"/>
              <a:t>Outline – Object Oriented</a:t>
            </a:r>
          </a:p>
        </p:txBody>
      </p:sp>
      <p:sp>
        <p:nvSpPr>
          <p:cNvPr id="3" name="Content Placeholder 2">
            <a:extLst>
              <a:ext uri="{FF2B5EF4-FFF2-40B4-BE49-F238E27FC236}">
                <a16:creationId xmlns:a16="http://schemas.microsoft.com/office/drawing/2014/main" id="{C00AA750-CC5D-D799-0CCC-1FB38102F64E}"/>
              </a:ext>
            </a:extLst>
          </p:cNvPr>
          <p:cNvSpPr>
            <a:spLocks noGrp="1"/>
          </p:cNvSpPr>
          <p:nvPr>
            <p:ph idx="1"/>
          </p:nvPr>
        </p:nvSpPr>
        <p:spPr/>
        <p:txBody>
          <a:bodyPr/>
          <a:lstStyle/>
          <a:p>
            <a:r>
              <a:rPr lang="en-US" dirty="0"/>
              <a:t>Review from previous courses</a:t>
            </a:r>
          </a:p>
          <a:p>
            <a:r>
              <a:rPr lang="en-US" dirty="0"/>
              <a:t>A historical perspective</a:t>
            </a:r>
          </a:p>
          <a:p>
            <a:r>
              <a:rPr lang="en-US" dirty="0"/>
              <a:t>Using C to build an OO support</a:t>
            </a:r>
          </a:p>
          <a:p>
            <a:r>
              <a:rPr lang="en-US" dirty="0"/>
              <a:t>Building a Python str() class in C</a:t>
            </a:r>
          </a:p>
          <a:p>
            <a:r>
              <a:rPr lang="en-US" dirty="0"/>
              <a:t>Building a Python list() class in C</a:t>
            </a:r>
          </a:p>
          <a:p>
            <a:r>
              <a:rPr lang="en-US" dirty="0"/>
              <a:t>Building a Python </a:t>
            </a:r>
            <a:r>
              <a:rPr lang="en-US" dirty="0" err="1"/>
              <a:t>dict</a:t>
            </a:r>
            <a:r>
              <a:rPr lang="en-US" dirty="0"/>
              <a:t>() class in C</a:t>
            </a:r>
          </a:p>
          <a:p>
            <a:r>
              <a:rPr lang="en-US"/>
              <a:t>Reference: 6.5.1</a:t>
            </a:r>
            <a:endParaRPr lang="en-US" dirty="0"/>
          </a:p>
        </p:txBody>
      </p:sp>
    </p:spTree>
    <p:extLst>
      <p:ext uri="{BB962C8B-B14F-4D97-AF65-F5344CB8AC3E}">
        <p14:creationId xmlns:p14="http://schemas.microsoft.com/office/powerpoint/2010/main" val="2765199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6446896" y="315154"/>
            <a:ext cx="5232523" cy="3754874"/>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("Testing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class\n");</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 x = </a:t>
            </a:r>
            <a:r>
              <a:rPr lang="en-US" sz="1400" b="1" dirty="0" err="1">
                <a:latin typeface="Courier New" panose="02070309020205020404" pitchFamily="49" charset="0"/>
                <a:cs typeface="Courier New" panose="02070309020205020404" pitchFamily="49" charset="0"/>
              </a:rPr>
              <a:t>pystr_new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pystr_dump</a:t>
            </a:r>
            <a:r>
              <a:rPr lang="en-US" sz="1400" b="1" dirty="0">
                <a:latin typeface="Courier New" panose="02070309020205020404" pitchFamily="49" charset="0"/>
                <a:cs typeface="Courier New" panose="02070309020205020404" pitchFamily="49" charset="0"/>
              </a:rPr>
              <a:t>(x);</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'H');</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pystr_dump</a:t>
            </a:r>
            <a:r>
              <a:rPr lang="en-US" sz="1400" b="1" dirty="0">
                <a:latin typeface="Courier New" panose="02070309020205020404" pitchFamily="49" charset="0"/>
                <a:cs typeface="Courier New" panose="02070309020205020404" pitchFamily="49" charset="0"/>
              </a:rPr>
              <a:t>(x);</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pystr_appends</a:t>
            </a:r>
            <a:r>
              <a:rPr lang="en-US" sz="1400" b="1" dirty="0">
                <a:latin typeface="Courier New" panose="02070309020205020404" pitchFamily="49" charset="0"/>
                <a:cs typeface="Courier New" panose="02070309020205020404" pitchFamily="49" charset="0"/>
              </a:rPr>
              <a:t>(x, "</a:t>
            </a:r>
            <a:r>
              <a:rPr lang="en-US" sz="1400" b="1" dirty="0" err="1">
                <a:latin typeface="Courier New" panose="02070309020205020404" pitchFamily="49" charset="0"/>
                <a:cs typeface="Courier New" panose="02070309020205020404" pitchFamily="49" charset="0"/>
              </a:rPr>
              <a:t>ello</a:t>
            </a:r>
            <a:r>
              <a:rPr lang="en-US" sz="1400" b="1" dirty="0">
                <a:latin typeface="Courier New" panose="02070309020205020404" pitchFamily="49" charset="0"/>
                <a:cs typeface="Courier New" panose="02070309020205020404" pitchFamily="49" charset="0"/>
              </a:rPr>
              <a:t> world");</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pystr_dump</a:t>
            </a:r>
            <a:r>
              <a:rPr lang="en-US" sz="1400" b="1" dirty="0">
                <a:latin typeface="Courier New" panose="02070309020205020404" pitchFamily="49" charset="0"/>
                <a:cs typeface="Courier New" panose="02070309020205020404" pitchFamily="49" charset="0"/>
              </a:rPr>
              <a:t>(x);</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pystr_assign</a:t>
            </a:r>
            <a:r>
              <a:rPr lang="en-US" sz="1400" b="1" dirty="0">
                <a:latin typeface="Courier New" panose="02070309020205020404" pitchFamily="49" charset="0"/>
                <a:cs typeface="Courier New" panose="02070309020205020404" pitchFamily="49" charset="0"/>
              </a:rPr>
              <a:t>(x, "A completely new string");</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("String = %s\n", </a:t>
            </a:r>
            <a:r>
              <a:rPr lang="en-US" sz="1400" b="1" dirty="0" err="1">
                <a:latin typeface="Courier New" panose="02070309020205020404" pitchFamily="49" charset="0"/>
                <a:cs typeface="Courier New" panose="02070309020205020404" pitchFamily="49" charset="0"/>
              </a:rPr>
              <a:t>pystr_str</a:t>
            </a:r>
            <a:r>
              <a:rPr lang="en-US" sz="1400" b="1" dirty="0">
                <a:latin typeface="Courier New" panose="02070309020205020404" pitchFamily="49" charset="0"/>
                <a:cs typeface="Courier New" panose="02070309020205020404" pitchFamily="49" charset="0"/>
              </a:rPr>
              <a:t>(x));</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("Length = %d\n", </a:t>
            </a:r>
            <a:r>
              <a:rPr lang="en-US" sz="1400" b="1" dirty="0" err="1">
                <a:latin typeface="Courier New" panose="02070309020205020404" pitchFamily="49" charset="0"/>
                <a:cs typeface="Courier New" panose="02070309020205020404" pitchFamily="49" charset="0"/>
              </a:rPr>
              <a:t>pystr_len</a:t>
            </a:r>
            <a:r>
              <a:rPr lang="en-US" sz="1400" b="1" dirty="0">
                <a:latin typeface="Courier New" panose="02070309020205020404" pitchFamily="49" charset="0"/>
                <a:cs typeface="Courier New" panose="02070309020205020404" pitchFamily="49" charset="0"/>
              </a:rPr>
              <a:t>(x));</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pystr_del</a:t>
            </a:r>
            <a:r>
              <a:rPr lang="en-US" sz="1400" b="1" dirty="0">
                <a:latin typeface="Courier New" panose="02070309020205020404" pitchFamily="49" charset="0"/>
                <a:cs typeface="Courier New" panose="02070309020205020404" pitchFamily="49" charset="0"/>
              </a:rPr>
              <a:t>(x);</a:t>
            </a:r>
          </a:p>
          <a:p>
            <a:r>
              <a:rPr lang="en-US" sz="14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A6556274-5FAB-FA80-D5BC-7FB8B7B8096A}"/>
              </a:ext>
            </a:extLst>
          </p:cNvPr>
          <p:cNvSpPr txBox="1"/>
          <p:nvPr/>
        </p:nvSpPr>
        <p:spPr>
          <a:xfrm>
            <a:off x="493643"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cc_03_02.py</a:t>
            </a:r>
          </a:p>
        </p:txBody>
      </p:sp>
      <p:sp>
        <p:nvSpPr>
          <p:cNvPr id="2" name="TextBox 1">
            <a:extLst>
              <a:ext uri="{FF2B5EF4-FFF2-40B4-BE49-F238E27FC236}">
                <a16:creationId xmlns:a16="http://schemas.microsoft.com/office/drawing/2014/main" id="{DAD32A3B-C5F8-D18A-C103-9DBD33329A2D}"/>
              </a:ext>
            </a:extLst>
          </p:cNvPr>
          <p:cNvSpPr txBox="1"/>
          <p:nvPr/>
        </p:nvSpPr>
        <p:spPr>
          <a:xfrm>
            <a:off x="6573236" y="4307661"/>
            <a:ext cx="4695516" cy="1384995"/>
          </a:xfrm>
          <a:prstGeom prst="rect">
            <a:avLst/>
          </a:prstGeom>
          <a:noFill/>
          <a:ln w="28575">
            <a:solidFill>
              <a:schemeClr val="accent1"/>
            </a:solidFill>
          </a:ln>
        </p:spPr>
        <p:txBody>
          <a:bodyPr wrap="none" rtlCol="0">
            <a:spAutoFit/>
          </a:bodyPr>
          <a:lstStyle/>
          <a:p>
            <a:r>
              <a:rPr lang="en-US" sz="1400" b="1" dirty="0">
                <a:latin typeface="Courier New" panose="02070309020205020404" pitchFamily="49" charset="0"/>
                <a:cs typeface="Courier New" panose="02070309020205020404" pitchFamily="49" charset="0"/>
              </a:rPr>
              <a:t>Testing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class</a:t>
            </a:r>
          </a:p>
          <a:p>
            <a:r>
              <a:rPr lang="en-US" sz="1400" b="1" dirty="0">
                <a:latin typeface="Courier New" panose="02070309020205020404" pitchFamily="49" charset="0"/>
                <a:cs typeface="Courier New" panose="02070309020205020404" pitchFamily="49" charset="0"/>
              </a:rPr>
              <a:t>Object length=0 </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=10 data=</a:t>
            </a:r>
          </a:p>
          <a:p>
            <a:r>
              <a:rPr lang="en-US" sz="1400" b="1" dirty="0">
                <a:latin typeface="Courier New" panose="02070309020205020404" pitchFamily="49" charset="0"/>
                <a:cs typeface="Courier New" panose="02070309020205020404" pitchFamily="49" charset="0"/>
              </a:rPr>
              <a:t>Object length=1 </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=10 data=H</a:t>
            </a:r>
          </a:p>
          <a:p>
            <a:r>
              <a:rPr lang="en-US" sz="1400" b="1" dirty="0">
                <a:latin typeface="Courier New" panose="02070309020205020404" pitchFamily="49" charset="0"/>
                <a:cs typeface="Courier New" panose="02070309020205020404" pitchFamily="49" charset="0"/>
              </a:rPr>
              <a:t>Object length=11 </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=20 data=Hello world</a:t>
            </a:r>
          </a:p>
          <a:p>
            <a:r>
              <a:rPr lang="en-US" sz="1400" b="1" dirty="0">
                <a:latin typeface="Courier New" panose="02070309020205020404" pitchFamily="49" charset="0"/>
                <a:cs typeface="Courier New" panose="02070309020205020404" pitchFamily="49" charset="0"/>
              </a:rPr>
              <a:t>String = A completely new string</a:t>
            </a:r>
          </a:p>
          <a:p>
            <a:r>
              <a:rPr lang="en-US" sz="1400" b="1" dirty="0">
                <a:latin typeface="Courier New" panose="02070309020205020404" pitchFamily="49" charset="0"/>
                <a:cs typeface="Courier New" panose="02070309020205020404" pitchFamily="49" charset="0"/>
              </a:rPr>
              <a:t>Length = 23</a:t>
            </a:r>
          </a:p>
        </p:txBody>
      </p:sp>
      <p:sp>
        <p:nvSpPr>
          <p:cNvPr id="7" name="TextBox 6">
            <a:extLst>
              <a:ext uri="{FF2B5EF4-FFF2-40B4-BE49-F238E27FC236}">
                <a16:creationId xmlns:a16="http://schemas.microsoft.com/office/drawing/2014/main" id="{36721270-9AB7-BA34-95A3-57A05B6D1884}"/>
              </a:ext>
            </a:extLst>
          </p:cNvPr>
          <p:cNvSpPr txBox="1"/>
          <p:nvPr/>
        </p:nvSpPr>
        <p:spPr>
          <a:xfrm>
            <a:off x="963343" y="3897934"/>
            <a:ext cx="3728906" cy="954107"/>
          </a:xfrm>
          <a:prstGeom prst="rect">
            <a:avLst/>
          </a:prstGeom>
          <a:noFill/>
          <a:ln w="28575">
            <a:solidFill>
              <a:schemeClr val="accent1"/>
            </a:solidFill>
          </a:ln>
        </p:spPr>
        <p:txBody>
          <a:bodyPr wrap="none" rtlCol="0">
            <a:spAutoFit/>
          </a:bodyPr>
          <a:lstStyle/>
          <a:p>
            <a:r>
              <a:rPr lang="en-US" sz="1400" b="1" dirty="0">
                <a:latin typeface="Courier New" panose="02070309020205020404" pitchFamily="49" charset="0"/>
                <a:cs typeface="Courier New" panose="02070309020205020404" pitchFamily="49" charset="0"/>
              </a:rPr>
              <a:t>H</a:t>
            </a:r>
          </a:p>
          <a:p>
            <a:r>
              <a:rPr lang="en-US" sz="1400" b="1" dirty="0">
                <a:latin typeface="Courier New" panose="02070309020205020404" pitchFamily="49" charset="0"/>
                <a:cs typeface="Courier New" panose="02070309020205020404" pitchFamily="49" charset="0"/>
              </a:rPr>
              <a:t>Hello world</a:t>
            </a:r>
          </a:p>
          <a:p>
            <a:r>
              <a:rPr lang="en-US" sz="1400" b="1" dirty="0">
                <a:latin typeface="Courier New" panose="02070309020205020404" pitchFamily="49" charset="0"/>
                <a:cs typeface="Courier New" panose="02070309020205020404" pitchFamily="49" charset="0"/>
              </a:rPr>
              <a:t>String =  A completely new string</a:t>
            </a:r>
          </a:p>
          <a:p>
            <a:r>
              <a:rPr lang="en-US" sz="1400" b="1" dirty="0">
                <a:latin typeface="Courier New" panose="02070309020205020404" pitchFamily="49" charset="0"/>
                <a:cs typeface="Courier New" panose="02070309020205020404" pitchFamily="49" charset="0"/>
              </a:rPr>
              <a:t>Length =  23</a:t>
            </a:r>
          </a:p>
        </p:txBody>
      </p:sp>
      <p:sp>
        <p:nvSpPr>
          <p:cNvPr id="9" name="TextBox 8">
            <a:extLst>
              <a:ext uri="{FF2B5EF4-FFF2-40B4-BE49-F238E27FC236}">
                <a16:creationId xmlns:a16="http://schemas.microsoft.com/office/drawing/2014/main" id="{09282239-7F25-6D45-90B0-5E2D10115412}"/>
              </a:ext>
            </a:extLst>
          </p:cNvPr>
          <p:cNvSpPr txBox="1"/>
          <p:nvPr/>
        </p:nvSpPr>
        <p:spPr>
          <a:xfrm>
            <a:off x="873191" y="1413531"/>
            <a:ext cx="5436070" cy="1815882"/>
          </a:xfrm>
          <a:prstGeom prst="rect">
            <a:avLst/>
          </a:prstGeom>
          <a:noFill/>
        </p:spPr>
        <p:txBody>
          <a:bodyPr wrap="square">
            <a:spAutoFit/>
          </a:bodyPr>
          <a:lstStyle/>
          <a:p>
            <a:r>
              <a:rPr lang="en-US" sz="1400" b="1" dirty="0">
                <a:latin typeface="Courier New" panose="02070309020205020404" pitchFamily="49" charset="0"/>
                <a:cs typeface="Courier New" panose="02070309020205020404" pitchFamily="49" charset="0"/>
              </a:rPr>
              <a:t>x = str()</a:t>
            </a:r>
          </a:p>
          <a:p>
            <a:r>
              <a:rPr lang="en-US" sz="1400" b="1" dirty="0">
                <a:latin typeface="Courier New" panose="02070309020205020404" pitchFamily="49" charset="0"/>
                <a:cs typeface="Courier New" panose="02070309020205020404" pitchFamily="49" charset="0"/>
              </a:rPr>
              <a:t>x = x + 'H'</a:t>
            </a:r>
          </a:p>
          <a:p>
            <a:r>
              <a:rPr lang="en-US" sz="1400" b="1" dirty="0">
                <a:latin typeface="Courier New" panose="02070309020205020404" pitchFamily="49" charset="0"/>
                <a:cs typeface="Courier New" panose="02070309020205020404" pitchFamily="49" charset="0"/>
              </a:rPr>
              <a:t>print(x)</a:t>
            </a:r>
          </a:p>
          <a:p>
            <a:r>
              <a:rPr lang="en-US" sz="1400" b="1" dirty="0">
                <a:latin typeface="Courier New" panose="02070309020205020404" pitchFamily="49" charset="0"/>
                <a:cs typeface="Courier New" panose="02070309020205020404" pitchFamily="49" charset="0"/>
              </a:rPr>
              <a:t>x = x + '</a:t>
            </a:r>
            <a:r>
              <a:rPr lang="en-US" sz="1400" b="1" dirty="0" err="1">
                <a:latin typeface="Courier New" panose="02070309020205020404" pitchFamily="49" charset="0"/>
                <a:cs typeface="Courier New" panose="02070309020205020404" pitchFamily="49" charset="0"/>
              </a:rPr>
              <a:t>ello</a:t>
            </a:r>
            <a:r>
              <a:rPr lang="en-US" sz="1400" b="1" dirty="0">
                <a:latin typeface="Courier New" panose="02070309020205020404" pitchFamily="49" charset="0"/>
                <a:cs typeface="Courier New" panose="02070309020205020404" pitchFamily="49" charset="0"/>
              </a:rPr>
              <a:t> world'</a:t>
            </a:r>
          </a:p>
          <a:p>
            <a:r>
              <a:rPr lang="en-US" sz="1400" b="1" dirty="0">
                <a:latin typeface="Courier New" panose="02070309020205020404" pitchFamily="49" charset="0"/>
                <a:cs typeface="Courier New" panose="02070309020205020404" pitchFamily="49" charset="0"/>
              </a:rPr>
              <a:t>print(x)</a:t>
            </a:r>
          </a:p>
          <a:p>
            <a:r>
              <a:rPr lang="en-US" sz="1400" b="1" dirty="0">
                <a:latin typeface="Courier New" panose="02070309020205020404" pitchFamily="49" charset="0"/>
                <a:cs typeface="Courier New" panose="02070309020205020404" pitchFamily="49" charset="0"/>
              </a:rPr>
              <a:t>x = 'A completely new string'</a:t>
            </a:r>
          </a:p>
          <a:p>
            <a:r>
              <a:rPr lang="en-US" sz="1400" b="1" dirty="0">
                <a:latin typeface="Courier New" panose="02070309020205020404" pitchFamily="49" charset="0"/>
                <a:cs typeface="Courier New" panose="02070309020205020404" pitchFamily="49" charset="0"/>
              </a:rPr>
              <a:t>print("String = ", x)</a:t>
            </a:r>
          </a:p>
          <a:p>
            <a:r>
              <a:rPr lang="en-US" sz="1400" b="1" dirty="0">
                <a:latin typeface="Courier New" panose="02070309020205020404" pitchFamily="49" charset="0"/>
                <a:cs typeface="Courier New" panose="02070309020205020404" pitchFamily="49" charset="0"/>
              </a:rPr>
              <a:t>print("Length = ", </a:t>
            </a:r>
            <a:r>
              <a:rPr lang="en-US" sz="1400" b="1" dirty="0" err="1">
                <a:latin typeface="Courier New" panose="02070309020205020404" pitchFamily="49" charset="0"/>
                <a:cs typeface="Courier New" panose="02070309020205020404" pitchFamily="49" charset="0"/>
              </a:rPr>
              <a:t>len</a:t>
            </a:r>
            <a:r>
              <a:rPr lang="en-US" sz="1400" b="1" dirty="0">
                <a:latin typeface="Courier New" panose="02070309020205020404" pitchFamily="49" charset="0"/>
                <a:cs typeface="Courier New" panose="02070309020205020404" pitchFamily="49" charset="0"/>
              </a:rPr>
              <a:t>(x))</a:t>
            </a:r>
          </a:p>
        </p:txBody>
      </p:sp>
    </p:spTree>
    <p:extLst>
      <p:ext uri="{BB962C8B-B14F-4D97-AF65-F5344CB8AC3E}">
        <p14:creationId xmlns:p14="http://schemas.microsoft.com/office/powerpoint/2010/main" val="399797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838200" y="797510"/>
            <a:ext cx="4588115" cy="5693866"/>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int length;</a:t>
            </a:r>
          </a:p>
          <a:p>
            <a:r>
              <a:rPr lang="en-US" sz="1400" b="1" dirty="0">
                <a:latin typeface="Courier New" panose="02070309020205020404" pitchFamily="49" charset="0"/>
                <a:cs typeface="Courier New" panose="02070309020205020404" pitchFamily="49" charset="0"/>
              </a:rPr>
              <a:t>    int </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 /* The length of *data */</a:t>
            </a:r>
          </a:p>
          <a:p>
            <a:r>
              <a:rPr lang="en-US" sz="1400" b="1" dirty="0">
                <a:latin typeface="Courier New" panose="02070309020205020404" pitchFamily="49" charset="0"/>
                <a:cs typeface="Courier New" panose="02070309020205020404" pitchFamily="49" charset="0"/>
              </a:rPr>
              <a:t>    char *data;</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x = str() */</a:t>
            </a: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pystr_new</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*p = malloc(</a:t>
            </a:r>
            <a:r>
              <a:rPr lang="en-US" sz="1400" b="1" dirty="0" err="1">
                <a:latin typeface="Courier New" panose="02070309020205020404" pitchFamily="49" charset="0"/>
                <a:cs typeface="Courier New" panose="02070309020205020404" pitchFamily="49" charset="0"/>
              </a:rPr>
              <a:t>sizeof</a:t>
            </a:r>
            <a:r>
              <a:rPr lang="en-US" sz="1400" b="1" dirty="0">
                <a:latin typeface="Courier New" panose="02070309020205020404" pitchFamily="49" charset="0"/>
                <a:cs typeface="Courier New" panose="02070309020205020404" pitchFamily="49" charset="0"/>
              </a:rPr>
              <a:t>(*p));</a:t>
            </a:r>
          </a:p>
          <a:p>
            <a:r>
              <a:rPr lang="en-US" sz="1400" b="1" dirty="0">
                <a:latin typeface="Courier New" panose="02070309020205020404" pitchFamily="49" charset="0"/>
                <a:cs typeface="Courier New" panose="02070309020205020404" pitchFamily="49" charset="0"/>
              </a:rPr>
              <a:t>    p-&gt;length = 0;</a:t>
            </a:r>
          </a:p>
          <a:p>
            <a:r>
              <a:rPr lang="en-US" sz="1400" b="1" dirty="0">
                <a:latin typeface="Courier New" panose="02070309020205020404" pitchFamily="49" charset="0"/>
                <a:cs typeface="Courier New" panose="02070309020205020404" pitchFamily="49" charset="0"/>
              </a:rPr>
              <a:t>    p-&gt;</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 = 10;</a:t>
            </a:r>
          </a:p>
          <a:p>
            <a:r>
              <a:rPr lang="en-US" sz="1400" b="1" dirty="0">
                <a:latin typeface="Courier New" panose="02070309020205020404" pitchFamily="49" charset="0"/>
                <a:cs typeface="Courier New" panose="02070309020205020404" pitchFamily="49" charset="0"/>
              </a:rPr>
              <a:t>    p-&gt;data = malloc(10);</a:t>
            </a:r>
          </a:p>
          <a:p>
            <a:r>
              <a:rPr lang="en-US" sz="1400" b="1" dirty="0">
                <a:latin typeface="Courier New" panose="02070309020205020404" pitchFamily="49" charset="0"/>
                <a:cs typeface="Courier New" panose="02070309020205020404" pitchFamily="49" charset="0"/>
              </a:rPr>
              <a:t>    p-&gt;data[0] = '\0';</a:t>
            </a:r>
          </a:p>
          <a:p>
            <a:r>
              <a:rPr lang="en-US" sz="1400" b="1" dirty="0">
                <a:latin typeface="Courier New" panose="02070309020205020404" pitchFamily="49" charset="0"/>
                <a:cs typeface="Courier New" panose="02070309020205020404" pitchFamily="49" charset="0"/>
              </a:rPr>
              <a:t>    return p;</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 x = </a:t>
            </a:r>
            <a:r>
              <a:rPr lang="en-US" sz="1400" b="1" dirty="0" err="1">
                <a:latin typeface="Courier New" panose="02070309020205020404" pitchFamily="49" charset="0"/>
                <a:cs typeface="Courier New" panose="02070309020205020404" pitchFamily="49" charset="0"/>
              </a:rPr>
              <a:t>pystr_new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p:txBody>
      </p:sp>
      <p:sp>
        <p:nvSpPr>
          <p:cNvPr id="2" name="Title 1">
            <a:extLst>
              <a:ext uri="{FF2B5EF4-FFF2-40B4-BE49-F238E27FC236}">
                <a16:creationId xmlns:a16="http://schemas.microsoft.com/office/drawing/2014/main" id="{83E5487D-8189-D92B-C8CD-606BDF5399E3}"/>
              </a:ext>
            </a:extLst>
          </p:cNvPr>
          <p:cNvSpPr>
            <a:spLocks noGrp="1"/>
          </p:cNvSpPr>
          <p:nvPr>
            <p:ph type="title"/>
          </p:nvPr>
        </p:nvSpPr>
        <p:spPr>
          <a:xfrm>
            <a:off x="6096000" y="365125"/>
            <a:ext cx="5257800" cy="1325563"/>
          </a:xfrm>
        </p:spPr>
        <p:txBody>
          <a:bodyPr/>
          <a:lstStyle/>
          <a:p>
            <a:r>
              <a:rPr lang="en-US" dirty="0"/>
              <a:t>String Structure and Constructor</a:t>
            </a:r>
          </a:p>
        </p:txBody>
      </p:sp>
      <p:grpSp>
        <p:nvGrpSpPr>
          <p:cNvPr id="22" name="Group 21">
            <a:extLst>
              <a:ext uri="{FF2B5EF4-FFF2-40B4-BE49-F238E27FC236}">
                <a16:creationId xmlns:a16="http://schemas.microsoft.com/office/drawing/2014/main" id="{B65831E0-EC1E-F521-8E4F-5081D93102AA}"/>
              </a:ext>
            </a:extLst>
          </p:cNvPr>
          <p:cNvGrpSpPr/>
          <p:nvPr/>
        </p:nvGrpSpPr>
        <p:grpSpPr>
          <a:xfrm>
            <a:off x="8414200" y="4198507"/>
            <a:ext cx="3267134" cy="543176"/>
            <a:chOff x="957137" y="5796734"/>
            <a:chExt cx="3267134" cy="543176"/>
          </a:xfrm>
        </p:grpSpPr>
        <p:sp>
          <p:nvSpPr>
            <p:cNvPr id="11" name="Rectangle 10">
              <a:extLst>
                <a:ext uri="{FF2B5EF4-FFF2-40B4-BE49-F238E27FC236}">
                  <a16:creationId xmlns:a16="http://schemas.microsoft.com/office/drawing/2014/main" id="{E5F638F3-EE04-AB07-99CB-ADC306BAB11C}"/>
                </a:ext>
              </a:extLst>
            </p:cNvPr>
            <p:cNvSpPr/>
            <p:nvPr/>
          </p:nvSpPr>
          <p:spPr>
            <a:xfrm>
              <a:off x="995774" y="5796734"/>
              <a:ext cx="3132716" cy="543176"/>
            </a:xfrm>
            <a:prstGeom prst="rect">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Courier New" panose="02070309020205020404" pitchFamily="49" charset="0"/>
                <a:cs typeface="Courier New" panose="02070309020205020404" pitchFamily="49" charset="0"/>
              </a:endParaRPr>
            </a:p>
          </p:txBody>
        </p:sp>
        <p:sp>
          <p:nvSpPr>
            <p:cNvPr id="16" name="TextBox 15">
              <a:extLst>
                <a:ext uri="{FF2B5EF4-FFF2-40B4-BE49-F238E27FC236}">
                  <a16:creationId xmlns:a16="http://schemas.microsoft.com/office/drawing/2014/main" id="{2F3080E2-6650-486B-8C4C-2ECE4BFACFCC}"/>
                </a:ext>
              </a:extLst>
            </p:cNvPr>
            <p:cNvSpPr txBox="1"/>
            <p:nvPr/>
          </p:nvSpPr>
          <p:spPr>
            <a:xfrm>
              <a:off x="957137" y="5868943"/>
              <a:ext cx="3267134" cy="415498"/>
            </a:xfrm>
            <a:prstGeom prst="rect">
              <a:avLst/>
            </a:prstGeom>
            <a:noFill/>
          </p:spPr>
          <p:txBody>
            <a:bodyPr wrap="square">
              <a:spAutoFit/>
            </a:bodyPr>
            <a:lstStyle/>
            <a:p>
              <a:r>
                <a:rPr lang="en-US" sz="2050" dirty="0">
                  <a:solidFill>
                    <a:schemeClr val="tx1"/>
                  </a:solidFill>
                  <a:latin typeface="Courier New" panose="02070309020205020404" pitchFamily="49" charset="0"/>
                  <a:cs typeface="Courier New" panose="02070309020205020404" pitchFamily="49" charset="0"/>
                </a:rPr>
                <a:t>∅ ? ? ? ? ? ? ? ? ?</a:t>
              </a:r>
            </a:p>
          </p:txBody>
        </p:sp>
      </p:grpSp>
      <p:sp>
        <p:nvSpPr>
          <p:cNvPr id="17" name="Rectangle 16">
            <a:extLst>
              <a:ext uri="{FF2B5EF4-FFF2-40B4-BE49-F238E27FC236}">
                <a16:creationId xmlns:a16="http://schemas.microsoft.com/office/drawing/2014/main" id="{93000843-3F51-26EB-073C-CBEDCEFC245C}"/>
              </a:ext>
            </a:extLst>
          </p:cNvPr>
          <p:cNvSpPr/>
          <p:nvPr/>
        </p:nvSpPr>
        <p:spPr>
          <a:xfrm>
            <a:off x="6096000" y="3429000"/>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length:   0</a:t>
            </a:r>
          </a:p>
        </p:txBody>
      </p:sp>
      <p:sp>
        <p:nvSpPr>
          <p:cNvPr id="18" name="Rectangle 17">
            <a:extLst>
              <a:ext uri="{FF2B5EF4-FFF2-40B4-BE49-F238E27FC236}">
                <a16:creationId xmlns:a16="http://schemas.microsoft.com/office/drawing/2014/main" id="{4138C0AD-F340-9855-B17A-D35E6BD4C3DD}"/>
              </a:ext>
            </a:extLst>
          </p:cNvPr>
          <p:cNvSpPr/>
          <p:nvPr/>
        </p:nvSpPr>
        <p:spPr>
          <a:xfrm>
            <a:off x="6096000" y="4212772"/>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data:</a:t>
            </a:r>
          </a:p>
        </p:txBody>
      </p:sp>
      <p:cxnSp>
        <p:nvCxnSpPr>
          <p:cNvPr id="19" name="Curved Connector 18">
            <a:extLst>
              <a:ext uri="{FF2B5EF4-FFF2-40B4-BE49-F238E27FC236}">
                <a16:creationId xmlns:a16="http://schemas.microsoft.com/office/drawing/2014/main" id="{EDF1C92C-C471-981B-96A6-229AA2E1F85A}"/>
              </a:ext>
            </a:extLst>
          </p:cNvPr>
          <p:cNvCxnSpPr>
            <a:cxnSpLocks/>
            <a:endCxn id="16" idx="1"/>
          </p:cNvCxnSpPr>
          <p:nvPr/>
        </p:nvCxnSpPr>
        <p:spPr>
          <a:xfrm>
            <a:off x="7469939" y="4364696"/>
            <a:ext cx="944261" cy="113769"/>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836E7EE-51F2-C45A-8511-99BB1200A911}"/>
              </a:ext>
            </a:extLst>
          </p:cNvPr>
          <p:cNvSpPr/>
          <p:nvPr/>
        </p:nvSpPr>
        <p:spPr>
          <a:xfrm>
            <a:off x="6096000" y="3820886"/>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Courier New" panose="02070309020205020404" pitchFamily="49" charset="0"/>
                <a:cs typeface="Courier New" panose="02070309020205020404" pitchFamily="49" charset="0"/>
              </a:rPr>
              <a:t>alloc</a:t>
            </a:r>
            <a:r>
              <a:rPr lang="en-US" dirty="0">
                <a:solidFill>
                  <a:schemeClr val="tx1"/>
                </a:solidFill>
                <a:latin typeface="Courier New" panose="02070309020205020404" pitchFamily="49" charset="0"/>
                <a:cs typeface="Courier New" panose="02070309020205020404" pitchFamily="49" charset="0"/>
              </a:rPr>
              <a:t>:   10</a:t>
            </a:r>
          </a:p>
        </p:txBody>
      </p:sp>
      <p:sp>
        <p:nvSpPr>
          <p:cNvPr id="3" name="TextBox 2">
            <a:extLst>
              <a:ext uri="{FF2B5EF4-FFF2-40B4-BE49-F238E27FC236}">
                <a16:creationId xmlns:a16="http://schemas.microsoft.com/office/drawing/2014/main" id="{68256D49-5E7B-B185-1DC6-C2BFE4D4ACE3}"/>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cc_03_02.c</a:t>
            </a:r>
          </a:p>
        </p:txBody>
      </p:sp>
    </p:spTree>
    <p:extLst>
      <p:ext uri="{BB962C8B-B14F-4D97-AF65-F5344CB8AC3E}">
        <p14:creationId xmlns:p14="http://schemas.microsoft.com/office/powerpoint/2010/main" val="1252561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511147" y="366623"/>
            <a:ext cx="5876930" cy="6124754"/>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int length;</a:t>
            </a:r>
          </a:p>
          <a:p>
            <a:r>
              <a:rPr lang="en-US" sz="1400" b="1" dirty="0">
                <a:latin typeface="Courier New" panose="02070309020205020404" pitchFamily="49" charset="0"/>
                <a:cs typeface="Courier New" panose="02070309020205020404" pitchFamily="49" charset="0"/>
              </a:rPr>
              <a:t>    char *data;</a:t>
            </a:r>
          </a:p>
          <a:p>
            <a:r>
              <a:rPr lang="en-US" sz="1400" b="1" dirty="0">
                <a:latin typeface="Courier New" panose="02070309020205020404" pitchFamily="49" charset="0"/>
                <a:cs typeface="Courier New" panose="02070309020205020404" pitchFamily="49" charset="0"/>
              </a:rPr>
              <a:t>    int </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 /* The length of *data */</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Constructor – x = str() */</a:t>
            </a: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pystr_new</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*p = malloc(</a:t>
            </a:r>
            <a:r>
              <a:rPr lang="en-US" sz="1400" b="1" dirty="0" err="1">
                <a:latin typeface="Courier New" panose="02070309020205020404" pitchFamily="49" charset="0"/>
                <a:cs typeface="Courier New" panose="02070309020205020404" pitchFamily="49" charset="0"/>
              </a:rPr>
              <a:t>sizeof</a:t>
            </a:r>
            <a:r>
              <a:rPr lang="en-US" sz="1400" b="1" dirty="0">
                <a:latin typeface="Courier New" panose="02070309020205020404" pitchFamily="49" charset="0"/>
                <a:cs typeface="Courier New" panose="02070309020205020404" pitchFamily="49" charset="0"/>
              </a:rPr>
              <a:t>(*p));</a:t>
            </a:r>
          </a:p>
          <a:p>
            <a:r>
              <a:rPr lang="en-US" sz="1400" b="1" dirty="0">
                <a:latin typeface="Courier New" panose="02070309020205020404" pitchFamily="49" charset="0"/>
                <a:cs typeface="Courier New" panose="02070309020205020404" pitchFamily="49" charset="0"/>
              </a:rPr>
              <a:t>    p-&gt;length = 0;</a:t>
            </a:r>
          </a:p>
          <a:p>
            <a:r>
              <a:rPr lang="en-US" sz="1400" b="1" dirty="0">
                <a:latin typeface="Courier New" panose="02070309020205020404" pitchFamily="49" charset="0"/>
                <a:cs typeface="Courier New" panose="02070309020205020404" pitchFamily="49" charset="0"/>
              </a:rPr>
              <a:t>    p-&gt;</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 = 10;</a:t>
            </a:r>
          </a:p>
          <a:p>
            <a:r>
              <a:rPr lang="en-US" sz="1400" b="1" dirty="0">
                <a:latin typeface="Courier New" panose="02070309020205020404" pitchFamily="49" charset="0"/>
                <a:cs typeface="Courier New" panose="02070309020205020404" pitchFamily="49" charset="0"/>
              </a:rPr>
              <a:t>    p-&gt;data = malloc(10);</a:t>
            </a:r>
          </a:p>
          <a:p>
            <a:r>
              <a:rPr lang="en-US" sz="1400" b="1" dirty="0">
                <a:latin typeface="Courier New" panose="02070309020205020404" pitchFamily="49" charset="0"/>
                <a:cs typeface="Courier New" panose="02070309020205020404" pitchFamily="49" charset="0"/>
              </a:rPr>
              <a:t>    p-&gt;data[0] = '\0';</a:t>
            </a:r>
          </a:p>
          <a:p>
            <a:r>
              <a:rPr lang="en-US" sz="1400" b="1" dirty="0">
                <a:latin typeface="Courier New" panose="02070309020205020404" pitchFamily="49" charset="0"/>
                <a:cs typeface="Courier New" panose="02070309020205020404" pitchFamily="49" charset="0"/>
              </a:rPr>
              <a:t>    return p;</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Destructor – del(x) */</a:t>
            </a:r>
          </a:p>
          <a:p>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pystr_del</a:t>
            </a:r>
            <a:r>
              <a:rPr lang="en-US" sz="1400" b="1" dirty="0">
                <a:latin typeface="Courier New" panose="02070309020205020404" pitchFamily="49" charset="0"/>
                <a:cs typeface="Courier New" panose="02070309020205020404" pitchFamily="49" charset="0"/>
              </a:rPr>
              <a:t>(const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self) {</a:t>
            </a:r>
          </a:p>
          <a:p>
            <a:r>
              <a:rPr lang="en-US" sz="1400" b="1" dirty="0">
                <a:latin typeface="Courier New" panose="02070309020205020404" pitchFamily="49" charset="0"/>
                <a:cs typeface="Courier New" panose="02070309020205020404" pitchFamily="49" charset="0"/>
              </a:rPr>
              <a:t>    free((void *)self-&gt;data); /* free string first */</a:t>
            </a:r>
          </a:p>
          <a:p>
            <a:r>
              <a:rPr lang="en-US" sz="1400" b="1" dirty="0">
                <a:latin typeface="Courier New" panose="02070309020205020404" pitchFamily="49" charset="0"/>
                <a:cs typeface="Courier New" panose="02070309020205020404" pitchFamily="49" charset="0"/>
              </a:rPr>
              <a:t>    free((void *)self);</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pystr_dump</a:t>
            </a:r>
            <a:r>
              <a:rPr lang="en-US" sz="1400" b="1" dirty="0">
                <a:latin typeface="Courier New" panose="02070309020205020404" pitchFamily="49" charset="0"/>
                <a:cs typeface="Courier New" panose="02070309020205020404" pitchFamily="49" charset="0"/>
              </a:rPr>
              <a:t>(const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self)</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length=%d </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=%d data=%s\n",</a:t>
            </a:r>
          </a:p>
          <a:p>
            <a:r>
              <a:rPr lang="en-US" sz="1400" b="1" dirty="0">
                <a:latin typeface="Courier New" panose="02070309020205020404" pitchFamily="49" charset="0"/>
                <a:cs typeface="Courier New" panose="02070309020205020404" pitchFamily="49" charset="0"/>
              </a:rPr>
              <a:t>            self-&gt;length, self-&gt;</a:t>
            </a:r>
            <a:r>
              <a:rPr lang="en-US" sz="1400" b="1" dirty="0" err="1">
                <a:latin typeface="Courier New" panose="02070309020205020404" pitchFamily="49" charset="0"/>
                <a:cs typeface="Courier New" panose="02070309020205020404" pitchFamily="49" charset="0"/>
              </a:rPr>
              <a:t>alloc</a:t>
            </a:r>
            <a:r>
              <a:rPr lang="en-US" sz="1400" b="1">
                <a:latin typeface="Courier New" panose="02070309020205020404" pitchFamily="49" charset="0"/>
                <a:cs typeface="Courier New" panose="02070309020205020404" pitchFamily="49" charset="0"/>
              </a:rPr>
              <a:t>, self-</a:t>
            </a:r>
            <a:r>
              <a:rPr lang="en-US" sz="1400" b="1" dirty="0">
                <a:latin typeface="Courier New" panose="02070309020205020404" pitchFamily="49" charset="0"/>
                <a:cs typeface="Courier New" panose="02070309020205020404" pitchFamily="49" charset="0"/>
              </a:rPr>
              <a:t>&gt;data);</a:t>
            </a:r>
          </a:p>
          <a:p>
            <a:r>
              <a:rPr lang="en-US" sz="1400" b="1" dirty="0">
                <a:latin typeface="Courier New" panose="02070309020205020404" pitchFamily="49" charset="0"/>
                <a:cs typeface="Courier New" panose="02070309020205020404" pitchFamily="49" charset="0"/>
              </a:rPr>
              <a:t>}</a:t>
            </a:r>
          </a:p>
        </p:txBody>
      </p:sp>
      <p:sp>
        <p:nvSpPr>
          <p:cNvPr id="3" name="TextBox 2">
            <a:extLst>
              <a:ext uri="{FF2B5EF4-FFF2-40B4-BE49-F238E27FC236}">
                <a16:creationId xmlns:a16="http://schemas.microsoft.com/office/drawing/2014/main" id="{7551BE4C-466D-3FD3-F9B5-608B714EE87C}"/>
              </a:ext>
            </a:extLst>
          </p:cNvPr>
          <p:cNvSpPr txBox="1"/>
          <p:nvPr/>
        </p:nvSpPr>
        <p:spPr>
          <a:xfrm>
            <a:off x="6755930" y="2059707"/>
            <a:ext cx="5436070" cy="2031325"/>
          </a:xfrm>
          <a:prstGeom prst="rect">
            <a:avLst/>
          </a:prstGeom>
          <a:noFill/>
        </p:spPr>
        <p:txBody>
          <a:bodyPr wrap="square">
            <a:spAutoFit/>
          </a:bodyPr>
          <a:lstStyle/>
          <a:p>
            <a:r>
              <a:rPr lang="en-US" sz="1400" b="1" dirty="0">
                <a:latin typeface="Courier New" panose="02070309020205020404" pitchFamily="49" charset="0"/>
                <a:cs typeface="Courier New" panose="02070309020205020404" pitchFamily="49" charset="0"/>
              </a:rPr>
              <a:t>int </a:t>
            </a:r>
            <a:r>
              <a:rPr lang="en-US" sz="1400" b="1" dirty="0" err="1">
                <a:latin typeface="Courier New" panose="02070309020205020404" pitchFamily="49" charset="0"/>
                <a:cs typeface="Courier New" panose="02070309020205020404" pitchFamily="49" charset="0"/>
              </a:rPr>
              <a:t>pystr_len</a:t>
            </a:r>
            <a:r>
              <a:rPr lang="en-US" sz="1400" b="1" dirty="0">
                <a:latin typeface="Courier New" panose="02070309020205020404" pitchFamily="49" charset="0"/>
                <a:cs typeface="Courier New" panose="02070309020205020404" pitchFamily="49" charset="0"/>
              </a:rPr>
              <a:t>(const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self)</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return self-&gt;length;</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char *</a:t>
            </a:r>
            <a:r>
              <a:rPr lang="en-US" sz="1400" b="1" dirty="0" err="1">
                <a:latin typeface="Courier New" panose="02070309020205020404" pitchFamily="49" charset="0"/>
                <a:cs typeface="Courier New" panose="02070309020205020404" pitchFamily="49" charset="0"/>
              </a:rPr>
              <a:t>pystr_str</a:t>
            </a:r>
            <a:r>
              <a:rPr lang="en-US" sz="1400" b="1" dirty="0">
                <a:latin typeface="Courier New" panose="02070309020205020404" pitchFamily="49" charset="0"/>
                <a:cs typeface="Courier New" panose="02070309020205020404" pitchFamily="49" charset="0"/>
              </a:rPr>
              <a:t>(const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self)</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return self-&gt;data;</a:t>
            </a:r>
          </a:p>
          <a:p>
            <a:r>
              <a:rPr lang="en-US" sz="1400" b="1" dirty="0">
                <a:latin typeface="Courier New" panose="02070309020205020404" pitchFamily="49" charset="0"/>
                <a:cs typeface="Courier New" panose="02070309020205020404" pitchFamily="49" charset="0"/>
              </a:rPr>
              <a:t>}</a:t>
            </a:r>
          </a:p>
        </p:txBody>
      </p:sp>
      <p:sp>
        <p:nvSpPr>
          <p:cNvPr id="2" name="Title 1">
            <a:extLst>
              <a:ext uri="{FF2B5EF4-FFF2-40B4-BE49-F238E27FC236}">
                <a16:creationId xmlns:a16="http://schemas.microsoft.com/office/drawing/2014/main" id="{83E5487D-8189-D92B-C8CD-606BDF5399E3}"/>
              </a:ext>
            </a:extLst>
          </p:cNvPr>
          <p:cNvSpPr>
            <a:spLocks noGrp="1"/>
          </p:cNvSpPr>
          <p:nvPr>
            <p:ph type="title"/>
          </p:nvPr>
        </p:nvSpPr>
        <p:spPr>
          <a:xfrm>
            <a:off x="6755930" y="365125"/>
            <a:ext cx="4597870" cy="1325563"/>
          </a:xfrm>
        </p:spPr>
        <p:txBody>
          <a:bodyPr/>
          <a:lstStyle/>
          <a:p>
            <a:r>
              <a:rPr lang="en-US" dirty="0"/>
              <a:t>Some Methods</a:t>
            </a:r>
          </a:p>
        </p:txBody>
      </p:sp>
      <p:sp>
        <p:nvSpPr>
          <p:cNvPr id="5" name="TextBox 4">
            <a:extLst>
              <a:ext uri="{FF2B5EF4-FFF2-40B4-BE49-F238E27FC236}">
                <a16:creationId xmlns:a16="http://schemas.microsoft.com/office/drawing/2014/main" id="{19A660F4-CAF0-AEAF-269D-0F3CD0323EB3}"/>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cc_03_02.c</a:t>
            </a:r>
          </a:p>
        </p:txBody>
      </p:sp>
    </p:spTree>
    <p:extLst>
      <p:ext uri="{BB962C8B-B14F-4D97-AF65-F5344CB8AC3E}">
        <p14:creationId xmlns:p14="http://schemas.microsoft.com/office/powerpoint/2010/main" val="142696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6096000" y="474345"/>
            <a:ext cx="5662127" cy="5909310"/>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 x = x + 'h';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self, char </a:t>
            </a:r>
            <a:r>
              <a:rPr lang="en-US" sz="1400" b="1" dirty="0" err="1">
                <a:latin typeface="Courier New" panose="02070309020205020404" pitchFamily="49" charset="0"/>
                <a:cs typeface="Courier New" panose="02070309020205020404" pitchFamily="49" charset="0"/>
              </a:rPr>
              <a:t>ch</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 Need about 10 lines of code here </a:t>
            </a:r>
            <a:r>
              <a:rPr lang="en-US" sz="1400" b="1" dirty="0">
                <a:latin typeface="Courier New" panose="02070309020205020404" pitchFamily="49" charset="0"/>
                <a:cs typeface="Courier New" panose="02070309020205020404" pitchFamily="49" charset="0"/>
                <a:sym typeface="Wingdings" pitchFamily="2" charset="2"/>
              </a:rPr>
              <a:t> */</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x = x + "hello";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pystr_appends</a:t>
            </a:r>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self, char *str) {</a:t>
            </a:r>
          </a:p>
          <a:p>
            <a:r>
              <a:rPr lang="en-US" sz="1400" b="1" dirty="0">
                <a:latin typeface="Courier New" panose="02070309020205020404" pitchFamily="49" charset="0"/>
                <a:cs typeface="Courier New" panose="02070309020205020404" pitchFamily="49" charset="0"/>
              </a:rPr>
              <a:t>    /* Need one line of code here </a:t>
            </a:r>
            <a:r>
              <a:rPr lang="en-US" sz="1400" b="1" dirty="0">
                <a:latin typeface="Courier New" panose="02070309020205020404" pitchFamily="49" charset="0"/>
                <a:cs typeface="Courier New" panose="02070309020205020404" pitchFamily="49" charset="0"/>
                <a:sym typeface="Wingdings" pitchFamily="2" charset="2"/>
              </a:rPr>
              <a:t> */</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x = "hello";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pystr_assign</a:t>
            </a:r>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self, char *str) {</a:t>
            </a:r>
          </a:p>
          <a:p>
            <a:r>
              <a:rPr lang="en-US" sz="1400" b="1" dirty="0">
                <a:latin typeface="Courier New" panose="02070309020205020404" pitchFamily="49" charset="0"/>
                <a:cs typeface="Courier New" panose="02070309020205020404" pitchFamily="49" charset="0"/>
              </a:rPr>
              <a:t>    /* Need three lines of code here </a:t>
            </a:r>
            <a:r>
              <a:rPr lang="en-US" sz="1400" b="1" dirty="0">
                <a:latin typeface="Courier New" panose="02070309020205020404" pitchFamily="49" charset="0"/>
                <a:cs typeface="Courier New" panose="02070309020205020404" pitchFamily="49" charset="0"/>
                <a:sym typeface="Wingdings" pitchFamily="2" charset="2"/>
              </a:rPr>
              <a:t> */</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 x = </a:t>
            </a:r>
            <a:r>
              <a:rPr lang="en-US" sz="1400" b="1" dirty="0" err="1">
                <a:latin typeface="Courier New" panose="02070309020205020404" pitchFamily="49" charset="0"/>
                <a:cs typeface="Courier New" panose="02070309020205020404" pitchFamily="49" charset="0"/>
              </a:rPr>
              <a:t>pystr_new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'H');</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pystr_dump</a:t>
            </a:r>
            <a:r>
              <a:rPr lang="en-US" sz="1400" b="1" dirty="0">
                <a:latin typeface="Courier New" panose="02070309020205020404" pitchFamily="49" charset="0"/>
                <a:cs typeface="Courier New" panose="02070309020205020404" pitchFamily="49" charset="0"/>
              </a:rPr>
              <a:t>(x);</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pystr_appends</a:t>
            </a:r>
            <a:r>
              <a:rPr lang="en-US" sz="1400" b="1" dirty="0">
                <a:latin typeface="Courier New" panose="02070309020205020404" pitchFamily="49" charset="0"/>
                <a:cs typeface="Courier New" panose="02070309020205020404" pitchFamily="49" charset="0"/>
              </a:rPr>
              <a:t>(x, "</a:t>
            </a:r>
            <a:r>
              <a:rPr lang="en-US" sz="1400" b="1" dirty="0" err="1">
                <a:latin typeface="Courier New" panose="02070309020205020404" pitchFamily="49" charset="0"/>
                <a:cs typeface="Courier New" panose="02070309020205020404" pitchFamily="49" charset="0"/>
              </a:rPr>
              <a:t>ello</a:t>
            </a:r>
            <a:r>
              <a:rPr lang="en-US" sz="1400" b="1" dirty="0">
                <a:latin typeface="Courier New" panose="02070309020205020404" pitchFamily="49" charset="0"/>
                <a:cs typeface="Courier New" panose="02070309020205020404" pitchFamily="49" charset="0"/>
              </a:rPr>
              <a:t> world");</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pystr_dump</a:t>
            </a:r>
            <a:r>
              <a:rPr lang="en-US" sz="1400" b="1" dirty="0">
                <a:latin typeface="Courier New" panose="02070309020205020404" pitchFamily="49" charset="0"/>
                <a:cs typeface="Courier New" panose="02070309020205020404" pitchFamily="49" charset="0"/>
              </a:rPr>
              <a:t>(x);</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pystr_assign</a:t>
            </a:r>
            <a:r>
              <a:rPr lang="en-US" sz="1400" b="1" dirty="0">
                <a:latin typeface="Courier New" panose="02070309020205020404" pitchFamily="49" charset="0"/>
                <a:cs typeface="Courier New" panose="02070309020205020404" pitchFamily="49" charset="0"/>
              </a:rPr>
              <a:t>(x, "A completely new string");</a:t>
            </a:r>
          </a:p>
          <a:p>
            <a:r>
              <a:rPr lang="en-US" sz="1400" b="1" dirty="0">
                <a:latin typeface="Courier New" panose="02070309020205020404" pitchFamily="49" charset="0"/>
                <a:cs typeface="Courier New" panose="02070309020205020404" pitchFamily="49" charset="0"/>
              </a:rPr>
              <a:t>}</a:t>
            </a:r>
          </a:p>
        </p:txBody>
      </p:sp>
      <p:sp>
        <p:nvSpPr>
          <p:cNvPr id="2" name="Title 1">
            <a:extLst>
              <a:ext uri="{FF2B5EF4-FFF2-40B4-BE49-F238E27FC236}">
                <a16:creationId xmlns:a16="http://schemas.microsoft.com/office/drawing/2014/main" id="{83E5487D-8189-D92B-C8CD-606BDF5399E3}"/>
              </a:ext>
            </a:extLst>
          </p:cNvPr>
          <p:cNvSpPr>
            <a:spLocks noGrp="1"/>
          </p:cNvSpPr>
          <p:nvPr>
            <p:ph type="title"/>
          </p:nvPr>
        </p:nvSpPr>
        <p:spPr>
          <a:xfrm>
            <a:off x="838200" y="365125"/>
            <a:ext cx="5257800" cy="1325563"/>
          </a:xfrm>
        </p:spPr>
        <p:txBody>
          <a:bodyPr/>
          <a:lstStyle/>
          <a:p>
            <a:r>
              <a:rPr lang="en-US" dirty="0"/>
              <a:t>Data Methods</a:t>
            </a:r>
          </a:p>
        </p:txBody>
      </p:sp>
      <p:sp>
        <p:nvSpPr>
          <p:cNvPr id="6" name="Content Placeholder 5">
            <a:extLst>
              <a:ext uri="{FF2B5EF4-FFF2-40B4-BE49-F238E27FC236}">
                <a16:creationId xmlns:a16="http://schemas.microsoft.com/office/drawing/2014/main" id="{91ED1599-ED17-5A4A-D6AE-1E3CBDF40161}"/>
              </a:ext>
            </a:extLst>
          </p:cNvPr>
          <p:cNvSpPr>
            <a:spLocks noGrp="1"/>
          </p:cNvSpPr>
          <p:nvPr>
            <p:ph idx="1"/>
          </p:nvPr>
        </p:nvSpPr>
        <p:spPr>
          <a:xfrm>
            <a:off x="838200" y="1825625"/>
            <a:ext cx="4800600" cy="4351338"/>
          </a:xfrm>
        </p:spPr>
        <p:txBody>
          <a:bodyPr/>
          <a:lstStyle/>
          <a:p>
            <a:r>
              <a:rPr lang="en-US" dirty="0"/>
              <a:t>We have three methods to put data into our structure</a:t>
            </a:r>
          </a:p>
          <a:p>
            <a:r>
              <a:rPr lang="en-US" dirty="0"/>
              <a:t>You can build </a:t>
            </a:r>
            <a:r>
              <a:rPr lang="en-US" dirty="0" err="1"/>
              <a:t>pystr_append</a:t>
            </a:r>
            <a:r>
              <a:rPr lang="en-US" dirty="0"/>
              <a:t>() and then use it to make the code in </a:t>
            </a:r>
            <a:r>
              <a:rPr lang="en-US" dirty="0" err="1"/>
              <a:t>pystr_appends</a:t>
            </a:r>
            <a:r>
              <a:rPr lang="en-US" dirty="0"/>
              <a:t>() and </a:t>
            </a:r>
            <a:r>
              <a:rPr lang="en-US" dirty="0" err="1"/>
              <a:t>pystr_assign</a:t>
            </a:r>
            <a:r>
              <a:rPr lang="en-US" dirty="0"/>
              <a:t>() very simple.</a:t>
            </a:r>
          </a:p>
          <a:p>
            <a:r>
              <a:rPr lang="en-US" dirty="0"/>
              <a:t>Objects like to reuse their own methods because not repeating yourself code is more reliable</a:t>
            </a:r>
          </a:p>
        </p:txBody>
      </p:sp>
    </p:spTree>
    <p:extLst>
      <p:ext uri="{BB962C8B-B14F-4D97-AF65-F5344CB8AC3E}">
        <p14:creationId xmlns:p14="http://schemas.microsoft.com/office/powerpoint/2010/main" val="2274148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6224789" y="259291"/>
            <a:ext cx="4588115" cy="3323987"/>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int length;</a:t>
            </a:r>
          </a:p>
          <a:p>
            <a:r>
              <a:rPr lang="en-US" sz="1400" b="1" dirty="0">
                <a:latin typeface="Courier New" panose="02070309020205020404" pitchFamily="49" charset="0"/>
                <a:cs typeface="Courier New" panose="02070309020205020404" pitchFamily="49" charset="0"/>
              </a:rPr>
              <a:t>    char *data;</a:t>
            </a:r>
          </a:p>
          <a:p>
            <a:r>
              <a:rPr lang="en-US" sz="1400" b="1" dirty="0">
                <a:latin typeface="Courier New" panose="02070309020205020404" pitchFamily="49" charset="0"/>
                <a:cs typeface="Courier New" panose="02070309020205020404" pitchFamily="49" charset="0"/>
              </a:rPr>
              <a:t>    int </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 /* the length of *data */</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pystr_new</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*p = malloc(</a:t>
            </a:r>
            <a:r>
              <a:rPr lang="en-US" sz="1400" b="1" dirty="0" err="1">
                <a:latin typeface="Courier New" panose="02070309020205020404" pitchFamily="49" charset="0"/>
                <a:cs typeface="Courier New" panose="02070309020205020404" pitchFamily="49" charset="0"/>
              </a:rPr>
              <a:t>sizeof</a:t>
            </a:r>
            <a:r>
              <a:rPr lang="en-US" sz="1400" b="1" dirty="0">
                <a:latin typeface="Courier New" panose="02070309020205020404" pitchFamily="49" charset="0"/>
                <a:cs typeface="Courier New" panose="02070309020205020404" pitchFamily="49" charset="0"/>
              </a:rPr>
              <a:t>(*p));</a:t>
            </a:r>
          </a:p>
          <a:p>
            <a:r>
              <a:rPr lang="en-US" sz="1400" b="1" dirty="0">
                <a:latin typeface="Courier New" panose="02070309020205020404" pitchFamily="49" charset="0"/>
                <a:cs typeface="Courier New" panose="02070309020205020404" pitchFamily="49" charset="0"/>
              </a:rPr>
              <a:t>    p-&gt;length = 0;</a:t>
            </a:r>
          </a:p>
          <a:p>
            <a:r>
              <a:rPr lang="en-US" sz="1400" b="1" dirty="0">
                <a:latin typeface="Courier New" panose="02070309020205020404" pitchFamily="49" charset="0"/>
                <a:cs typeface="Courier New" panose="02070309020205020404" pitchFamily="49" charset="0"/>
              </a:rPr>
              <a:t>    p-&gt;</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 = 10;</a:t>
            </a:r>
          </a:p>
          <a:p>
            <a:r>
              <a:rPr lang="en-US" sz="1400" b="1" dirty="0">
                <a:latin typeface="Courier New" panose="02070309020205020404" pitchFamily="49" charset="0"/>
                <a:cs typeface="Courier New" panose="02070309020205020404" pitchFamily="49" charset="0"/>
              </a:rPr>
              <a:t>    p-&gt;data = malloc(10);</a:t>
            </a:r>
          </a:p>
          <a:p>
            <a:r>
              <a:rPr lang="en-US" sz="1400" b="1" dirty="0">
                <a:latin typeface="Courier New" panose="02070309020205020404" pitchFamily="49" charset="0"/>
                <a:cs typeface="Courier New" panose="02070309020205020404" pitchFamily="49" charset="0"/>
              </a:rPr>
              <a:t>    p-&gt;data[0] = '\0';</a:t>
            </a:r>
          </a:p>
          <a:p>
            <a:r>
              <a:rPr lang="en-US" sz="1400" b="1" dirty="0">
                <a:latin typeface="Courier New" panose="02070309020205020404" pitchFamily="49" charset="0"/>
                <a:cs typeface="Courier New" panose="02070309020205020404" pitchFamily="49" charset="0"/>
              </a:rPr>
              <a:t>    return p;</a:t>
            </a:r>
          </a:p>
          <a:p>
            <a:r>
              <a:rPr lang="en-US" sz="1400" b="1" dirty="0">
                <a:latin typeface="Courier New" panose="02070309020205020404" pitchFamily="49" charset="0"/>
                <a:cs typeface="Courier New" panose="02070309020205020404" pitchFamily="49" charset="0"/>
              </a:rPr>
              <a:t>}</a:t>
            </a:r>
          </a:p>
        </p:txBody>
      </p:sp>
      <p:sp>
        <p:nvSpPr>
          <p:cNvPr id="2" name="Title 1">
            <a:extLst>
              <a:ext uri="{FF2B5EF4-FFF2-40B4-BE49-F238E27FC236}">
                <a16:creationId xmlns:a16="http://schemas.microsoft.com/office/drawing/2014/main" id="{83E5487D-8189-D92B-C8CD-606BDF5399E3}"/>
              </a:ext>
            </a:extLst>
          </p:cNvPr>
          <p:cNvSpPr>
            <a:spLocks noGrp="1"/>
          </p:cNvSpPr>
          <p:nvPr>
            <p:ph type="title"/>
          </p:nvPr>
        </p:nvSpPr>
        <p:spPr>
          <a:xfrm>
            <a:off x="838200" y="365125"/>
            <a:ext cx="5257800" cy="1325563"/>
          </a:xfrm>
        </p:spPr>
        <p:txBody>
          <a:bodyPr/>
          <a:lstStyle/>
          <a:p>
            <a:r>
              <a:rPr lang="en-US" dirty="0" err="1"/>
              <a:t>pystr_append</a:t>
            </a:r>
            <a:r>
              <a:rPr lang="en-US" dirty="0"/>
              <a:t>()</a:t>
            </a:r>
          </a:p>
        </p:txBody>
      </p:sp>
      <p:sp>
        <p:nvSpPr>
          <p:cNvPr id="6" name="Content Placeholder 5">
            <a:extLst>
              <a:ext uri="{FF2B5EF4-FFF2-40B4-BE49-F238E27FC236}">
                <a16:creationId xmlns:a16="http://schemas.microsoft.com/office/drawing/2014/main" id="{91ED1599-ED17-5A4A-D6AE-1E3CBDF40161}"/>
              </a:ext>
            </a:extLst>
          </p:cNvPr>
          <p:cNvSpPr>
            <a:spLocks noGrp="1"/>
          </p:cNvSpPr>
          <p:nvPr>
            <p:ph idx="1"/>
          </p:nvPr>
        </p:nvSpPr>
        <p:spPr>
          <a:xfrm>
            <a:off x="838200" y="1825625"/>
            <a:ext cx="4800600" cy="4351338"/>
          </a:xfrm>
        </p:spPr>
        <p:txBody>
          <a:bodyPr/>
          <a:lstStyle/>
          <a:p>
            <a:r>
              <a:rPr lang="en-US" dirty="0"/>
              <a:t>Recall that the constructor allocates a 10 character array and sets </a:t>
            </a:r>
            <a:r>
              <a:rPr lang="en-US" dirty="0" err="1"/>
              <a:t>alloc</a:t>
            </a:r>
            <a:r>
              <a:rPr lang="en-US" dirty="0"/>
              <a:t> to 10 </a:t>
            </a:r>
          </a:p>
          <a:p>
            <a:r>
              <a:rPr lang="en-US" dirty="0"/>
              <a:t>Length of the actual string is zero because there is no data</a:t>
            </a:r>
          </a:p>
          <a:p>
            <a:r>
              <a:rPr lang="en-US" dirty="0"/>
              <a:t>We can append 9 characters with the data array that is initially allocated</a:t>
            </a:r>
          </a:p>
        </p:txBody>
      </p:sp>
      <p:grpSp>
        <p:nvGrpSpPr>
          <p:cNvPr id="3" name="Group 2">
            <a:extLst>
              <a:ext uri="{FF2B5EF4-FFF2-40B4-BE49-F238E27FC236}">
                <a16:creationId xmlns:a16="http://schemas.microsoft.com/office/drawing/2014/main" id="{F347EC80-621C-9D0C-C45A-79C87C46F125}"/>
              </a:ext>
            </a:extLst>
          </p:cNvPr>
          <p:cNvGrpSpPr/>
          <p:nvPr/>
        </p:nvGrpSpPr>
        <p:grpSpPr>
          <a:xfrm>
            <a:off x="8542989" y="4906845"/>
            <a:ext cx="3267134" cy="543176"/>
            <a:chOff x="957137" y="5796734"/>
            <a:chExt cx="3267134" cy="543176"/>
          </a:xfrm>
        </p:grpSpPr>
        <p:sp>
          <p:nvSpPr>
            <p:cNvPr id="5" name="Rectangle 4">
              <a:extLst>
                <a:ext uri="{FF2B5EF4-FFF2-40B4-BE49-F238E27FC236}">
                  <a16:creationId xmlns:a16="http://schemas.microsoft.com/office/drawing/2014/main" id="{A047039A-B8FB-CD73-B08D-AA5DDD8B9402}"/>
                </a:ext>
              </a:extLst>
            </p:cNvPr>
            <p:cNvSpPr/>
            <p:nvPr/>
          </p:nvSpPr>
          <p:spPr>
            <a:xfrm>
              <a:off x="995774" y="5796734"/>
              <a:ext cx="3132716" cy="543176"/>
            </a:xfrm>
            <a:prstGeom prst="rect">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A1CF84BF-C2D8-2AAB-AD07-DE5235CF8578}"/>
                </a:ext>
              </a:extLst>
            </p:cNvPr>
            <p:cNvSpPr txBox="1"/>
            <p:nvPr/>
          </p:nvSpPr>
          <p:spPr>
            <a:xfrm>
              <a:off x="957137" y="5868943"/>
              <a:ext cx="3267134" cy="415498"/>
            </a:xfrm>
            <a:prstGeom prst="rect">
              <a:avLst/>
            </a:prstGeom>
            <a:noFill/>
          </p:spPr>
          <p:txBody>
            <a:bodyPr wrap="square">
              <a:spAutoFit/>
            </a:bodyPr>
            <a:lstStyle/>
            <a:p>
              <a:r>
                <a:rPr lang="en-US" sz="2050" dirty="0">
                  <a:solidFill>
                    <a:schemeClr val="tx1"/>
                  </a:solidFill>
                  <a:latin typeface="Courier New" panose="02070309020205020404" pitchFamily="49" charset="0"/>
                  <a:cs typeface="Courier New" panose="02070309020205020404" pitchFamily="49" charset="0"/>
                </a:rPr>
                <a:t>∅ ? ? ? ? ? ? ? ? ?</a:t>
              </a:r>
            </a:p>
          </p:txBody>
        </p:sp>
      </p:grpSp>
      <p:sp>
        <p:nvSpPr>
          <p:cNvPr id="8" name="Rectangle 7">
            <a:extLst>
              <a:ext uri="{FF2B5EF4-FFF2-40B4-BE49-F238E27FC236}">
                <a16:creationId xmlns:a16="http://schemas.microsoft.com/office/drawing/2014/main" id="{1F3C983B-D9C0-4A34-D8A0-F1F78DEFDBF5}"/>
              </a:ext>
            </a:extLst>
          </p:cNvPr>
          <p:cNvSpPr/>
          <p:nvPr/>
        </p:nvSpPr>
        <p:spPr>
          <a:xfrm>
            <a:off x="6224789" y="4137338"/>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length:   0</a:t>
            </a:r>
          </a:p>
        </p:txBody>
      </p:sp>
      <p:sp>
        <p:nvSpPr>
          <p:cNvPr id="9" name="Rectangle 8">
            <a:extLst>
              <a:ext uri="{FF2B5EF4-FFF2-40B4-BE49-F238E27FC236}">
                <a16:creationId xmlns:a16="http://schemas.microsoft.com/office/drawing/2014/main" id="{4B58C391-E983-30B8-E923-557AEC3F7C7C}"/>
              </a:ext>
            </a:extLst>
          </p:cNvPr>
          <p:cNvSpPr/>
          <p:nvPr/>
        </p:nvSpPr>
        <p:spPr>
          <a:xfrm>
            <a:off x="6224789" y="4921110"/>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data:</a:t>
            </a:r>
          </a:p>
        </p:txBody>
      </p:sp>
      <p:cxnSp>
        <p:nvCxnSpPr>
          <p:cNvPr id="10" name="Curved Connector 9">
            <a:extLst>
              <a:ext uri="{FF2B5EF4-FFF2-40B4-BE49-F238E27FC236}">
                <a16:creationId xmlns:a16="http://schemas.microsoft.com/office/drawing/2014/main" id="{65BC8DF6-05A9-7E08-3B64-207D2B9375BA}"/>
              </a:ext>
            </a:extLst>
          </p:cNvPr>
          <p:cNvCxnSpPr>
            <a:cxnSpLocks/>
            <a:endCxn id="7" idx="1"/>
          </p:cNvCxnSpPr>
          <p:nvPr/>
        </p:nvCxnSpPr>
        <p:spPr>
          <a:xfrm>
            <a:off x="7598728" y="5073034"/>
            <a:ext cx="944261" cy="113769"/>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60E50AB-B03A-5EE6-A112-B881F74F6278}"/>
              </a:ext>
            </a:extLst>
          </p:cNvPr>
          <p:cNvSpPr/>
          <p:nvPr/>
        </p:nvSpPr>
        <p:spPr>
          <a:xfrm>
            <a:off x="6224789" y="4529224"/>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Courier New" panose="02070309020205020404" pitchFamily="49" charset="0"/>
                <a:cs typeface="Courier New" panose="02070309020205020404" pitchFamily="49" charset="0"/>
              </a:rPr>
              <a:t>alloc</a:t>
            </a:r>
            <a:r>
              <a:rPr lang="en-US" dirty="0">
                <a:solidFill>
                  <a:schemeClr val="tx1"/>
                </a:solidFill>
                <a:latin typeface="Courier New" panose="02070309020205020404" pitchFamily="49" charset="0"/>
                <a:cs typeface="Courier New" panose="02070309020205020404" pitchFamily="49" charset="0"/>
              </a:rPr>
              <a:t>:   10</a:t>
            </a:r>
          </a:p>
        </p:txBody>
      </p:sp>
      <p:sp>
        <p:nvSpPr>
          <p:cNvPr id="12" name="TextBox 11">
            <a:extLst>
              <a:ext uri="{FF2B5EF4-FFF2-40B4-BE49-F238E27FC236}">
                <a16:creationId xmlns:a16="http://schemas.microsoft.com/office/drawing/2014/main" id="{B05A69EB-ECA8-4F39-0B9E-875A0B8822FF}"/>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cc_03_02.c</a:t>
            </a:r>
          </a:p>
        </p:txBody>
      </p:sp>
    </p:spTree>
    <p:extLst>
      <p:ext uri="{BB962C8B-B14F-4D97-AF65-F5344CB8AC3E}">
        <p14:creationId xmlns:p14="http://schemas.microsoft.com/office/powerpoint/2010/main" val="3939173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838200" y="2090172"/>
            <a:ext cx="4480714" cy="2677656"/>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int length;</a:t>
            </a:r>
          </a:p>
          <a:p>
            <a:r>
              <a:rPr lang="en-US" sz="1400" b="1" dirty="0">
                <a:latin typeface="Courier New" panose="02070309020205020404" pitchFamily="49" charset="0"/>
                <a:cs typeface="Courier New" panose="02070309020205020404" pitchFamily="49" charset="0"/>
              </a:rPr>
              <a:t>    char *data;</a:t>
            </a:r>
          </a:p>
          <a:p>
            <a:r>
              <a:rPr lang="en-US" sz="1400" b="1" dirty="0">
                <a:latin typeface="Courier New" panose="02070309020205020404" pitchFamily="49" charset="0"/>
                <a:cs typeface="Courier New" panose="02070309020205020404" pitchFamily="49" charset="0"/>
              </a:rPr>
              <a:t>    int </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 /* the length of *data */</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 x = </a:t>
            </a:r>
            <a:r>
              <a:rPr lang="en-US" sz="1400" b="1" dirty="0" err="1">
                <a:latin typeface="Courier New" panose="02070309020205020404" pitchFamily="49" charset="0"/>
                <a:cs typeface="Courier New" panose="02070309020205020404" pitchFamily="49" charset="0"/>
              </a:rPr>
              <a:t>pystr_new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'H');</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'e');</a:t>
            </a:r>
          </a:p>
          <a:p>
            <a:r>
              <a:rPr lang="en-US" sz="1400" b="1" dirty="0">
                <a:latin typeface="Courier New" panose="02070309020205020404" pitchFamily="49" charset="0"/>
                <a:cs typeface="Courier New" panose="02070309020205020404" pitchFamily="49" charset="0"/>
              </a:rPr>
              <a:t>}</a:t>
            </a:r>
          </a:p>
        </p:txBody>
      </p:sp>
      <p:sp>
        <p:nvSpPr>
          <p:cNvPr id="2" name="Title 1">
            <a:extLst>
              <a:ext uri="{FF2B5EF4-FFF2-40B4-BE49-F238E27FC236}">
                <a16:creationId xmlns:a16="http://schemas.microsoft.com/office/drawing/2014/main" id="{83E5487D-8189-D92B-C8CD-606BDF5399E3}"/>
              </a:ext>
            </a:extLst>
          </p:cNvPr>
          <p:cNvSpPr>
            <a:spLocks noGrp="1"/>
          </p:cNvSpPr>
          <p:nvPr>
            <p:ph type="title"/>
          </p:nvPr>
        </p:nvSpPr>
        <p:spPr/>
        <p:txBody>
          <a:bodyPr/>
          <a:lstStyle/>
          <a:p>
            <a:r>
              <a:rPr lang="en-US" dirty="0" err="1"/>
              <a:t>pystr_append</a:t>
            </a:r>
            <a:r>
              <a:rPr lang="en-US" dirty="0"/>
              <a:t>()</a:t>
            </a:r>
          </a:p>
        </p:txBody>
      </p:sp>
      <p:grpSp>
        <p:nvGrpSpPr>
          <p:cNvPr id="3" name="Group 2">
            <a:extLst>
              <a:ext uri="{FF2B5EF4-FFF2-40B4-BE49-F238E27FC236}">
                <a16:creationId xmlns:a16="http://schemas.microsoft.com/office/drawing/2014/main" id="{6613ADA5-F5DA-EF8C-EE57-900BE052B0BD}"/>
              </a:ext>
            </a:extLst>
          </p:cNvPr>
          <p:cNvGrpSpPr/>
          <p:nvPr/>
        </p:nvGrpSpPr>
        <p:grpSpPr>
          <a:xfrm>
            <a:off x="8607383" y="1807653"/>
            <a:ext cx="3267134" cy="543176"/>
            <a:chOff x="957137" y="5796734"/>
            <a:chExt cx="3267134" cy="543176"/>
          </a:xfrm>
        </p:grpSpPr>
        <p:sp>
          <p:nvSpPr>
            <p:cNvPr id="5" name="Rectangle 4">
              <a:extLst>
                <a:ext uri="{FF2B5EF4-FFF2-40B4-BE49-F238E27FC236}">
                  <a16:creationId xmlns:a16="http://schemas.microsoft.com/office/drawing/2014/main" id="{CBBD1569-C31E-54F0-A89E-090219DD2D87}"/>
                </a:ext>
              </a:extLst>
            </p:cNvPr>
            <p:cNvSpPr/>
            <p:nvPr/>
          </p:nvSpPr>
          <p:spPr>
            <a:xfrm>
              <a:off x="995774" y="5796734"/>
              <a:ext cx="3132716" cy="543176"/>
            </a:xfrm>
            <a:prstGeom prst="rect">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22A6E088-FC3F-3686-2F33-6C4D7852198C}"/>
                </a:ext>
              </a:extLst>
            </p:cNvPr>
            <p:cNvSpPr txBox="1"/>
            <p:nvPr/>
          </p:nvSpPr>
          <p:spPr>
            <a:xfrm>
              <a:off x="957137" y="5868943"/>
              <a:ext cx="3267134" cy="415498"/>
            </a:xfrm>
            <a:prstGeom prst="rect">
              <a:avLst/>
            </a:prstGeom>
            <a:noFill/>
          </p:spPr>
          <p:txBody>
            <a:bodyPr wrap="square">
              <a:spAutoFit/>
            </a:bodyPr>
            <a:lstStyle/>
            <a:p>
              <a:r>
                <a:rPr lang="en-US" sz="2050" dirty="0">
                  <a:solidFill>
                    <a:schemeClr val="tx1"/>
                  </a:solidFill>
                  <a:latin typeface="Courier New" panose="02070309020205020404" pitchFamily="49" charset="0"/>
                  <a:cs typeface="Courier New" panose="02070309020205020404" pitchFamily="49" charset="0"/>
                </a:rPr>
                <a:t>∅ ? ? ? ? ? ? ? ? ?</a:t>
              </a:r>
            </a:p>
          </p:txBody>
        </p:sp>
      </p:grpSp>
      <p:sp>
        <p:nvSpPr>
          <p:cNvPr id="8" name="Rectangle 7">
            <a:extLst>
              <a:ext uri="{FF2B5EF4-FFF2-40B4-BE49-F238E27FC236}">
                <a16:creationId xmlns:a16="http://schemas.microsoft.com/office/drawing/2014/main" id="{F65123F5-948A-287F-F706-DE5D80A4E7EE}"/>
              </a:ext>
            </a:extLst>
          </p:cNvPr>
          <p:cNvSpPr/>
          <p:nvPr/>
        </p:nvSpPr>
        <p:spPr>
          <a:xfrm>
            <a:off x="6289183" y="1038146"/>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length:   0</a:t>
            </a:r>
          </a:p>
        </p:txBody>
      </p:sp>
      <p:sp>
        <p:nvSpPr>
          <p:cNvPr id="9" name="Rectangle 8">
            <a:extLst>
              <a:ext uri="{FF2B5EF4-FFF2-40B4-BE49-F238E27FC236}">
                <a16:creationId xmlns:a16="http://schemas.microsoft.com/office/drawing/2014/main" id="{B4F98C3B-ADC9-837B-FB3A-401D5E9A0AD9}"/>
              </a:ext>
            </a:extLst>
          </p:cNvPr>
          <p:cNvSpPr/>
          <p:nvPr/>
        </p:nvSpPr>
        <p:spPr>
          <a:xfrm>
            <a:off x="6289183" y="1821918"/>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data:</a:t>
            </a:r>
          </a:p>
        </p:txBody>
      </p:sp>
      <p:cxnSp>
        <p:nvCxnSpPr>
          <p:cNvPr id="10" name="Curved Connector 9">
            <a:extLst>
              <a:ext uri="{FF2B5EF4-FFF2-40B4-BE49-F238E27FC236}">
                <a16:creationId xmlns:a16="http://schemas.microsoft.com/office/drawing/2014/main" id="{687F7477-36BB-3133-C714-787ECC90109A}"/>
              </a:ext>
            </a:extLst>
          </p:cNvPr>
          <p:cNvCxnSpPr>
            <a:cxnSpLocks/>
            <a:endCxn id="7" idx="1"/>
          </p:cNvCxnSpPr>
          <p:nvPr/>
        </p:nvCxnSpPr>
        <p:spPr>
          <a:xfrm>
            <a:off x="7663122" y="1973842"/>
            <a:ext cx="944261" cy="113769"/>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4F78C6B-CB57-C6FB-0776-882D507E7AF1}"/>
              </a:ext>
            </a:extLst>
          </p:cNvPr>
          <p:cNvSpPr/>
          <p:nvPr/>
        </p:nvSpPr>
        <p:spPr>
          <a:xfrm>
            <a:off x="6289183" y="1430032"/>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Courier New" panose="02070309020205020404" pitchFamily="49" charset="0"/>
                <a:cs typeface="Courier New" panose="02070309020205020404" pitchFamily="49" charset="0"/>
              </a:rPr>
              <a:t>alloc</a:t>
            </a:r>
            <a:r>
              <a:rPr lang="en-US" dirty="0">
                <a:solidFill>
                  <a:schemeClr val="tx1"/>
                </a:solidFill>
                <a:latin typeface="Courier New" panose="02070309020205020404" pitchFamily="49" charset="0"/>
                <a:cs typeface="Courier New" panose="02070309020205020404" pitchFamily="49" charset="0"/>
              </a:rPr>
              <a:t>:   10</a:t>
            </a:r>
          </a:p>
        </p:txBody>
      </p:sp>
      <p:grpSp>
        <p:nvGrpSpPr>
          <p:cNvPr id="12" name="Group 11">
            <a:extLst>
              <a:ext uri="{FF2B5EF4-FFF2-40B4-BE49-F238E27FC236}">
                <a16:creationId xmlns:a16="http://schemas.microsoft.com/office/drawing/2014/main" id="{F5895670-8CAA-032B-D5DE-758A6150B457}"/>
              </a:ext>
            </a:extLst>
          </p:cNvPr>
          <p:cNvGrpSpPr/>
          <p:nvPr/>
        </p:nvGrpSpPr>
        <p:grpSpPr>
          <a:xfrm>
            <a:off x="8607383" y="3724460"/>
            <a:ext cx="3267134" cy="543176"/>
            <a:chOff x="957137" y="5796734"/>
            <a:chExt cx="3267134" cy="543176"/>
          </a:xfrm>
        </p:grpSpPr>
        <p:sp>
          <p:nvSpPr>
            <p:cNvPr id="13" name="Rectangle 12">
              <a:extLst>
                <a:ext uri="{FF2B5EF4-FFF2-40B4-BE49-F238E27FC236}">
                  <a16:creationId xmlns:a16="http://schemas.microsoft.com/office/drawing/2014/main" id="{5E87D152-E57A-3AB7-2271-86C67301A45C}"/>
                </a:ext>
              </a:extLst>
            </p:cNvPr>
            <p:cNvSpPr/>
            <p:nvPr/>
          </p:nvSpPr>
          <p:spPr>
            <a:xfrm>
              <a:off x="995774" y="5796734"/>
              <a:ext cx="3132716" cy="543176"/>
            </a:xfrm>
            <a:prstGeom prst="rect">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Courier New" panose="02070309020205020404" pitchFamily="49" charset="0"/>
                <a:cs typeface="Courier New" panose="02070309020205020404" pitchFamily="49" charset="0"/>
              </a:endParaRPr>
            </a:p>
          </p:txBody>
        </p:sp>
        <p:sp>
          <p:nvSpPr>
            <p:cNvPr id="14" name="TextBox 13">
              <a:extLst>
                <a:ext uri="{FF2B5EF4-FFF2-40B4-BE49-F238E27FC236}">
                  <a16:creationId xmlns:a16="http://schemas.microsoft.com/office/drawing/2014/main" id="{7F8F8F1E-9BDB-18CE-6C4E-A62C1D50D4CC}"/>
                </a:ext>
              </a:extLst>
            </p:cNvPr>
            <p:cNvSpPr txBox="1"/>
            <p:nvPr/>
          </p:nvSpPr>
          <p:spPr>
            <a:xfrm>
              <a:off x="957137" y="5868943"/>
              <a:ext cx="3267134" cy="407804"/>
            </a:xfrm>
            <a:prstGeom prst="rect">
              <a:avLst/>
            </a:prstGeom>
            <a:noFill/>
          </p:spPr>
          <p:txBody>
            <a:bodyPr wrap="square">
              <a:spAutoFit/>
            </a:bodyPr>
            <a:lstStyle/>
            <a:p>
              <a:r>
                <a:rPr lang="en-US" sz="2050" dirty="0">
                  <a:latin typeface="Courier New" panose="02070309020205020404" pitchFamily="49" charset="0"/>
                  <a:cs typeface="Courier New" panose="02070309020205020404" pitchFamily="49" charset="0"/>
                </a:rPr>
                <a:t>H </a:t>
              </a:r>
              <a:r>
                <a:rPr lang="en-US" sz="2050" dirty="0">
                  <a:solidFill>
                    <a:schemeClr val="tx1"/>
                  </a:solidFill>
                  <a:latin typeface="Courier New" panose="02070309020205020404" pitchFamily="49" charset="0"/>
                  <a:cs typeface="Courier New" panose="02070309020205020404" pitchFamily="49" charset="0"/>
                </a:rPr>
                <a:t>∅ ? ? ? ? ? ? ? ?</a:t>
              </a:r>
            </a:p>
          </p:txBody>
        </p:sp>
      </p:grpSp>
      <p:sp>
        <p:nvSpPr>
          <p:cNvPr id="15" name="Rectangle 14">
            <a:extLst>
              <a:ext uri="{FF2B5EF4-FFF2-40B4-BE49-F238E27FC236}">
                <a16:creationId xmlns:a16="http://schemas.microsoft.com/office/drawing/2014/main" id="{52DB03DB-C986-870B-0D5B-5B19767A89FE}"/>
              </a:ext>
            </a:extLst>
          </p:cNvPr>
          <p:cNvSpPr/>
          <p:nvPr/>
        </p:nvSpPr>
        <p:spPr>
          <a:xfrm>
            <a:off x="6289183" y="2954953"/>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length:   1</a:t>
            </a:r>
          </a:p>
        </p:txBody>
      </p:sp>
      <p:sp>
        <p:nvSpPr>
          <p:cNvPr id="16" name="Rectangle 15">
            <a:extLst>
              <a:ext uri="{FF2B5EF4-FFF2-40B4-BE49-F238E27FC236}">
                <a16:creationId xmlns:a16="http://schemas.microsoft.com/office/drawing/2014/main" id="{BB17F6F6-8F4F-5C07-A8B9-EB1D63A2D872}"/>
              </a:ext>
            </a:extLst>
          </p:cNvPr>
          <p:cNvSpPr/>
          <p:nvPr/>
        </p:nvSpPr>
        <p:spPr>
          <a:xfrm>
            <a:off x="6289183" y="3738725"/>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data:</a:t>
            </a:r>
          </a:p>
        </p:txBody>
      </p:sp>
      <p:cxnSp>
        <p:nvCxnSpPr>
          <p:cNvPr id="17" name="Curved Connector 16">
            <a:extLst>
              <a:ext uri="{FF2B5EF4-FFF2-40B4-BE49-F238E27FC236}">
                <a16:creationId xmlns:a16="http://schemas.microsoft.com/office/drawing/2014/main" id="{13E47B45-BDED-6413-F78B-331B9FBD7809}"/>
              </a:ext>
            </a:extLst>
          </p:cNvPr>
          <p:cNvCxnSpPr>
            <a:cxnSpLocks/>
            <a:endCxn id="14" idx="1"/>
          </p:cNvCxnSpPr>
          <p:nvPr/>
        </p:nvCxnSpPr>
        <p:spPr>
          <a:xfrm>
            <a:off x="7663122" y="3890649"/>
            <a:ext cx="944261" cy="109922"/>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BF07F97-6E11-88CF-6901-15595A6AD376}"/>
              </a:ext>
            </a:extLst>
          </p:cNvPr>
          <p:cNvSpPr/>
          <p:nvPr/>
        </p:nvSpPr>
        <p:spPr>
          <a:xfrm>
            <a:off x="6289183" y="3346839"/>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Courier New" panose="02070309020205020404" pitchFamily="49" charset="0"/>
                <a:cs typeface="Courier New" panose="02070309020205020404" pitchFamily="49" charset="0"/>
              </a:rPr>
              <a:t>alloc</a:t>
            </a:r>
            <a:r>
              <a:rPr lang="en-US" dirty="0">
                <a:solidFill>
                  <a:schemeClr val="tx1"/>
                </a:solidFill>
                <a:latin typeface="Courier New" panose="02070309020205020404" pitchFamily="49" charset="0"/>
                <a:cs typeface="Courier New" panose="02070309020205020404" pitchFamily="49" charset="0"/>
              </a:rPr>
              <a:t>:   10</a:t>
            </a:r>
          </a:p>
        </p:txBody>
      </p:sp>
      <p:grpSp>
        <p:nvGrpSpPr>
          <p:cNvPr id="19" name="Group 18">
            <a:extLst>
              <a:ext uri="{FF2B5EF4-FFF2-40B4-BE49-F238E27FC236}">
                <a16:creationId xmlns:a16="http://schemas.microsoft.com/office/drawing/2014/main" id="{CA9B6A79-1A42-0EAF-101B-18FA4F5D4E81}"/>
              </a:ext>
            </a:extLst>
          </p:cNvPr>
          <p:cNvGrpSpPr/>
          <p:nvPr/>
        </p:nvGrpSpPr>
        <p:grpSpPr>
          <a:xfrm>
            <a:off x="8607383" y="5507351"/>
            <a:ext cx="3267134" cy="543176"/>
            <a:chOff x="957137" y="5796734"/>
            <a:chExt cx="3267134" cy="543176"/>
          </a:xfrm>
        </p:grpSpPr>
        <p:sp>
          <p:nvSpPr>
            <p:cNvPr id="20" name="Rectangle 19">
              <a:extLst>
                <a:ext uri="{FF2B5EF4-FFF2-40B4-BE49-F238E27FC236}">
                  <a16:creationId xmlns:a16="http://schemas.microsoft.com/office/drawing/2014/main" id="{DA11A7C6-64D7-23F5-F59D-290D150DCA75}"/>
                </a:ext>
              </a:extLst>
            </p:cNvPr>
            <p:cNvSpPr/>
            <p:nvPr/>
          </p:nvSpPr>
          <p:spPr>
            <a:xfrm>
              <a:off x="995774" y="5796734"/>
              <a:ext cx="3132716" cy="543176"/>
            </a:xfrm>
            <a:prstGeom prst="rect">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Courier New" panose="02070309020205020404" pitchFamily="49" charset="0"/>
                <a:cs typeface="Courier New" panose="02070309020205020404" pitchFamily="49" charset="0"/>
              </a:endParaRPr>
            </a:p>
          </p:txBody>
        </p:sp>
        <p:sp>
          <p:nvSpPr>
            <p:cNvPr id="21" name="TextBox 20">
              <a:extLst>
                <a:ext uri="{FF2B5EF4-FFF2-40B4-BE49-F238E27FC236}">
                  <a16:creationId xmlns:a16="http://schemas.microsoft.com/office/drawing/2014/main" id="{C8804C2E-C169-DA07-D904-F854A25B235C}"/>
                </a:ext>
              </a:extLst>
            </p:cNvPr>
            <p:cNvSpPr txBox="1"/>
            <p:nvPr/>
          </p:nvSpPr>
          <p:spPr>
            <a:xfrm>
              <a:off x="957137" y="5868943"/>
              <a:ext cx="3267134" cy="407804"/>
            </a:xfrm>
            <a:prstGeom prst="rect">
              <a:avLst/>
            </a:prstGeom>
            <a:noFill/>
          </p:spPr>
          <p:txBody>
            <a:bodyPr wrap="square">
              <a:spAutoFit/>
            </a:bodyPr>
            <a:lstStyle/>
            <a:p>
              <a:r>
                <a:rPr lang="en-US" sz="2050" dirty="0">
                  <a:latin typeface="Courier New" panose="02070309020205020404" pitchFamily="49" charset="0"/>
                  <a:cs typeface="Courier New" panose="02070309020205020404" pitchFamily="49" charset="0"/>
                </a:rPr>
                <a:t>H e </a:t>
              </a:r>
              <a:r>
                <a:rPr lang="en-US" sz="2050" dirty="0">
                  <a:solidFill>
                    <a:schemeClr val="tx1"/>
                  </a:solidFill>
                  <a:latin typeface="Courier New" panose="02070309020205020404" pitchFamily="49" charset="0"/>
                  <a:cs typeface="Courier New" panose="02070309020205020404" pitchFamily="49" charset="0"/>
                </a:rPr>
                <a:t>∅ ? ? ? ? ? ? ?</a:t>
              </a:r>
            </a:p>
          </p:txBody>
        </p:sp>
      </p:grpSp>
      <p:sp>
        <p:nvSpPr>
          <p:cNvPr id="22" name="Rectangle 21">
            <a:extLst>
              <a:ext uri="{FF2B5EF4-FFF2-40B4-BE49-F238E27FC236}">
                <a16:creationId xmlns:a16="http://schemas.microsoft.com/office/drawing/2014/main" id="{05CB4072-F964-3FBE-F3BC-B6CF70A3A4CB}"/>
              </a:ext>
            </a:extLst>
          </p:cNvPr>
          <p:cNvSpPr/>
          <p:nvPr/>
        </p:nvSpPr>
        <p:spPr>
          <a:xfrm>
            <a:off x="6289183" y="4737844"/>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length:   2</a:t>
            </a:r>
          </a:p>
        </p:txBody>
      </p:sp>
      <p:sp>
        <p:nvSpPr>
          <p:cNvPr id="23" name="Rectangle 22">
            <a:extLst>
              <a:ext uri="{FF2B5EF4-FFF2-40B4-BE49-F238E27FC236}">
                <a16:creationId xmlns:a16="http://schemas.microsoft.com/office/drawing/2014/main" id="{229C0AAB-8D29-FF50-70F7-808FD0F6C811}"/>
              </a:ext>
            </a:extLst>
          </p:cNvPr>
          <p:cNvSpPr/>
          <p:nvPr/>
        </p:nvSpPr>
        <p:spPr>
          <a:xfrm>
            <a:off x="6289183" y="5521616"/>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data:</a:t>
            </a:r>
          </a:p>
        </p:txBody>
      </p:sp>
      <p:cxnSp>
        <p:nvCxnSpPr>
          <p:cNvPr id="24" name="Curved Connector 23">
            <a:extLst>
              <a:ext uri="{FF2B5EF4-FFF2-40B4-BE49-F238E27FC236}">
                <a16:creationId xmlns:a16="http://schemas.microsoft.com/office/drawing/2014/main" id="{A13F317E-0BEF-AB17-30AC-245CCB0EF856}"/>
              </a:ext>
            </a:extLst>
          </p:cNvPr>
          <p:cNvCxnSpPr>
            <a:cxnSpLocks/>
            <a:endCxn id="21" idx="1"/>
          </p:cNvCxnSpPr>
          <p:nvPr/>
        </p:nvCxnSpPr>
        <p:spPr>
          <a:xfrm>
            <a:off x="7663122" y="5673540"/>
            <a:ext cx="944261" cy="109922"/>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E66AE74-4140-6DFD-1A27-0FCC5F01AFD2}"/>
              </a:ext>
            </a:extLst>
          </p:cNvPr>
          <p:cNvSpPr/>
          <p:nvPr/>
        </p:nvSpPr>
        <p:spPr>
          <a:xfrm>
            <a:off x="6289183" y="5129730"/>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Courier New" panose="02070309020205020404" pitchFamily="49" charset="0"/>
                <a:cs typeface="Courier New" panose="02070309020205020404" pitchFamily="49" charset="0"/>
              </a:rPr>
              <a:t>alloc</a:t>
            </a:r>
            <a:r>
              <a:rPr lang="en-US" dirty="0">
                <a:solidFill>
                  <a:schemeClr val="tx1"/>
                </a:solidFill>
                <a:latin typeface="Courier New" panose="02070309020205020404" pitchFamily="49" charset="0"/>
                <a:cs typeface="Courier New" panose="02070309020205020404" pitchFamily="49" charset="0"/>
              </a:rPr>
              <a:t>:   10</a:t>
            </a:r>
          </a:p>
        </p:txBody>
      </p:sp>
      <p:sp>
        <p:nvSpPr>
          <p:cNvPr id="6" name="TextBox 5">
            <a:extLst>
              <a:ext uri="{FF2B5EF4-FFF2-40B4-BE49-F238E27FC236}">
                <a16:creationId xmlns:a16="http://schemas.microsoft.com/office/drawing/2014/main" id="{F05B70D1-EE62-5847-D09B-EFF0272EAC75}"/>
              </a:ext>
            </a:extLst>
          </p:cNvPr>
          <p:cNvSpPr txBox="1"/>
          <p:nvPr/>
        </p:nvSpPr>
        <p:spPr>
          <a:xfrm>
            <a:off x="413264" y="6050527"/>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cc_03_02.c</a:t>
            </a:r>
          </a:p>
        </p:txBody>
      </p:sp>
    </p:spTree>
    <p:extLst>
      <p:ext uri="{BB962C8B-B14F-4D97-AF65-F5344CB8AC3E}">
        <p14:creationId xmlns:p14="http://schemas.microsoft.com/office/powerpoint/2010/main" val="284592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7220851" y="1728270"/>
            <a:ext cx="3943708" cy="3539430"/>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int main()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 x = </a:t>
            </a:r>
            <a:r>
              <a:rPr lang="en-US" sz="1400" b="1" dirty="0" err="1">
                <a:latin typeface="Courier New" panose="02070309020205020404" pitchFamily="49" charset="0"/>
                <a:cs typeface="Courier New" panose="02070309020205020404" pitchFamily="49" charset="0"/>
              </a:rPr>
              <a:t>pystr_new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'H');</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'l');</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'l');</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'o');</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'w');</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'o');</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'r');</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'l');</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'd');</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p:txBody>
      </p:sp>
      <p:sp>
        <p:nvSpPr>
          <p:cNvPr id="2" name="Title 1">
            <a:extLst>
              <a:ext uri="{FF2B5EF4-FFF2-40B4-BE49-F238E27FC236}">
                <a16:creationId xmlns:a16="http://schemas.microsoft.com/office/drawing/2014/main" id="{83E5487D-8189-D92B-C8CD-606BDF5399E3}"/>
              </a:ext>
            </a:extLst>
          </p:cNvPr>
          <p:cNvSpPr>
            <a:spLocks noGrp="1"/>
          </p:cNvSpPr>
          <p:nvPr>
            <p:ph type="title"/>
          </p:nvPr>
        </p:nvSpPr>
        <p:spPr/>
        <p:txBody>
          <a:bodyPr/>
          <a:lstStyle/>
          <a:p>
            <a:pPr algn="r"/>
            <a:r>
              <a:rPr lang="en-US" dirty="0" err="1"/>
              <a:t>pystr_append</a:t>
            </a:r>
            <a:r>
              <a:rPr lang="en-US" dirty="0"/>
              <a:t>()</a:t>
            </a:r>
          </a:p>
        </p:txBody>
      </p:sp>
      <p:grpSp>
        <p:nvGrpSpPr>
          <p:cNvPr id="19" name="Group 18">
            <a:extLst>
              <a:ext uri="{FF2B5EF4-FFF2-40B4-BE49-F238E27FC236}">
                <a16:creationId xmlns:a16="http://schemas.microsoft.com/office/drawing/2014/main" id="{CA9B6A79-1A42-0EAF-101B-18FA4F5D4E81}"/>
              </a:ext>
            </a:extLst>
          </p:cNvPr>
          <p:cNvGrpSpPr/>
          <p:nvPr/>
        </p:nvGrpSpPr>
        <p:grpSpPr>
          <a:xfrm>
            <a:off x="3156400" y="3705631"/>
            <a:ext cx="3267134" cy="543176"/>
            <a:chOff x="957137" y="5796734"/>
            <a:chExt cx="3267134" cy="543176"/>
          </a:xfrm>
        </p:grpSpPr>
        <p:sp>
          <p:nvSpPr>
            <p:cNvPr id="20" name="Rectangle 19">
              <a:extLst>
                <a:ext uri="{FF2B5EF4-FFF2-40B4-BE49-F238E27FC236}">
                  <a16:creationId xmlns:a16="http://schemas.microsoft.com/office/drawing/2014/main" id="{DA11A7C6-64D7-23F5-F59D-290D150DCA75}"/>
                </a:ext>
              </a:extLst>
            </p:cNvPr>
            <p:cNvSpPr/>
            <p:nvPr/>
          </p:nvSpPr>
          <p:spPr>
            <a:xfrm>
              <a:off x="995774" y="5796734"/>
              <a:ext cx="3132716" cy="543176"/>
            </a:xfrm>
            <a:prstGeom prst="rect">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Courier New" panose="02070309020205020404" pitchFamily="49" charset="0"/>
                <a:cs typeface="Courier New" panose="02070309020205020404" pitchFamily="49" charset="0"/>
              </a:endParaRPr>
            </a:p>
          </p:txBody>
        </p:sp>
        <p:sp>
          <p:nvSpPr>
            <p:cNvPr id="21" name="TextBox 20">
              <a:extLst>
                <a:ext uri="{FF2B5EF4-FFF2-40B4-BE49-F238E27FC236}">
                  <a16:creationId xmlns:a16="http://schemas.microsoft.com/office/drawing/2014/main" id="{C8804C2E-C169-DA07-D904-F854A25B235C}"/>
                </a:ext>
              </a:extLst>
            </p:cNvPr>
            <p:cNvSpPr txBox="1"/>
            <p:nvPr/>
          </p:nvSpPr>
          <p:spPr>
            <a:xfrm>
              <a:off x="957137" y="5868943"/>
              <a:ext cx="3267134" cy="407804"/>
            </a:xfrm>
            <a:prstGeom prst="rect">
              <a:avLst/>
            </a:prstGeom>
            <a:noFill/>
          </p:spPr>
          <p:txBody>
            <a:bodyPr wrap="square">
              <a:spAutoFit/>
            </a:bodyPr>
            <a:lstStyle/>
            <a:p>
              <a:r>
                <a:rPr lang="en-US" sz="2050" dirty="0">
                  <a:latin typeface="Courier New" panose="02070309020205020404" pitchFamily="49" charset="0"/>
                  <a:cs typeface="Courier New" panose="02070309020205020404" pitchFamily="49" charset="0"/>
                </a:rPr>
                <a:t>H e l l o   w o r </a:t>
              </a:r>
              <a:r>
                <a:rPr lang="en-US" sz="2050" dirty="0">
                  <a:solidFill>
                    <a:schemeClr val="tx1"/>
                  </a:solidFill>
                  <a:latin typeface="Courier New" panose="02070309020205020404" pitchFamily="49" charset="0"/>
                  <a:cs typeface="Courier New" panose="02070309020205020404" pitchFamily="49" charset="0"/>
                </a:rPr>
                <a:t>∅</a:t>
              </a:r>
            </a:p>
          </p:txBody>
        </p:sp>
      </p:grpSp>
      <p:sp>
        <p:nvSpPr>
          <p:cNvPr id="22" name="Rectangle 21">
            <a:extLst>
              <a:ext uri="{FF2B5EF4-FFF2-40B4-BE49-F238E27FC236}">
                <a16:creationId xmlns:a16="http://schemas.microsoft.com/office/drawing/2014/main" id="{05CB4072-F964-3FBE-F3BC-B6CF70A3A4CB}"/>
              </a:ext>
            </a:extLst>
          </p:cNvPr>
          <p:cNvSpPr/>
          <p:nvPr/>
        </p:nvSpPr>
        <p:spPr>
          <a:xfrm>
            <a:off x="838200" y="2936124"/>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length:   9</a:t>
            </a:r>
          </a:p>
        </p:txBody>
      </p:sp>
      <p:sp>
        <p:nvSpPr>
          <p:cNvPr id="23" name="Rectangle 22">
            <a:extLst>
              <a:ext uri="{FF2B5EF4-FFF2-40B4-BE49-F238E27FC236}">
                <a16:creationId xmlns:a16="http://schemas.microsoft.com/office/drawing/2014/main" id="{229C0AAB-8D29-FF50-70F7-808FD0F6C811}"/>
              </a:ext>
            </a:extLst>
          </p:cNvPr>
          <p:cNvSpPr/>
          <p:nvPr/>
        </p:nvSpPr>
        <p:spPr>
          <a:xfrm>
            <a:off x="838200" y="3719896"/>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data:</a:t>
            </a:r>
          </a:p>
        </p:txBody>
      </p:sp>
      <p:cxnSp>
        <p:nvCxnSpPr>
          <p:cNvPr id="24" name="Curved Connector 23">
            <a:extLst>
              <a:ext uri="{FF2B5EF4-FFF2-40B4-BE49-F238E27FC236}">
                <a16:creationId xmlns:a16="http://schemas.microsoft.com/office/drawing/2014/main" id="{A13F317E-0BEF-AB17-30AC-245CCB0EF856}"/>
              </a:ext>
            </a:extLst>
          </p:cNvPr>
          <p:cNvCxnSpPr>
            <a:cxnSpLocks/>
            <a:endCxn id="21" idx="1"/>
          </p:cNvCxnSpPr>
          <p:nvPr/>
        </p:nvCxnSpPr>
        <p:spPr>
          <a:xfrm>
            <a:off x="2212139" y="3871820"/>
            <a:ext cx="944261" cy="109922"/>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E66AE74-4140-6DFD-1A27-0FCC5F01AFD2}"/>
              </a:ext>
            </a:extLst>
          </p:cNvPr>
          <p:cNvSpPr/>
          <p:nvPr/>
        </p:nvSpPr>
        <p:spPr>
          <a:xfrm>
            <a:off x="838200" y="3328010"/>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Courier New" panose="02070309020205020404" pitchFamily="49" charset="0"/>
                <a:cs typeface="Courier New" panose="02070309020205020404" pitchFamily="49" charset="0"/>
              </a:rPr>
              <a:t>alloc</a:t>
            </a:r>
            <a:r>
              <a:rPr lang="en-US" dirty="0">
                <a:solidFill>
                  <a:schemeClr val="tx1"/>
                </a:solidFill>
                <a:latin typeface="Courier New" panose="02070309020205020404" pitchFamily="49" charset="0"/>
                <a:cs typeface="Courier New" panose="02070309020205020404" pitchFamily="49" charset="0"/>
              </a:rPr>
              <a:t>:   10</a:t>
            </a:r>
          </a:p>
        </p:txBody>
      </p:sp>
      <p:grpSp>
        <p:nvGrpSpPr>
          <p:cNvPr id="6" name="Group 5">
            <a:extLst>
              <a:ext uri="{FF2B5EF4-FFF2-40B4-BE49-F238E27FC236}">
                <a16:creationId xmlns:a16="http://schemas.microsoft.com/office/drawing/2014/main" id="{AC58F70E-D8B3-1F28-5D4C-154862FA533E}"/>
              </a:ext>
            </a:extLst>
          </p:cNvPr>
          <p:cNvGrpSpPr/>
          <p:nvPr/>
        </p:nvGrpSpPr>
        <p:grpSpPr>
          <a:xfrm>
            <a:off x="3060619" y="1581736"/>
            <a:ext cx="3267134" cy="543176"/>
            <a:chOff x="957137" y="5796734"/>
            <a:chExt cx="3267134" cy="543176"/>
          </a:xfrm>
        </p:grpSpPr>
        <p:sp>
          <p:nvSpPr>
            <p:cNvPr id="26" name="Rectangle 25">
              <a:extLst>
                <a:ext uri="{FF2B5EF4-FFF2-40B4-BE49-F238E27FC236}">
                  <a16:creationId xmlns:a16="http://schemas.microsoft.com/office/drawing/2014/main" id="{6328A5AE-44B4-705D-AC16-BCE4DCFD8CB8}"/>
                </a:ext>
              </a:extLst>
            </p:cNvPr>
            <p:cNvSpPr/>
            <p:nvPr/>
          </p:nvSpPr>
          <p:spPr>
            <a:xfrm>
              <a:off x="995774" y="5796734"/>
              <a:ext cx="3132716" cy="543176"/>
            </a:xfrm>
            <a:prstGeom prst="rect">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Courier New" panose="02070309020205020404" pitchFamily="49" charset="0"/>
                <a:cs typeface="Courier New" panose="02070309020205020404" pitchFamily="49" charset="0"/>
              </a:endParaRPr>
            </a:p>
          </p:txBody>
        </p:sp>
        <p:sp>
          <p:nvSpPr>
            <p:cNvPr id="27" name="TextBox 26">
              <a:extLst>
                <a:ext uri="{FF2B5EF4-FFF2-40B4-BE49-F238E27FC236}">
                  <a16:creationId xmlns:a16="http://schemas.microsoft.com/office/drawing/2014/main" id="{1280F85E-4FAF-7A00-3A4F-9B50F38FEA9B}"/>
                </a:ext>
              </a:extLst>
            </p:cNvPr>
            <p:cNvSpPr txBox="1"/>
            <p:nvPr/>
          </p:nvSpPr>
          <p:spPr>
            <a:xfrm>
              <a:off x="957137" y="5868943"/>
              <a:ext cx="3267134" cy="407804"/>
            </a:xfrm>
            <a:prstGeom prst="rect">
              <a:avLst/>
            </a:prstGeom>
            <a:noFill/>
          </p:spPr>
          <p:txBody>
            <a:bodyPr wrap="square">
              <a:spAutoFit/>
            </a:bodyPr>
            <a:lstStyle/>
            <a:p>
              <a:r>
                <a:rPr lang="en-US" sz="2050" dirty="0">
                  <a:latin typeface="Courier New" panose="02070309020205020404" pitchFamily="49" charset="0"/>
                  <a:cs typeface="Courier New" panose="02070309020205020404" pitchFamily="49" charset="0"/>
                </a:rPr>
                <a:t>H e </a:t>
              </a:r>
              <a:r>
                <a:rPr lang="en-US" sz="2050" dirty="0">
                  <a:solidFill>
                    <a:schemeClr val="tx1"/>
                  </a:solidFill>
                  <a:latin typeface="Courier New" panose="02070309020205020404" pitchFamily="49" charset="0"/>
                  <a:cs typeface="Courier New" panose="02070309020205020404" pitchFamily="49" charset="0"/>
                </a:rPr>
                <a:t>∅ ? ? ? ? ? ? ?</a:t>
              </a:r>
            </a:p>
          </p:txBody>
        </p:sp>
      </p:grpSp>
      <p:sp>
        <p:nvSpPr>
          <p:cNvPr id="28" name="Rectangle 27">
            <a:extLst>
              <a:ext uri="{FF2B5EF4-FFF2-40B4-BE49-F238E27FC236}">
                <a16:creationId xmlns:a16="http://schemas.microsoft.com/office/drawing/2014/main" id="{5D71D9EA-96F2-E415-2482-8307611E208B}"/>
              </a:ext>
            </a:extLst>
          </p:cNvPr>
          <p:cNvSpPr/>
          <p:nvPr/>
        </p:nvSpPr>
        <p:spPr>
          <a:xfrm>
            <a:off x="742419" y="812229"/>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length:   2</a:t>
            </a:r>
          </a:p>
        </p:txBody>
      </p:sp>
      <p:sp>
        <p:nvSpPr>
          <p:cNvPr id="29" name="Rectangle 28">
            <a:extLst>
              <a:ext uri="{FF2B5EF4-FFF2-40B4-BE49-F238E27FC236}">
                <a16:creationId xmlns:a16="http://schemas.microsoft.com/office/drawing/2014/main" id="{E4D7A33B-3FC4-02D6-754A-ED5EF2325EFA}"/>
              </a:ext>
            </a:extLst>
          </p:cNvPr>
          <p:cNvSpPr/>
          <p:nvPr/>
        </p:nvSpPr>
        <p:spPr>
          <a:xfrm>
            <a:off x="742419" y="1596001"/>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data:</a:t>
            </a:r>
          </a:p>
        </p:txBody>
      </p:sp>
      <p:cxnSp>
        <p:nvCxnSpPr>
          <p:cNvPr id="30" name="Curved Connector 29">
            <a:extLst>
              <a:ext uri="{FF2B5EF4-FFF2-40B4-BE49-F238E27FC236}">
                <a16:creationId xmlns:a16="http://schemas.microsoft.com/office/drawing/2014/main" id="{9C3AF0FA-FF27-3B08-6031-E6220800132F}"/>
              </a:ext>
            </a:extLst>
          </p:cNvPr>
          <p:cNvCxnSpPr>
            <a:cxnSpLocks/>
            <a:endCxn id="27" idx="1"/>
          </p:cNvCxnSpPr>
          <p:nvPr/>
        </p:nvCxnSpPr>
        <p:spPr>
          <a:xfrm>
            <a:off x="2116358" y="1747925"/>
            <a:ext cx="944261" cy="109922"/>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6BC4AAC-7194-3B09-4F63-6469A502DA2F}"/>
              </a:ext>
            </a:extLst>
          </p:cNvPr>
          <p:cNvSpPr/>
          <p:nvPr/>
        </p:nvSpPr>
        <p:spPr>
          <a:xfrm>
            <a:off x="742419" y="1204115"/>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Courier New" panose="02070309020205020404" pitchFamily="49" charset="0"/>
                <a:cs typeface="Courier New" panose="02070309020205020404" pitchFamily="49" charset="0"/>
              </a:rPr>
              <a:t>alloc</a:t>
            </a:r>
            <a:r>
              <a:rPr lang="en-US" dirty="0">
                <a:solidFill>
                  <a:schemeClr val="tx1"/>
                </a:solidFill>
                <a:latin typeface="Courier New" panose="02070309020205020404" pitchFamily="49" charset="0"/>
                <a:cs typeface="Courier New" panose="02070309020205020404" pitchFamily="49" charset="0"/>
              </a:rPr>
              <a:t>:   10</a:t>
            </a:r>
          </a:p>
        </p:txBody>
      </p:sp>
      <p:grpSp>
        <p:nvGrpSpPr>
          <p:cNvPr id="32" name="Group 31">
            <a:extLst>
              <a:ext uri="{FF2B5EF4-FFF2-40B4-BE49-F238E27FC236}">
                <a16:creationId xmlns:a16="http://schemas.microsoft.com/office/drawing/2014/main" id="{09206BC8-56C7-BB40-7AAE-01F9E6CB83A9}"/>
              </a:ext>
            </a:extLst>
          </p:cNvPr>
          <p:cNvGrpSpPr/>
          <p:nvPr/>
        </p:nvGrpSpPr>
        <p:grpSpPr>
          <a:xfrm>
            <a:off x="3156399" y="5620313"/>
            <a:ext cx="7623217" cy="543176"/>
            <a:chOff x="957137" y="5796734"/>
            <a:chExt cx="3267134" cy="543176"/>
          </a:xfrm>
        </p:grpSpPr>
        <p:sp>
          <p:nvSpPr>
            <p:cNvPr id="33" name="Rectangle 32">
              <a:extLst>
                <a:ext uri="{FF2B5EF4-FFF2-40B4-BE49-F238E27FC236}">
                  <a16:creationId xmlns:a16="http://schemas.microsoft.com/office/drawing/2014/main" id="{938BD050-2506-66B9-4BC4-A47A0FAE28EF}"/>
                </a:ext>
              </a:extLst>
            </p:cNvPr>
            <p:cNvSpPr/>
            <p:nvPr/>
          </p:nvSpPr>
          <p:spPr>
            <a:xfrm>
              <a:off x="995774" y="5796734"/>
              <a:ext cx="2659980" cy="543176"/>
            </a:xfrm>
            <a:prstGeom prst="rect">
              <a:avLst/>
            </a:pr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Courier New" panose="02070309020205020404" pitchFamily="49" charset="0"/>
                <a:cs typeface="Courier New" panose="02070309020205020404" pitchFamily="49" charset="0"/>
              </a:endParaRPr>
            </a:p>
          </p:txBody>
        </p:sp>
        <p:sp>
          <p:nvSpPr>
            <p:cNvPr id="34" name="TextBox 33">
              <a:extLst>
                <a:ext uri="{FF2B5EF4-FFF2-40B4-BE49-F238E27FC236}">
                  <a16:creationId xmlns:a16="http://schemas.microsoft.com/office/drawing/2014/main" id="{EE63E04B-B9BF-F9A6-40BC-02318BAD00B3}"/>
                </a:ext>
              </a:extLst>
            </p:cNvPr>
            <p:cNvSpPr txBox="1"/>
            <p:nvPr/>
          </p:nvSpPr>
          <p:spPr>
            <a:xfrm>
              <a:off x="957137" y="5868943"/>
              <a:ext cx="3267134" cy="407804"/>
            </a:xfrm>
            <a:prstGeom prst="rect">
              <a:avLst/>
            </a:prstGeom>
            <a:noFill/>
          </p:spPr>
          <p:txBody>
            <a:bodyPr wrap="square">
              <a:spAutoFit/>
            </a:bodyPr>
            <a:lstStyle/>
            <a:p>
              <a:r>
                <a:rPr lang="en-US" sz="2050" dirty="0">
                  <a:latin typeface="Courier New" panose="02070309020205020404" pitchFamily="49" charset="0"/>
                  <a:cs typeface="Courier New" panose="02070309020205020404" pitchFamily="49" charset="0"/>
                </a:rPr>
                <a:t>H e l l o   w o r l</a:t>
              </a:r>
              <a:endParaRPr lang="en-US" sz="2050" dirty="0">
                <a:solidFill>
                  <a:schemeClr val="tx1"/>
                </a:solidFill>
                <a:latin typeface="Courier New" panose="02070309020205020404" pitchFamily="49" charset="0"/>
                <a:cs typeface="Courier New" panose="02070309020205020404" pitchFamily="49" charset="0"/>
              </a:endParaRPr>
            </a:p>
          </p:txBody>
        </p:sp>
      </p:grpSp>
      <p:sp>
        <p:nvSpPr>
          <p:cNvPr id="35" name="Rectangle 34">
            <a:extLst>
              <a:ext uri="{FF2B5EF4-FFF2-40B4-BE49-F238E27FC236}">
                <a16:creationId xmlns:a16="http://schemas.microsoft.com/office/drawing/2014/main" id="{E540EBAB-5645-8016-4264-DF651B1159EC}"/>
              </a:ext>
            </a:extLst>
          </p:cNvPr>
          <p:cNvSpPr/>
          <p:nvPr/>
        </p:nvSpPr>
        <p:spPr>
          <a:xfrm>
            <a:off x="838200" y="4850806"/>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length:  11</a:t>
            </a:r>
          </a:p>
        </p:txBody>
      </p:sp>
      <p:sp>
        <p:nvSpPr>
          <p:cNvPr id="36" name="Rectangle 35">
            <a:extLst>
              <a:ext uri="{FF2B5EF4-FFF2-40B4-BE49-F238E27FC236}">
                <a16:creationId xmlns:a16="http://schemas.microsoft.com/office/drawing/2014/main" id="{253298CD-7FAB-9987-39E8-7259A7F7A982}"/>
              </a:ext>
            </a:extLst>
          </p:cNvPr>
          <p:cNvSpPr/>
          <p:nvPr/>
        </p:nvSpPr>
        <p:spPr>
          <a:xfrm>
            <a:off x="838200" y="5634578"/>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data:</a:t>
            </a:r>
          </a:p>
        </p:txBody>
      </p:sp>
      <p:cxnSp>
        <p:nvCxnSpPr>
          <p:cNvPr id="37" name="Curved Connector 36">
            <a:extLst>
              <a:ext uri="{FF2B5EF4-FFF2-40B4-BE49-F238E27FC236}">
                <a16:creationId xmlns:a16="http://schemas.microsoft.com/office/drawing/2014/main" id="{DF939AF0-8870-9EEC-048C-9658EC2D13C1}"/>
              </a:ext>
            </a:extLst>
          </p:cNvPr>
          <p:cNvCxnSpPr>
            <a:cxnSpLocks/>
            <a:endCxn id="34" idx="1"/>
          </p:cNvCxnSpPr>
          <p:nvPr/>
        </p:nvCxnSpPr>
        <p:spPr>
          <a:xfrm>
            <a:off x="2212139" y="5786502"/>
            <a:ext cx="944260" cy="109922"/>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1F58609-29E1-57D5-25FE-6DFEA97A9B5E}"/>
              </a:ext>
            </a:extLst>
          </p:cNvPr>
          <p:cNvSpPr/>
          <p:nvPr/>
        </p:nvSpPr>
        <p:spPr>
          <a:xfrm>
            <a:off x="838200" y="5242692"/>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Courier New" panose="02070309020205020404" pitchFamily="49" charset="0"/>
                <a:cs typeface="Courier New" panose="02070309020205020404" pitchFamily="49" charset="0"/>
              </a:rPr>
              <a:t>alloc</a:t>
            </a:r>
            <a:r>
              <a:rPr lang="en-US" dirty="0">
                <a:solidFill>
                  <a:schemeClr val="tx1"/>
                </a:solidFill>
                <a:latin typeface="Courier New" panose="02070309020205020404" pitchFamily="49" charset="0"/>
                <a:cs typeface="Courier New" panose="02070309020205020404" pitchFamily="49" charset="0"/>
              </a:rPr>
              <a:t>:   20</a:t>
            </a:r>
          </a:p>
        </p:txBody>
      </p:sp>
      <p:sp>
        <p:nvSpPr>
          <p:cNvPr id="39" name="TextBox 38">
            <a:extLst>
              <a:ext uri="{FF2B5EF4-FFF2-40B4-BE49-F238E27FC236}">
                <a16:creationId xmlns:a16="http://schemas.microsoft.com/office/drawing/2014/main" id="{BC5A5CA4-5458-5B00-A585-83A982B1A1D9}"/>
              </a:ext>
            </a:extLst>
          </p:cNvPr>
          <p:cNvSpPr txBox="1"/>
          <p:nvPr/>
        </p:nvSpPr>
        <p:spPr>
          <a:xfrm>
            <a:off x="6327753" y="5683476"/>
            <a:ext cx="3308795" cy="407804"/>
          </a:xfrm>
          <a:prstGeom prst="rect">
            <a:avLst/>
          </a:prstGeom>
          <a:noFill/>
        </p:spPr>
        <p:txBody>
          <a:bodyPr wrap="square">
            <a:spAutoFit/>
          </a:bodyPr>
          <a:lstStyle/>
          <a:p>
            <a:r>
              <a:rPr lang="en-US" sz="2050" dirty="0">
                <a:latin typeface="Courier New" panose="02070309020205020404" pitchFamily="49" charset="0"/>
                <a:cs typeface="Courier New" panose="02070309020205020404" pitchFamily="49" charset="0"/>
              </a:rPr>
              <a:t>d </a:t>
            </a:r>
            <a:r>
              <a:rPr lang="en-US" sz="2050" dirty="0">
                <a:solidFill>
                  <a:schemeClr val="tx1"/>
                </a:solidFill>
                <a:latin typeface="Courier New" panose="02070309020205020404" pitchFamily="49" charset="0"/>
                <a:cs typeface="Courier New" panose="02070309020205020404" pitchFamily="49" charset="0"/>
              </a:rPr>
              <a:t>∅ ? ? ? ? ? ? ? ?</a:t>
            </a:r>
          </a:p>
        </p:txBody>
      </p:sp>
      <p:sp>
        <p:nvSpPr>
          <p:cNvPr id="40" name="Left-Right Arrow 39">
            <a:extLst>
              <a:ext uri="{FF2B5EF4-FFF2-40B4-BE49-F238E27FC236}">
                <a16:creationId xmlns:a16="http://schemas.microsoft.com/office/drawing/2014/main" id="{2A21625C-9027-E038-8E73-290D0966B4A3}"/>
              </a:ext>
            </a:extLst>
          </p:cNvPr>
          <p:cNvSpPr/>
          <p:nvPr/>
        </p:nvSpPr>
        <p:spPr>
          <a:xfrm>
            <a:off x="4858225" y="4671401"/>
            <a:ext cx="1223493" cy="5431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realloc</a:t>
            </a:r>
            <a:r>
              <a:rPr lang="en-US" dirty="0"/>
              <a:t>()</a:t>
            </a:r>
          </a:p>
        </p:txBody>
      </p:sp>
    </p:spTree>
    <p:extLst>
      <p:ext uri="{BB962C8B-B14F-4D97-AF65-F5344CB8AC3E}">
        <p14:creationId xmlns:p14="http://schemas.microsoft.com/office/powerpoint/2010/main" val="3374305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6096000" y="864598"/>
            <a:ext cx="5554726" cy="4832092"/>
          </a:xfrm>
          <a:prstGeom prst="rect">
            <a:avLst/>
          </a:prstGeom>
          <a:noFill/>
        </p:spPr>
        <p:txBody>
          <a:bodyPr wrap="none" rtlCol="0">
            <a:spAutoFit/>
          </a:bodyPr>
          <a:lstStyle/>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pystr_new</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*p = malloc(</a:t>
            </a:r>
            <a:r>
              <a:rPr lang="en-US" sz="1400" b="1" dirty="0" err="1">
                <a:latin typeface="Courier New" panose="02070309020205020404" pitchFamily="49" charset="0"/>
                <a:cs typeface="Courier New" panose="02070309020205020404" pitchFamily="49" charset="0"/>
              </a:rPr>
              <a:t>sizeof</a:t>
            </a:r>
            <a:r>
              <a:rPr lang="en-US" sz="1400" b="1" dirty="0">
                <a:latin typeface="Courier New" panose="02070309020205020404" pitchFamily="49" charset="0"/>
                <a:cs typeface="Courier New" panose="02070309020205020404" pitchFamily="49" charset="0"/>
              </a:rPr>
              <a:t>(*p));</a:t>
            </a:r>
          </a:p>
          <a:p>
            <a:r>
              <a:rPr lang="en-US" sz="1400" b="1" dirty="0">
                <a:latin typeface="Courier New" panose="02070309020205020404" pitchFamily="49" charset="0"/>
                <a:cs typeface="Courier New" panose="02070309020205020404" pitchFamily="49" charset="0"/>
              </a:rPr>
              <a:t>    p-&gt;length = 0;</a:t>
            </a:r>
          </a:p>
          <a:p>
            <a:r>
              <a:rPr lang="en-US" sz="1400" b="1" dirty="0">
                <a:latin typeface="Courier New" panose="02070309020205020404" pitchFamily="49" charset="0"/>
                <a:cs typeface="Courier New" panose="02070309020205020404" pitchFamily="49" charset="0"/>
              </a:rPr>
              <a:t>    p-&gt;</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 = 10;</a:t>
            </a:r>
          </a:p>
          <a:p>
            <a:r>
              <a:rPr lang="en-US" sz="1400" b="1" dirty="0">
                <a:latin typeface="Courier New" panose="02070309020205020404" pitchFamily="49" charset="0"/>
                <a:cs typeface="Courier New" panose="02070309020205020404" pitchFamily="49" charset="0"/>
              </a:rPr>
              <a:t>    p-&gt;data = malloc(10);</a:t>
            </a:r>
          </a:p>
          <a:p>
            <a:r>
              <a:rPr lang="en-US" sz="1400" b="1" dirty="0">
                <a:latin typeface="Courier New" panose="02070309020205020404" pitchFamily="49" charset="0"/>
                <a:cs typeface="Courier New" panose="02070309020205020404" pitchFamily="49" charset="0"/>
              </a:rPr>
              <a:t>    p-&gt;data[0] = '\0';</a:t>
            </a:r>
          </a:p>
          <a:p>
            <a:r>
              <a:rPr lang="en-US" sz="1400" b="1" dirty="0">
                <a:latin typeface="Courier New" panose="02070309020205020404" pitchFamily="49" charset="0"/>
                <a:cs typeface="Courier New" panose="02070309020205020404" pitchFamily="49" charset="0"/>
              </a:rPr>
              <a:t>    return p;</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self, char </a:t>
            </a:r>
            <a:r>
              <a:rPr lang="en-US" sz="1400" b="1" dirty="0" err="1">
                <a:latin typeface="Courier New" panose="02070309020205020404" pitchFamily="49" charset="0"/>
                <a:cs typeface="Courier New" panose="02070309020205020404" pitchFamily="49" charset="0"/>
              </a:rPr>
              <a:t>ch</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 If we don't have space for 1 character plus</a:t>
            </a:r>
          </a:p>
          <a:p>
            <a:r>
              <a:rPr lang="en-US" sz="1400" b="1" dirty="0">
                <a:latin typeface="Courier New" panose="02070309020205020404" pitchFamily="49" charset="0"/>
                <a:cs typeface="Courier New" panose="02070309020205020404" pitchFamily="49" charset="0"/>
              </a:rPr>
              <a:t>       termination, allocate 10 more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if ( self-&gt;length &gt;= (self-&gt;</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 - 2) ) {</a:t>
            </a:r>
          </a:p>
          <a:p>
            <a:r>
              <a:rPr lang="en-US" sz="1400" b="1" dirty="0">
                <a:latin typeface="Courier New" panose="02070309020205020404" pitchFamily="49" charset="0"/>
                <a:cs typeface="Courier New" panose="02070309020205020404" pitchFamily="49" charset="0"/>
              </a:rPr>
              <a:t>        self-&gt;</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 = self-&gt;</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 + 10;</a:t>
            </a:r>
          </a:p>
          <a:p>
            <a:r>
              <a:rPr lang="en-US" sz="1400" b="1" dirty="0">
                <a:latin typeface="Courier New" panose="02070309020205020404" pitchFamily="49" charset="0"/>
                <a:cs typeface="Courier New" panose="02070309020205020404" pitchFamily="49" charset="0"/>
              </a:rPr>
              <a:t>        self-&gt;data = (char *) </a:t>
            </a:r>
          </a:p>
          <a:p>
            <a:r>
              <a:rPr lang="en-US" sz="1400" b="1" dirty="0">
                <a:solidFill>
                  <a:srgbClr val="0070C0"/>
                </a:solidFill>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realloc</a:t>
            </a:r>
            <a:r>
              <a:rPr lang="en-US" sz="1400" b="1" dirty="0">
                <a:latin typeface="Courier New" panose="02070309020205020404" pitchFamily="49" charset="0"/>
                <a:cs typeface="Courier New" panose="02070309020205020404" pitchFamily="49" charset="0"/>
              </a:rPr>
              <a:t>(self-&gt;data, self-&gt;</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p:txBody>
      </p:sp>
      <p:sp>
        <p:nvSpPr>
          <p:cNvPr id="2" name="Title 1">
            <a:extLst>
              <a:ext uri="{FF2B5EF4-FFF2-40B4-BE49-F238E27FC236}">
                <a16:creationId xmlns:a16="http://schemas.microsoft.com/office/drawing/2014/main" id="{83E5487D-8189-D92B-C8CD-606BDF5399E3}"/>
              </a:ext>
            </a:extLst>
          </p:cNvPr>
          <p:cNvSpPr>
            <a:spLocks noGrp="1"/>
          </p:cNvSpPr>
          <p:nvPr>
            <p:ph type="title"/>
          </p:nvPr>
        </p:nvSpPr>
        <p:spPr>
          <a:xfrm>
            <a:off x="838200" y="365125"/>
            <a:ext cx="5257800" cy="1325563"/>
          </a:xfrm>
        </p:spPr>
        <p:txBody>
          <a:bodyPr/>
          <a:lstStyle/>
          <a:p>
            <a:r>
              <a:rPr lang="en-US" dirty="0" err="1"/>
              <a:t>realloc</a:t>
            </a:r>
            <a:r>
              <a:rPr lang="en-US" dirty="0"/>
              <a:t>()</a:t>
            </a:r>
          </a:p>
        </p:txBody>
      </p:sp>
      <p:sp>
        <p:nvSpPr>
          <p:cNvPr id="6" name="Content Placeholder 5">
            <a:extLst>
              <a:ext uri="{FF2B5EF4-FFF2-40B4-BE49-F238E27FC236}">
                <a16:creationId xmlns:a16="http://schemas.microsoft.com/office/drawing/2014/main" id="{91ED1599-ED17-5A4A-D6AE-1E3CBDF40161}"/>
              </a:ext>
            </a:extLst>
          </p:cNvPr>
          <p:cNvSpPr>
            <a:spLocks noGrp="1"/>
          </p:cNvSpPr>
          <p:nvPr>
            <p:ph idx="1"/>
          </p:nvPr>
        </p:nvSpPr>
        <p:spPr>
          <a:xfrm>
            <a:off x="838200" y="1825625"/>
            <a:ext cx="4800600" cy="4351338"/>
          </a:xfrm>
        </p:spPr>
        <p:txBody>
          <a:bodyPr>
            <a:normAutofit/>
          </a:bodyPr>
          <a:lstStyle/>
          <a:p>
            <a:r>
              <a:rPr lang="en-US" dirty="0"/>
              <a:t>We can extend the size of a dynamically allocated area by calling </a:t>
            </a:r>
            <a:r>
              <a:rPr lang="en-US" dirty="0" err="1"/>
              <a:t>realloc</a:t>
            </a:r>
            <a:r>
              <a:rPr lang="en-US" dirty="0"/>
              <a:t>() with the current pointer to the area and the needed size</a:t>
            </a:r>
          </a:p>
          <a:p>
            <a:r>
              <a:rPr lang="en-US" dirty="0"/>
              <a:t>We may get a different address from </a:t>
            </a:r>
            <a:r>
              <a:rPr lang="en-US" dirty="0" err="1"/>
              <a:t>realloc</a:t>
            </a:r>
            <a:r>
              <a:rPr lang="en-US" dirty="0"/>
              <a:t>()</a:t>
            </a:r>
          </a:p>
          <a:p>
            <a:r>
              <a:rPr lang="en-US" dirty="0"/>
              <a:t>The data will be copied and the old data will be freed</a:t>
            </a:r>
          </a:p>
        </p:txBody>
      </p:sp>
      <p:sp>
        <p:nvSpPr>
          <p:cNvPr id="13" name="TextBox 12">
            <a:extLst>
              <a:ext uri="{FF2B5EF4-FFF2-40B4-BE49-F238E27FC236}">
                <a16:creationId xmlns:a16="http://schemas.microsoft.com/office/drawing/2014/main" id="{E75648AF-694A-139A-6A45-80D2A5F66340}"/>
              </a:ext>
            </a:extLst>
          </p:cNvPr>
          <p:cNvSpPr txBox="1"/>
          <p:nvPr/>
        </p:nvSpPr>
        <p:spPr>
          <a:xfrm>
            <a:off x="2491526" y="6204146"/>
            <a:ext cx="8584306" cy="369332"/>
          </a:xfrm>
          <a:prstGeom prst="rect">
            <a:avLst/>
          </a:prstGeom>
          <a:noFill/>
        </p:spPr>
        <p:txBody>
          <a:bodyPr wrap="square">
            <a:spAutoFit/>
          </a:bodyPr>
          <a:lstStyle/>
          <a:p>
            <a:r>
              <a:rPr lang="en-US" dirty="0"/>
              <a:t>https://www.w3schools.in/c-programming/</a:t>
            </a:r>
            <a:r>
              <a:rPr lang="en-US" dirty="0" err="1"/>
              <a:t>dynamic-memory-allocation#realloc-function</a:t>
            </a:r>
            <a:endParaRPr lang="en-US" dirty="0"/>
          </a:p>
        </p:txBody>
      </p:sp>
    </p:spTree>
    <p:extLst>
      <p:ext uri="{BB962C8B-B14F-4D97-AF65-F5344CB8AC3E}">
        <p14:creationId xmlns:p14="http://schemas.microsoft.com/office/powerpoint/2010/main" val="1354462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6446896" y="315154"/>
            <a:ext cx="5232523" cy="3539430"/>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 x = </a:t>
            </a:r>
            <a:r>
              <a:rPr lang="en-US" sz="1400" b="1" dirty="0" err="1">
                <a:latin typeface="Courier New" panose="02070309020205020404" pitchFamily="49" charset="0"/>
                <a:cs typeface="Courier New" panose="02070309020205020404" pitchFamily="49" charset="0"/>
              </a:rPr>
              <a:t>pystr_new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pystr_dump</a:t>
            </a:r>
            <a:r>
              <a:rPr lang="en-US" sz="1400" b="1" dirty="0">
                <a:latin typeface="Courier New" panose="02070309020205020404" pitchFamily="49" charset="0"/>
                <a:cs typeface="Courier New" panose="02070309020205020404" pitchFamily="49" charset="0"/>
              </a:rPr>
              <a:t>(x);</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a:t>
            </a:r>
            <a:r>
              <a:rPr lang="en-US" sz="1400" b="1" dirty="0">
                <a:latin typeface="Courier New" panose="02070309020205020404" pitchFamily="49" charset="0"/>
                <a:cs typeface="Courier New" panose="02070309020205020404" pitchFamily="49" charset="0"/>
              </a:rPr>
              <a:t>(x, 'H');</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pystr_dump</a:t>
            </a:r>
            <a:r>
              <a:rPr lang="en-US" sz="1400" b="1" dirty="0">
                <a:latin typeface="Courier New" panose="02070309020205020404" pitchFamily="49" charset="0"/>
                <a:cs typeface="Courier New" panose="02070309020205020404" pitchFamily="49" charset="0"/>
              </a:rPr>
              <a:t>(x);</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pystr_appends</a:t>
            </a:r>
            <a:r>
              <a:rPr lang="en-US" sz="1400" b="1" dirty="0">
                <a:latin typeface="Courier New" panose="02070309020205020404" pitchFamily="49" charset="0"/>
                <a:cs typeface="Courier New" panose="02070309020205020404" pitchFamily="49" charset="0"/>
              </a:rPr>
              <a:t>(x, "</a:t>
            </a:r>
            <a:r>
              <a:rPr lang="en-US" sz="1400" b="1" dirty="0" err="1">
                <a:latin typeface="Courier New" panose="02070309020205020404" pitchFamily="49" charset="0"/>
                <a:cs typeface="Courier New" panose="02070309020205020404" pitchFamily="49" charset="0"/>
              </a:rPr>
              <a:t>ello</a:t>
            </a:r>
            <a:r>
              <a:rPr lang="en-US" sz="1400" b="1" dirty="0">
                <a:latin typeface="Courier New" panose="02070309020205020404" pitchFamily="49" charset="0"/>
                <a:cs typeface="Courier New" panose="02070309020205020404" pitchFamily="49" charset="0"/>
              </a:rPr>
              <a:t> world");</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pystr_dump</a:t>
            </a:r>
            <a:r>
              <a:rPr lang="en-US" sz="1400" b="1" dirty="0">
                <a:latin typeface="Courier New" panose="02070309020205020404" pitchFamily="49" charset="0"/>
                <a:cs typeface="Courier New" panose="02070309020205020404" pitchFamily="49" charset="0"/>
              </a:rPr>
              <a:t>(x);</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pystr_assign</a:t>
            </a:r>
            <a:r>
              <a:rPr lang="en-US" sz="1400" b="1" dirty="0">
                <a:latin typeface="Courier New" panose="02070309020205020404" pitchFamily="49" charset="0"/>
                <a:cs typeface="Courier New" panose="02070309020205020404" pitchFamily="49" charset="0"/>
              </a:rPr>
              <a:t>(x, "A completely new string");</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("String = %s\n", </a:t>
            </a:r>
            <a:r>
              <a:rPr lang="en-US" sz="1400" b="1" dirty="0" err="1">
                <a:latin typeface="Courier New" panose="02070309020205020404" pitchFamily="49" charset="0"/>
                <a:cs typeface="Courier New" panose="02070309020205020404" pitchFamily="49" charset="0"/>
              </a:rPr>
              <a:t>pystr_str</a:t>
            </a:r>
            <a:r>
              <a:rPr lang="en-US" sz="1400" b="1" dirty="0">
                <a:latin typeface="Courier New" panose="02070309020205020404" pitchFamily="49" charset="0"/>
                <a:cs typeface="Courier New" panose="02070309020205020404" pitchFamily="49" charset="0"/>
              </a:rPr>
              <a:t>(x));</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("Length = %d\n", </a:t>
            </a:r>
            <a:r>
              <a:rPr lang="en-US" sz="1400" b="1" dirty="0" err="1">
                <a:latin typeface="Courier New" panose="02070309020205020404" pitchFamily="49" charset="0"/>
                <a:cs typeface="Courier New" panose="02070309020205020404" pitchFamily="49" charset="0"/>
              </a:rPr>
              <a:t>pystr_len</a:t>
            </a:r>
            <a:r>
              <a:rPr lang="en-US" sz="1400" b="1" dirty="0">
                <a:latin typeface="Courier New" panose="02070309020205020404" pitchFamily="49" charset="0"/>
                <a:cs typeface="Courier New" panose="02070309020205020404" pitchFamily="49" charset="0"/>
              </a:rPr>
              <a:t>(x));</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pystr_del</a:t>
            </a:r>
            <a:r>
              <a:rPr lang="en-US" sz="1400" b="1" dirty="0">
                <a:latin typeface="Courier New" panose="02070309020205020404" pitchFamily="49" charset="0"/>
                <a:cs typeface="Courier New" panose="02070309020205020404" pitchFamily="49" charset="0"/>
              </a:rPr>
              <a:t>(x);</a:t>
            </a:r>
          </a:p>
          <a:p>
            <a:r>
              <a:rPr lang="en-US" sz="14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A6556274-5FAB-FA80-D5BC-7FB8B7B8096A}"/>
              </a:ext>
            </a:extLst>
          </p:cNvPr>
          <p:cNvSpPr txBox="1"/>
          <p:nvPr/>
        </p:nvSpPr>
        <p:spPr>
          <a:xfrm>
            <a:off x="493643"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cc_03_02.py</a:t>
            </a:r>
          </a:p>
        </p:txBody>
      </p:sp>
      <p:sp>
        <p:nvSpPr>
          <p:cNvPr id="7" name="TextBox 6">
            <a:extLst>
              <a:ext uri="{FF2B5EF4-FFF2-40B4-BE49-F238E27FC236}">
                <a16:creationId xmlns:a16="http://schemas.microsoft.com/office/drawing/2014/main" id="{36721270-9AB7-BA34-95A3-57A05B6D1884}"/>
              </a:ext>
            </a:extLst>
          </p:cNvPr>
          <p:cNvSpPr txBox="1"/>
          <p:nvPr/>
        </p:nvSpPr>
        <p:spPr>
          <a:xfrm>
            <a:off x="963343" y="4709304"/>
            <a:ext cx="3728906" cy="954107"/>
          </a:xfrm>
          <a:prstGeom prst="rect">
            <a:avLst/>
          </a:prstGeom>
          <a:noFill/>
          <a:ln w="28575">
            <a:solidFill>
              <a:schemeClr val="accent1"/>
            </a:solidFill>
          </a:ln>
        </p:spPr>
        <p:txBody>
          <a:bodyPr wrap="none" rtlCol="0">
            <a:spAutoFit/>
          </a:bodyPr>
          <a:lstStyle/>
          <a:p>
            <a:r>
              <a:rPr lang="en-US" sz="1400" b="1" dirty="0">
                <a:latin typeface="Courier New" panose="02070309020205020404" pitchFamily="49" charset="0"/>
                <a:cs typeface="Courier New" panose="02070309020205020404" pitchFamily="49" charset="0"/>
              </a:rPr>
              <a:t>H</a:t>
            </a:r>
          </a:p>
          <a:p>
            <a:r>
              <a:rPr lang="en-US" sz="1400" b="1" dirty="0">
                <a:latin typeface="Courier New" panose="02070309020205020404" pitchFamily="49" charset="0"/>
                <a:cs typeface="Courier New" panose="02070309020205020404" pitchFamily="49" charset="0"/>
              </a:rPr>
              <a:t>Hello world</a:t>
            </a:r>
          </a:p>
          <a:p>
            <a:r>
              <a:rPr lang="en-US" sz="1400" b="1" dirty="0">
                <a:latin typeface="Courier New" panose="02070309020205020404" pitchFamily="49" charset="0"/>
                <a:cs typeface="Courier New" panose="02070309020205020404" pitchFamily="49" charset="0"/>
              </a:rPr>
              <a:t>String =  A completely new string</a:t>
            </a:r>
          </a:p>
          <a:p>
            <a:r>
              <a:rPr lang="en-US" sz="1400" b="1" dirty="0">
                <a:latin typeface="Courier New" panose="02070309020205020404" pitchFamily="49" charset="0"/>
                <a:cs typeface="Courier New" panose="02070309020205020404" pitchFamily="49" charset="0"/>
              </a:rPr>
              <a:t>Length =  23</a:t>
            </a:r>
          </a:p>
        </p:txBody>
      </p:sp>
      <p:sp>
        <p:nvSpPr>
          <p:cNvPr id="9" name="TextBox 8">
            <a:extLst>
              <a:ext uri="{FF2B5EF4-FFF2-40B4-BE49-F238E27FC236}">
                <a16:creationId xmlns:a16="http://schemas.microsoft.com/office/drawing/2014/main" id="{09282239-7F25-6D45-90B0-5E2D10115412}"/>
              </a:ext>
            </a:extLst>
          </p:cNvPr>
          <p:cNvSpPr txBox="1"/>
          <p:nvPr/>
        </p:nvSpPr>
        <p:spPr>
          <a:xfrm>
            <a:off x="873191" y="2224901"/>
            <a:ext cx="5436070" cy="1815882"/>
          </a:xfrm>
          <a:prstGeom prst="rect">
            <a:avLst/>
          </a:prstGeom>
          <a:noFill/>
        </p:spPr>
        <p:txBody>
          <a:bodyPr wrap="square">
            <a:spAutoFit/>
          </a:bodyPr>
          <a:lstStyle/>
          <a:p>
            <a:r>
              <a:rPr lang="en-US" sz="1400" b="1" dirty="0">
                <a:latin typeface="Courier New" panose="02070309020205020404" pitchFamily="49" charset="0"/>
                <a:cs typeface="Courier New" panose="02070309020205020404" pitchFamily="49" charset="0"/>
              </a:rPr>
              <a:t>x = str()</a:t>
            </a:r>
          </a:p>
          <a:p>
            <a:r>
              <a:rPr lang="en-US" sz="1400" b="1" dirty="0">
                <a:latin typeface="Courier New" panose="02070309020205020404" pitchFamily="49" charset="0"/>
                <a:cs typeface="Courier New" panose="02070309020205020404" pitchFamily="49" charset="0"/>
              </a:rPr>
              <a:t>x = x + 'H'</a:t>
            </a:r>
          </a:p>
          <a:p>
            <a:r>
              <a:rPr lang="en-US" sz="1400" b="1" dirty="0">
                <a:latin typeface="Courier New" panose="02070309020205020404" pitchFamily="49" charset="0"/>
                <a:cs typeface="Courier New" panose="02070309020205020404" pitchFamily="49" charset="0"/>
              </a:rPr>
              <a:t>print(x)</a:t>
            </a:r>
          </a:p>
          <a:p>
            <a:r>
              <a:rPr lang="en-US" sz="1400" b="1" dirty="0">
                <a:latin typeface="Courier New" panose="02070309020205020404" pitchFamily="49" charset="0"/>
                <a:cs typeface="Courier New" panose="02070309020205020404" pitchFamily="49" charset="0"/>
              </a:rPr>
              <a:t>x = x + '</a:t>
            </a:r>
            <a:r>
              <a:rPr lang="en-US" sz="1400" b="1" dirty="0" err="1">
                <a:latin typeface="Courier New" panose="02070309020205020404" pitchFamily="49" charset="0"/>
                <a:cs typeface="Courier New" panose="02070309020205020404" pitchFamily="49" charset="0"/>
              </a:rPr>
              <a:t>ello</a:t>
            </a:r>
            <a:r>
              <a:rPr lang="en-US" sz="1400" b="1" dirty="0">
                <a:latin typeface="Courier New" panose="02070309020205020404" pitchFamily="49" charset="0"/>
                <a:cs typeface="Courier New" panose="02070309020205020404" pitchFamily="49" charset="0"/>
              </a:rPr>
              <a:t> world'</a:t>
            </a:r>
          </a:p>
          <a:p>
            <a:r>
              <a:rPr lang="en-US" sz="1400" b="1" dirty="0">
                <a:latin typeface="Courier New" panose="02070309020205020404" pitchFamily="49" charset="0"/>
                <a:cs typeface="Courier New" panose="02070309020205020404" pitchFamily="49" charset="0"/>
              </a:rPr>
              <a:t>print(x)</a:t>
            </a:r>
          </a:p>
          <a:p>
            <a:r>
              <a:rPr lang="en-US" sz="1400" b="1" dirty="0">
                <a:latin typeface="Courier New" panose="02070309020205020404" pitchFamily="49" charset="0"/>
                <a:cs typeface="Courier New" panose="02070309020205020404" pitchFamily="49" charset="0"/>
              </a:rPr>
              <a:t>x = 'A completely new string'</a:t>
            </a:r>
          </a:p>
          <a:p>
            <a:r>
              <a:rPr lang="en-US" sz="1400" b="1" dirty="0">
                <a:latin typeface="Courier New" panose="02070309020205020404" pitchFamily="49" charset="0"/>
                <a:cs typeface="Courier New" panose="02070309020205020404" pitchFamily="49" charset="0"/>
              </a:rPr>
              <a:t>print("String = ", x)</a:t>
            </a:r>
          </a:p>
          <a:p>
            <a:r>
              <a:rPr lang="en-US" sz="1400" b="1" dirty="0">
                <a:latin typeface="Courier New" panose="02070309020205020404" pitchFamily="49" charset="0"/>
                <a:cs typeface="Courier New" panose="02070309020205020404" pitchFamily="49" charset="0"/>
              </a:rPr>
              <a:t>print("Length = ", </a:t>
            </a:r>
            <a:r>
              <a:rPr lang="en-US" sz="1400" b="1" dirty="0" err="1">
                <a:latin typeface="Courier New" panose="02070309020205020404" pitchFamily="49" charset="0"/>
                <a:cs typeface="Courier New" panose="02070309020205020404" pitchFamily="49" charset="0"/>
              </a:rPr>
              <a:t>len</a:t>
            </a:r>
            <a:r>
              <a:rPr lang="en-US" sz="1400" b="1" dirty="0">
                <a:latin typeface="Courier New" panose="02070309020205020404" pitchFamily="49" charset="0"/>
                <a:cs typeface="Courier New" panose="02070309020205020404" pitchFamily="49" charset="0"/>
              </a:rPr>
              <a:t>(x))</a:t>
            </a:r>
          </a:p>
        </p:txBody>
      </p:sp>
      <p:sp>
        <p:nvSpPr>
          <p:cNvPr id="3" name="Title 2">
            <a:extLst>
              <a:ext uri="{FF2B5EF4-FFF2-40B4-BE49-F238E27FC236}">
                <a16:creationId xmlns:a16="http://schemas.microsoft.com/office/drawing/2014/main" id="{AE10143A-E0DD-5BEA-426B-392C435351CB}"/>
              </a:ext>
            </a:extLst>
          </p:cNvPr>
          <p:cNvSpPr>
            <a:spLocks noGrp="1"/>
          </p:cNvSpPr>
          <p:nvPr>
            <p:ph type="title"/>
          </p:nvPr>
        </p:nvSpPr>
        <p:spPr>
          <a:xfrm>
            <a:off x="838200" y="365125"/>
            <a:ext cx="5232523" cy="1325563"/>
          </a:xfrm>
        </p:spPr>
        <p:txBody>
          <a:bodyPr/>
          <a:lstStyle/>
          <a:p>
            <a:r>
              <a:rPr lang="en-US" dirty="0"/>
              <a:t>Using our "class"</a:t>
            </a:r>
          </a:p>
        </p:txBody>
      </p:sp>
      <p:sp>
        <p:nvSpPr>
          <p:cNvPr id="5" name="TextBox 4">
            <a:extLst>
              <a:ext uri="{FF2B5EF4-FFF2-40B4-BE49-F238E27FC236}">
                <a16:creationId xmlns:a16="http://schemas.microsoft.com/office/drawing/2014/main" id="{D7842F27-DB04-307C-AA08-E1C5939965AE}"/>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cc_03_02.c</a:t>
            </a:r>
          </a:p>
        </p:txBody>
      </p:sp>
      <p:sp>
        <p:nvSpPr>
          <p:cNvPr id="8" name="TextBox 7">
            <a:extLst>
              <a:ext uri="{FF2B5EF4-FFF2-40B4-BE49-F238E27FC236}">
                <a16:creationId xmlns:a16="http://schemas.microsoft.com/office/drawing/2014/main" id="{C200DC65-BB8F-FE4A-C95E-966E1AE388D1}"/>
              </a:ext>
            </a:extLst>
          </p:cNvPr>
          <p:cNvSpPr txBox="1"/>
          <p:nvPr/>
        </p:nvSpPr>
        <p:spPr>
          <a:xfrm>
            <a:off x="6573236" y="4307661"/>
            <a:ext cx="4695516" cy="1384995"/>
          </a:xfrm>
          <a:prstGeom prst="rect">
            <a:avLst/>
          </a:prstGeom>
          <a:noFill/>
          <a:ln w="28575">
            <a:solidFill>
              <a:schemeClr val="accent1"/>
            </a:solidFill>
          </a:ln>
        </p:spPr>
        <p:txBody>
          <a:bodyPr wrap="none" rtlCol="0">
            <a:spAutoFit/>
          </a:bodyPr>
          <a:lstStyle/>
          <a:p>
            <a:r>
              <a:rPr lang="en-US" sz="1400" b="1" dirty="0">
                <a:latin typeface="Courier New" panose="02070309020205020404" pitchFamily="49" charset="0"/>
                <a:cs typeface="Courier New" panose="02070309020205020404" pitchFamily="49" charset="0"/>
              </a:rPr>
              <a:t>Testing </a:t>
            </a:r>
            <a:r>
              <a:rPr lang="en-US" sz="1400" b="1" dirty="0" err="1">
                <a:latin typeface="Courier New" panose="02070309020205020404" pitchFamily="49" charset="0"/>
                <a:cs typeface="Courier New" panose="02070309020205020404" pitchFamily="49" charset="0"/>
              </a:rPr>
              <a:t>pystr</a:t>
            </a:r>
            <a:r>
              <a:rPr lang="en-US" sz="1400" b="1" dirty="0">
                <a:latin typeface="Courier New" panose="02070309020205020404" pitchFamily="49" charset="0"/>
                <a:cs typeface="Courier New" panose="02070309020205020404" pitchFamily="49" charset="0"/>
              </a:rPr>
              <a:t> class</a:t>
            </a:r>
          </a:p>
          <a:p>
            <a:r>
              <a:rPr lang="en-US" sz="1400" b="1" dirty="0">
                <a:latin typeface="Courier New" panose="02070309020205020404" pitchFamily="49" charset="0"/>
                <a:cs typeface="Courier New" panose="02070309020205020404" pitchFamily="49" charset="0"/>
              </a:rPr>
              <a:t>Object length=0 </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=10 data=</a:t>
            </a:r>
          </a:p>
          <a:p>
            <a:r>
              <a:rPr lang="en-US" sz="1400" b="1" dirty="0">
                <a:latin typeface="Courier New" panose="02070309020205020404" pitchFamily="49" charset="0"/>
                <a:cs typeface="Courier New" panose="02070309020205020404" pitchFamily="49" charset="0"/>
              </a:rPr>
              <a:t>Object length=1 </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=10 data=H</a:t>
            </a:r>
          </a:p>
          <a:p>
            <a:r>
              <a:rPr lang="en-US" sz="1400" b="1" dirty="0">
                <a:latin typeface="Courier New" panose="02070309020205020404" pitchFamily="49" charset="0"/>
                <a:cs typeface="Courier New" panose="02070309020205020404" pitchFamily="49" charset="0"/>
              </a:rPr>
              <a:t>Object length=11 </a:t>
            </a:r>
            <a:r>
              <a:rPr lang="en-US" sz="1400" b="1" dirty="0" err="1">
                <a:latin typeface="Courier New" panose="02070309020205020404" pitchFamily="49" charset="0"/>
                <a:cs typeface="Courier New" panose="02070309020205020404" pitchFamily="49" charset="0"/>
              </a:rPr>
              <a:t>alloc</a:t>
            </a:r>
            <a:r>
              <a:rPr lang="en-US" sz="1400" b="1" dirty="0">
                <a:latin typeface="Courier New" panose="02070309020205020404" pitchFamily="49" charset="0"/>
                <a:cs typeface="Courier New" panose="02070309020205020404" pitchFamily="49" charset="0"/>
              </a:rPr>
              <a:t>=20 data=Hello world</a:t>
            </a:r>
          </a:p>
          <a:p>
            <a:r>
              <a:rPr lang="en-US" sz="1400" b="1" dirty="0">
                <a:latin typeface="Courier New" panose="02070309020205020404" pitchFamily="49" charset="0"/>
                <a:cs typeface="Courier New" panose="02070309020205020404" pitchFamily="49" charset="0"/>
              </a:rPr>
              <a:t>String = A completely new string</a:t>
            </a:r>
          </a:p>
          <a:p>
            <a:r>
              <a:rPr lang="en-US" sz="1400" b="1" dirty="0">
                <a:latin typeface="Courier New" panose="02070309020205020404" pitchFamily="49" charset="0"/>
                <a:cs typeface="Courier New" panose="02070309020205020404" pitchFamily="49" charset="0"/>
              </a:rPr>
              <a:t>Length = 23</a:t>
            </a:r>
          </a:p>
        </p:txBody>
      </p:sp>
    </p:spTree>
    <p:extLst>
      <p:ext uri="{BB962C8B-B14F-4D97-AF65-F5344CB8AC3E}">
        <p14:creationId xmlns:p14="http://schemas.microsoft.com/office/powerpoint/2010/main" val="686338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D853-B0DF-EFB0-EED8-1C26B9F10D0C}"/>
              </a:ext>
            </a:extLst>
          </p:cNvPr>
          <p:cNvSpPr>
            <a:spLocks noGrp="1"/>
          </p:cNvSpPr>
          <p:nvPr>
            <p:ph type="title"/>
          </p:nvPr>
        </p:nvSpPr>
        <p:spPr/>
        <p:txBody>
          <a:bodyPr/>
          <a:lstStyle/>
          <a:p>
            <a:r>
              <a:rPr lang="en-US" dirty="0"/>
              <a:t>Building a Python list() Class</a:t>
            </a:r>
          </a:p>
        </p:txBody>
      </p:sp>
      <p:sp>
        <p:nvSpPr>
          <p:cNvPr id="3" name="Text Placeholder 2">
            <a:extLst>
              <a:ext uri="{FF2B5EF4-FFF2-40B4-BE49-F238E27FC236}">
                <a16:creationId xmlns:a16="http://schemas.microsoft.com/office/drawing/2014/main" id="{C98F5FC4-0FCE-1650-DC87-F1AAB957C5F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3630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C549-745E-3F04-D68F-23F3A42474F9}"/>
              </a:ext>
            </a:extLst>
          </p:cNvPr>
          <p:cNvSpPr>
            <a:spLocks noGrp="1"/>
          </p:cNvSpPr>
          <p:nvPr>
            <p:ph type="title"/>
          </p:nvPr>
        </p:nvSpPr>
        <p:spPr/>
        <p:txBody>
          <a:bodyPr/>
          <a:lstStyle/>
          <a:p>
            <a:r>
              <a:rPr lang="en-US" dirty="0"/>
              <a:t>OO Review – </a:t>
            </a:r>
            <a:r>
              <a:rPr lang="en-US" dirty="0" err="1"/>
              <a:t>online.dr-chuck.com</a:t>
            </a:r>
            <a:endParaRPr lang="en-US" dirty="0"/>
          </a:p>
        </p:txBody>
      </p:sp>
      <p:sp>
        <p:nvSpPr>
          <p:cNvPr id="3" name="Content Placeholder 2">
            <a:extLst>
              <a:ext uri="{FF2B5EF4-FFF2-40B4-BE49-F238E27FC236}">
                <a16:creationId xmlns:a16="http://schemas.microsoft.com/office/drawing/2014/main" id="{704C1E3D-07EE-3A0E-0BCD-DD19F1217635}"/>
              </a:ext>
            </a:extLst>
          </p:cNvPr>
          <p:cNvSpPr>
            <a:spLocks noGrp="1"/>
          </p:cNvSpPr>
          <p:nvPr>
            <p:ph idx="1"/>
          </p:nvPr>
        </p:nvSpPr>
        <p:spPr/>
        <p:txBody>
          <a:bodyPr/>
          <a:lstStyle/>
          <a:p>
            <a:r>
              <a:rPr lang="en-US" dirty="0"/>
              <a:t>OO Python</a:t>
            </a:r>
          </a:p>
          <a:p>
            <a:pPr lvl="1"/>
            <a:r>
              <a:rPr lang="en-US" dirty="0"/>
              <a:t>Python for Everybody – Chapter 14</a:t>
            </a:r>
          </a:p>
          <a:p>
            <a:pPr lvl="1"/>
            <a:r>
              <a:rPr lang="en-US" dirty="0"/>
              <a:t>Django for Everybody</a:t>
            </a:r>
          </a:p>
          <a:p>
            <a:r>
              <a:rPr lang="en-US" dirty="0"/>
              <a:t>OO JavaScript</a:t>
            </a:r>
          </a:p>
          <a:p>
            <a:pPr lvl="1"/>
            <a:r>
              <a:rPr lang="en-US" dirty="0"/>
              <a:t>Django for Everybody</a:t>
            </a:r>
          </a:p>
          <a:p>
            <a:pPr lvl="1"/>
            <a:r>
              <a:rPr lang="en-US" dirty="0"/>
              <a:t>Web Applications for Everybody</a:t>
            </a:r>
          </a:p>
          <a:p>
            <a:pPr lvl="1"/>
            <a:endParaRPr lang="en-US" dirty="0"/>
          </a:p>
          <a:p>
            <a:r>
              <a:rPr lang="en-US" dirty="0"/>
              <a:t>The goal of this content is to explore how one would implement OO patterns using C</a:t>
            </a:r>
          </a:p>
          <a:p>
            <a:pPr lvl="1"/>
            <a:endParaRPr lang="en-US" dirty="0"/>
          </a:p>
        </p:txBody>
      </p:sp>
    </p:spTree>
    <p:extLst>
      <p:ext uri="{BB962C8B-B14F-4D97-AF65-F5344CB8AC3E}">
        <p14:creationId xmlns:p14="http://schemas.microsoft.com/office/powerpoint/2010/main" val="1971297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6096000" y="898376"/>
            <a:ext cx="5984331" cy="3108543"/>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pylist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pylist_new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pylist_append</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"Hello world");</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pylist_print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pylist_append</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"Catch phrase");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pylist_print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pylist_append</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"Brian");</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pylist_print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("Length = %d\n", </a:t>
            </a:r>
            <a:r>
              <a:rPr lang="en-US" sz="1400" b="1" dirty="0" err="1">
                <a:latin typeface="Courier New" panose="02070309020205020404" pitchFamily="49" charset="0"/>
                <a:cs typeface="Courier New" panose="02070309020205020404" pitchFamily="49" charset="0"/>
              </a:rPr>
              <a:t>pylist_len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("Brian? %d\n", </a:t>
            </a:r>
            <a:r>
              <a:rPr lang="en-US" sz="1400" b="1" dirty="0" err="1">
                <a:latin typeface="Courier New" panose="02070309020205020404" pitchFamily="49" charset="0"/>
                <a:cs typeface="Courier New" panose="02070309020205020404" pitchFamily="49" charset="0"/>
              </a:rPr>
              <a:t>pylist_index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"Brian"));</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("Bob? %d\n", </a:t>
            </a:r>
            <a:r>
              <a:rPr lang="en-US" sz="1400" b="1" dirty="0" err="1">
                <a:latin typeface="Courier New" panose="02070309020205020404" pitchFamily="49" charset="0"/>
                <a:cs typeface="Courier New" panose="02070309020205020404" pitchFamily="49" charset="0"/>
              </a:rPr>
              <a:t>pylist_index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"Bob"));</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pylist_del</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A6556274-5FAB-FA80-D5BC-7FB8B7B8096A}"/>
              </a:ext>
            </a:extLst>
          </p:cNvPr>
          <p:cNvSpPr txBox="1"/>
          <p:nvPr/>
        </p:nvSpPr>
        <p:spPr>
          <a:xfrm>
            <a:off x="493643"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cc_03_03.py</a:t>
            </a:r>
          </a:p>
        </p:txBody>
      </p:sp>
      <p:sp>
        <p:nvSpPr>
          <p:cNvPr id="2" name="TextBox 1">
            <a:extLst>
              <a:ext uri="{FF2B5EF4-FFF2-40B4-BE49-F238E27FC236}">
                <a16:creationId xmlns:a16="http://schemas.microsoft.com/office/drawing/2014/main" id="{DAD32A3B-C5F8-D18A-C103-9DBD33329A2D}"/>
              </a:ext>
            </a:extLst>
          </p:cNvPr>
          <p:cNvSpPr txBox="1"/>
          <p:nvPr/>
        </p:nvSpPr>
        <p:spPr>
          <a:xfrm>
            <a:off x="6096000" y="4627665"/>
            <a:ext cx="4480714" cy="1384995"/>
          </a:xfrm>
          <a:prstGeom prst="rect">
            <a:avLst/>
          </a:prstGeom>
          <a:noFill/>
          <a:ln w="28575">
            <a:solidFill>
              <a:schemeClr val="accent1"/>
            </a:solidFill>
          </a:ln>
        </p:spPr>
        <p:txBody>
          <a:bodyPr wrap="none" rtlCol="0">
            <a:spAutoFit/>
          </a:bodyPr>
          <a:lstStyle/>
          <a:p>
            <a:r>
              <a:rPr lang="en-US" sz="1400" b="1" dirty="0">
                <a:latin typeface="Courier New" panose="02070309020205020404" pitchFamily="49" charset="0"/>
                <a:cs typeface="Courier New" panose="02070309020205020404" pitchFamily="49" charset="0"/>
              </a:rPr>
              <a:t>['Hello world']</a:t>
            </a:r>
          </a:p>
          <a:p>
            <a:r>
              <a:rPr lang="en-US" sz="1400" b="1" dirty="0">
                <a:latin typeface="Courier New" panose="02070309020205020404" pitchFamily="49" charset="0"/>
                <a:cs typeface="Courier New" panose="02070309020205020404" pitchFamily="49" charset="0"/>
              </a:rPr>
              <a:t>['Hello world', 'Catch phrase']</a:t>
            </a:r>
          </a:p>
          <a:p>
            <a:r>
              <a:rPr lang="en-US" sz="1400" b="1" dirty="0">
                <a:latin typeface="Courier New" panose="02070309020205020404" pitchFamily="49" charset="0"/>
                <a:cs typeface="Courier New" panose="02070309020205020404" pitchFamily="49" charset="0"/>
              </a:rPr>
              <a:t>['Hello world', 'Catch phrase', 'Brian']</a:t>
            </a:r>
          </a:p>
          <a:p>
            <a:r>
              <a:rPr lang="en-US" sz="1400" b="1" dirty="0">
                <a:latin typeface="Courier New" panose="02070309020205020404" pitchFamily="49" charset="0"/>
                <a:cs typeface="Courier New" panose="02070309020205020404" pitchFamily="49" charset="0"/>
              </a:rPr>
              <a:t>Length = 3</a:t>
            </a:r>
          </a:p>
          <a:p>
            <a:r>
              <a:rPr lang="en-US" sz="1400" b="1" dirty="0">
                <a:latin typeface="Courier New" panose="02070309020205020404" pitchFamily="49" charset="0"/>
                <a:cs typeface="Courier New" panose="02070309020205020404" pitchFamily="49" charset="0"/>
              </a:rPr>
              <a:t>Brian? 2</a:t>
            </a:r>
          </a:p>
          <a:p>
            <a:r>
              <a:rPr lang="en-US" sz="1400" b="1" dirty="0">
                <a:latin typeface="Courier New" panose="02070309020205020404" pitchFamily="49" charset="0"/>
                <a:cs typeface="Courier New" panose="02070309020205020404" pitchFamily="49" charset="0"/>
              </a:rPr>
              <a:t>Bob? -1</a:t>
            </a:r>
          </a:p>
        </p:txBody>
      </p:sp>
      <p:sp>
        <p:nvSpPr>
          <p:cNvPr id="7" name="TextBox 6">
            <a:extLst>
              <a:ext uri="{FF2B5EF4-FFF2-40B4-BE49-F238E27FC236}">
                <a16:creationId xmlns:a16="http://schemas.microsoft.com/office/drawing/2014/main" id="{36721270-9AB7-BA34-95A3-57A05B6D1884}"/>
              </a:ext>
            </a:extLst>
          </p:cNvPr>
          <p:cNvSpPr txBox="1"/>
          <p:nvPr/>
        </p:nvSpPr>
        <p:spPr>
          <a:xfrm>
            <a:off x="873191" y="4627664"/>
            <a:ext cx="4480714" cy="1384995"/>
          </a:xfrm>
          <a:prstGeom prst="rect">
            <a:avLst/>
          </a:prstGeom>
          <a:noFill/>
          <a:ln w="28575">
            <a:solidFill>
              <a:schemeClr val="accent1"/>
            </a:solidFill>
          </a:ln>
        </p:spPr>
        <p:txBody>
          <a:bodyPr wrap="none" rtlCol="0">
            <a:spAutoFit/>
          </a:bodyPr>
          <a:lstStyle/>
          <a:p>
            <a:r>
              <a:rPr lang="en-US" sz="1400" b="1" dirty="0">
                <a:latin typeface="Courier New" panose="02070309020205020404" pitchFamily="49" charset="0"/>
                <a:cs typeface="Courier New" panose="02070309020205020404" pitchFamily="49" charset="0"/>
              </a:rPr>
              <a:t>['Hello world']</a:t>
            </a:r>
          </a:p>
          <a:p>
            <a:r>
              <a:rPr lang="en-US" sz="1400" b="1" dirty="0">
                <a:latin typeface="Courier New" panose="02070309020205020404" pitchFamily="49" charset="0"/>
                <a:cs typeface="Courier New" panose="02070309020205020404" pitchFamily="49" charset="0"/>
              </a:rPr>
              <a:t>['Hello world', 'Catch phrase']</a:t>
            </a:r>
          </a:p>
          <a:p>
            <a:r>
              <a:rPr lang="en-US" sz="1400" b="1" dirty="0">
                <a:latin typeface="Courier New" panose="02070309020205020404" pitchFamily="49" charset="0"/>
                <a:cs typeface="Courier New" panose="02070309020205020404" pitchFamily="49" charset="0"/>
              </a:rPr>
              <a:t>['Hello world', 'Catch phrase', 'Brian']</a:t>
            </a:r>
          </a:p>
          <a:p>
            <a:r>
              <a:rPr lang="en-US" sz="1400" b="1" dirty="0">
                <a:latin typeface="Courier New" panose="02070309020205020404" pitchFamily="49" charset="0"/>
                <a:cs typeface="Courier New" panose="02070309020205020404" pitchFamily="49" charset="0"/>
              </a:rPr>
              <a:t>Length = 3</a:t>
            </a:r>
          </a:p>
          <a:p>
            <a:r>
              <a:rPr lang="en-US" sz="1400" b="1" dirty="0">
                <a:latin typeface="Courier New" panose="02070309020205020404" pitchFamily="49" charset="0"/>
                <a:cs typeface="Courier New" panose="02070309020205020404" pitchFamily="49" charset="0"/>
              </a:rPr>
              <a:t>Brian? 2</a:t>
            </a:r>
          </a:p>
          <a:p>
            <a:r>
              <a:rPr lang="en-US" sz="1400" b="1" dirty="0">
                <a:latin typeface="Courier New" panose="02070309020205020404" pitchFamily="49" charset="0"/>
                <a:cs typeface="Courier New" panose="02070309020205020404" pitchFamily="49" charset="0"/>
              </a:rPr>
              <a:t>Bob? 404</a:t>
            </a:r>
          </a:p>
        </p:txBody>
      </p:sp>
      <p:sp>
        <p:nvSpPr>
          <p:cNvPr id="9" name="TextBox 8">
            <a:extLst>
              <a:ext uri="{FF2B5EF4-FFF2-40B4-BE49-F238E27FC236}">
                <a16:creationId xmlns:a16="http://schemas.microsoft.com/office/drawing/2014/main" id="{09282239-7F25-6D45-90B0-5E2D10115412}"/>
              </a:ext>
            </a:extLst>
          </p:cNvPr>
          <p:cNvSpPr txBox="1"/>
          <p:nvPr/>
        </p:nvSpPr>
        <p:spPr>
          <a:xfrm>
            <a:off x="873191" y="898376"/>
            <a:ext cx="5436070" cy="3323987"/>
          </a:xfrm>
          <a:prstGeom prst="rect">
            <a:avLst/>
          </a:prstGeom>
          <a:noFill/>
        </p:spPr>
        <p:txBody>
          <a:bodyPr wrap="square">
            <a:spAutoFit/>
          </a:bodyPr>
          <a:lstStyle/>
          <a:p>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 list();</a:t>
            </a:r>
          </a:p>
          <a:p>
            <a:r>
              <a:rPr lang="en-US" sz="1400" b="1" dirty="0" err="1">
                <a:latin typeface="Courier New" panose="02070309020205020404" pitchFamily="49" charset="0"/>
                <a:cs typeface="Courier New" panose="02070309020205020404" pitchFamily="49" charset="0"/>
              </a:rPr>
              <a:t>lst.append</a:t>
            </a:r>
            <a:r>
              <a:rPr lang="en-US" sz="1400" b="1" dirty="0">
                <a:latin typeface="Courier New" panose="02070309020205020404" pitchFamily="49" charset="0"/>
                <a:cs typeface="Courier New" panose="02070309020205020404" pitchFamily="49" charset="0"/>
              </a:rPr>
              <a:t>("Hello world");</a:t>
            </a:r>
          </a:p>
          <a:p>
            <a:r>
              <a:rPr lang="en-US" sz="1400" b="1" dirty="0">
                <a:latin typeface="Courier New" panose="02070309020205020404" pitchFamily="49" charset="0"/>
                <a:cs typeface="Courier New" panose="02070309020205020404" pitchFamily="49" charset="0"/>
              </a:rPr>
              <a:t>print(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lst.append</a:t>
            </a:r>
            <a:r>
              <a:rPr lang="en-US" sz="1400" b="1" dirty="0">
                <a:latin typeface="Courier New" panose="02070309020205020404" pitchFamily="49" charset="0"/>
                <a:cs typeface="Courier New" panose="02070309020205020404" pitchFamily="49" charset="0"/>
              </a:rPr>
              <a:t>("Catch phrase");</a:t>
            </a:r>
          </a:p>
          <a:p>
            <a:r>
              <a:rPr lang="en-US" sz="1400" b="1" dirty="0">
                <a:latin typeface="Courier New" panose="02070309020205020404" pitchFamily="49" charset="0"/>
                <a:cs typeface="Courier New" panose="02070309020205020404" pitchFamily="49" charset="0"/>
              </a:rPr>
              <a:t>print(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lst.append</a:t>
            </a:r>
            <a:r>
              <a:rPr lang="en-US" sz="1400" b="1" dirty="0">
                <a:latin typeface="Courier New" panose="02070309020205020404" pitchFamily="49" charset="0"/>
                <a:cs typeface="Courier New" panose="02070309020205020404" pitchFamily="49" charset="0"/>
              </a:rPr>
              <a:t>("Brian");</a:t>
            </a:r>
          </a:p>
          <a:p>
            <a:r>
              <a:rPr lang="en-US" sz="1400" b="1" dirty="0">
                <a:latin typeface="Courier New" panose="02070309020205020404" pitchFamily="49" charset="0"/>
                <a:cs typeface="Courier New" panose="02070309020205020404" pitchFamily="49" charset="0"/>
              </a:rPr>
              <a:t>print(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print("Length =", </a:t>
            </a:r>
            <a:r>
              <a:rPr lang="en-US" sz="1400" b="1" dirty="0" err="1">
                <a:latin typeface="Courier New" panose="02070309020205020404" pitchFamily="49" charset="0"/>
                <a:cs typeface="Courier New" panose="02070309020205020404" pitchFamily="49" charset="0"/>
              </a:rPr>
              <a:t>len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print("Brian?", </a:t>
            </a:r>
            <a:r>
              <a:rPr lang="en-US" sz="1400" b="1" dirty="0" err="1">
                <a:latin typeface="Courier New" panose="02070309020205020404" pitchFamily="49" charset="0"/>
                <a:cs typeface="Courier New" panose="02070309020205020404" pitchFamily="49" charset="0"/>
              </a:rPr>
              <a:t>lst.index</a:t>
            </a:r>
            <a:r>
              <a:rPr lang="en-US" sz="1400" b="1" dirty="0">
                <a:latin typeface="Courier New" panose="02070309020205020404" pitchFamily="49" charset="0"/>
                <a:cs typeface="Courier New" panose="02070309020205020404" pitchFamily="49" charset="0"/>
              </a:rPr>
              <a:t>("Brian"));</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if "Bob" in </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print("Bob?", </a:t>
            </a:r>
            <a:r>
              <a:rPr lang="en-US" sz="1400" b="1" dirty="0" err="1">
                <a:latin typeface="Courier New" panose="02070309020205020404" pitchFamily="49" charset="0"/>
                <a:cs typeface="Courier New" panose="02070309020205020404" pitchFamily="49" charset="0"/>
              </a:rPr>
              <a:t>lst.index</a:t>
            </a:r>
            <a:r>
              <a:rPr lang="en-US" sz="1400" b="1" dirty="0">
                <a:latin typeface="Courier New" panose="02070309020205020404" pitchFamily="49" charset="0"/>
                <a:cs typeface="Courier New" panose="02070309020205020404" pitchFamily="49" charset="0"/>
              </a:rPr>
              <a:t>("Bob"));</a:t>
            </a:r>
          </a:p>
          <a:p>
            <a:r>
              <a:rPr lang="en-US" sz="1400" b="1" dirty="0">
                <a:latin typeface="Courier New" panose="02070309020205020404" pitchFamily="49" charset="0"/>
                <a:cs typeface="Courier New" panose="02070309020205020404" pitchFamily="49" charset="0"/>
              </a:rPr>
              <a:t>else:</a:t>
            </a:r>
          </a:p>
          <a:p>
            <a:r>
              <a:rPr lang="en-US" sz="1400" b="1" dirty="0">
                <a:latin typeface="Courier New" panose="02070309020205020404" pitchFamily="49" charset="0"/>
                <a:cs typeface="Courier New" panose="02070309020205020404" pitchFamily="49" charset="0"/>
              </a:rPr>
              <a:t>    print("Bob? 404");</a:t>
            </a:r>
          </a:p>
        </p:txBody>
      </p:sp>
      <p:sp>
        <p:nvSpPr>
          <p:cNvPr id="3" name="TextBox 2">
            <a:extLst>
              <a:ext uri="{FF2B5EF4-FFF2-40B4-BE49-F238E27FC236}">
                <a16:creationId xmlns:a16="http://schemas.microsoft.com/office/drawing/2014/main" id="{199644B2-33EA-1DA7-1284-99B68C7744FB}"/>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cc_03_03.c</a:t>
            </a:r>
          </a:p>
        </p:txBody>
      </p:sp>
    </p:spTree>
    <p:extLst>
      <p:ext uri="{BB962C8B-B14F-4D97-AF65-F5344CB8AC3E}">
        <p14:creationId xmlns:p14="http://schemas.microsoft.com/office/powerpoint/2010/main" val="1153450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985253" y="1690688"/>
            <a:ext cx="4695516" cy="4185761"/>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lnode</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char *text;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lnode</a:t>
            </a:r>
            <a:r>
              <a:rPr lang="en-US" sz="1400" b="1" dirty="0">
                <a:latin typeface="Courier New" panose="02070309020205020404" pitchFamily="49" charset="0"/>
                <a:cs typeface="Courier New" panose="02070309020205020404" pitchFamily="49" charset="0"/>
              </a:rPr>
              <a:t> *next;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pylist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lnode</a:t>
            </a:r>
            <a:r>
              <a:rPr lang="en-US" sz="1400" b="1" dirty="0">
                <a:latin typeface="Courier New" panose="02070309020205020404" pitchFamily="49" charset="0"/>
                <a:cs typeface="Courier New" panose="02070309020205020404" pitchFamily="49" charset="0"/>
              </a:rPr>
              <a:t> *head;</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lnode</a:t>
            </a:r>
            <a:r>
              <a:rPr lang="en-US" sz="1400" b="1" dirty="0">
                <a:latin typeface="Courier New" panose="02070309020205020404" pitchFamily="49" charset="0"/>
                <a:cs typeface="Courier New" panose="02070309020205020404" pitchFamily="49" charset="0"/>
              </a:rPr>
              <a:t> *tail;</a:t>
            </a:r>
          </a:p>
          <a:p>
            <a:r>
              <a:rPr lang="en-US" sz="1400" b="1" dirty="0">
                <a:latin typeface="Courier New" panose="02070309020205020404" pitchFamily="49" charset="0"/>
                <a:cs typeface="Courier New" panose="02070309020205020404" pitchFamily="49" charset="0"/>
              </a:rPr>
              <a:t>  int count;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Constructor - </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 list() */</a:t>
            </a: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pylist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pylist_new</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pylist</a:t>
            </a:r>
            <a:r>
              <a:rPr lang="en-US" sz="1400" b="1" dirty="0">
                <a:latin typeface="Courier New" panose="02070309020205020404" pitchFamily="49" charset="0"/>
                <a:cs typeface="Courier New" panose="02070309020205020404" pitchFamily="49" charset="0"/>
              </a:rPr>
              <a:t> *p = malloc(</a:t>
            </a:r>
            <a:r>
              <a:rPr lang="en-US" sz="1400" b="1" dirty="0" err="1">
                <a:latin typeface="Courier New" panose="02070309020205020404" pitchFamily="49" charset="0"/>
                <a:cs typeface="Courier New" panose="02070309020205020404" pitchFamily="49" charset="0"/>
              </a:rPr>
              <a:t>sizeof</a:t>
            </a:r>
            <a:r>
              <a:rPr lang="en-US" sz="1400" b="1" dirty="0">
                <a:latin typeface="Courier New" panose="02070309020205020404" pitchFamily="49" charset="0"/>
                <a:cs typeface="Courier New" panose="02070309020205020404" pitchFamily="49" charset="0"/>
              </a:rPr>
              <a:t>(*p));</a:t>
            </a:r>
          </a:p>
          <a:p>
            <a:r>
              <a:rPr lang="en-US" sz="1400" b="1" dirty="0">
                <a:latin typeface="Courier New" panose="02070309020205020404" pitchFamily="49" charset="0"/>
                <a:cs typeface="Courier New" panose="02070309020205020404" pitchFamily="49" charset="0"/>
              </a:rPr>
              <a:t>    p-&gt;head = NULL;</a:t>
            </a:r>
          </a:p>
          <a:p>
            <a:r>
              <a:rPr lang="en-US" sz="1400" b="1" dirty="0">
                <a:latin typeface="Courier New" panose="02070309020205020404" pitchFamily="49" charset="0"/>
                <a:cs typeface="Courier New" panose="02070309020205020404" pitchFamily="49" charset="0"/>
              </a:rPr>
              <a:t>    p-&gt;tail = NULL;</a:t>
            </a:r>
          </a:p>
          <a:p>
            <a:r>
              <a:rPr lang="en-US" sz="1400" b="1" dirty="0">
                <a:latin typeface="Courier New" panose="02070309020205020404" pitchFamily="49" charset="0"/>
                <a:cs typeface="Courier New" panose="02070309020205020404" pitchFamily="49" charset="0"/>
              </a:rPr>
              <a:t>    p-&gt;count = 0;</a:t>
            </a:r>
          </a:p>
          <a:p>
            <a:r>
              <a:rPr lang="en-US" sz="1400" b="1" dirty="0">
                <a:latin typeface="Courier New" panose="02070309020205020404" pitchFamily="49" charset="0"/>
                <a:cs typeface="Courier New" panose="02070309020205020404" pitchFamily="49" charset="0"/>
              </a:rPr>
              <a:t>    return p;</a:t>
            </a:r>
          </a:p>
          <a:p>
            <a:r>
              <a:rPr lang="en-US" sz="1400" b="1" dirty="0">
                <a:latin typeface="Courier New" panose="02070309020205020404" pitchFamily="49" charset="0"/>
                <a:cs typeface="Courier New" panose="02070309020205020404" pitchFamily="49" charset="0"/>
              </a:rPr>
              <a:t>}</a:t>
            </a:r>
          </a:p>
        </p:txBody>
      </p:sp>
      <p:sp>
        <p:nvSpPr>
          <p:cNvPr id="3" name="TextBox 2">
            <a:extLst>
              <a:ext uri="{FF2B5EF4-FFF2-40B4-BE49-F238E27FC236}">
                <a16:creationId xmlns:a16="http://schemas.microsoft.com/office/drawing/2014/main" id="{7551BE4C-466D-3FD3-F9B5-608B714EE87C}"/>
              </a:ext>
            </a:extLst>
          </p:cNvPr>
          <p:cNvSpPr txBox="1"/>
          <p:nvPr/>
        </p:nvSpPr>
        <p:spPr>
          <a:xfrm>
            <a:off x="6318049" y="724772"/>
            <a:ext cx="5436070" cy="2677656"/>
          </a:xfrm>
          <a:prstGeom prst="rect">
            <a:avLst/>
          </a:prstGeom>
          <a:noFill/>
        </p:spPr>
        <p:txBody>
          <a:bodyPr wrap="square">
            <a:spAutoFit/>
          </a:bodyPr>
          <a:lstStyle/>
          <a:p>
            <a:r>
              <a:rPr lang="en-US" sz="1400" b="1" dirty="0">
                <a:latin typeface="Courier New" panose="02070309020205020404" pitchFamily="49" charset="0"/>
                <a:cs typeface="Courier New" panose="02070309020205020404" pitchFamily="49" charset="0"/>
              </a:rPr>
              <a:t>/* Destructor - del(</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pylist_del</a:t>
            </a:r>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pylist</a:t>
            </a:r>
            <a:r>
              <a:rPr lang="en-US" sz="1400" b="1" dirty="0">
                <a:latin typeface="Courier New" panose="02070309020205020404" pitchFamily="49" charset="0"/>
                <a:cs typeface="Courier New" panose="02070309020205020404" pitchFamily="49" charset="0"/>
              </a:rPr>
              <a:t>* self)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lnode</a:t>
            </a:r>
            <a:r>
              <a:rPr lang="en-US" sz="1400" b="1" dirty="0">
                <a:latin typeface="Courier New" panose="02070309020205020404" pitchFamily="49" charset="0"/>
                <a:cs typeface="Courier New" panose="02070309020205020404" pitchFamily="49" charset="0"/>
              </a:rPr>
              <a:t> *cur, *next;</a:t>
            </a:r>
          </a:p>
          <a:p>
            <a:r>
              <a:rPr lang="en-US" sz="1400" b="1" dirty="0">
                <a:latin typeface="Courier New" panose="02070309020205020404" pitchFamily="49" charset="0"/>
                <a:cs typeface="Courier New" panose="02070309020205020404" pitchFamily="49" charset="0"/>
              </a:rPr>
              <a:t>    cur = self-&gt;head;</a:t>
            </a:r>
          </a:p>
          <a:p>
            <a:r>
              <a:rPr lang="en-US" sz="1400" b="1" dirty="0">
                <a:latin typeface="Courier New" panose="02070309020205020404" pitchFamily="49" charset="0"/>
                <a:cs typeface="Courier New" panose="02070309020205020404" pitchFamily="49" charset="0"/>
              </a:rPr>
              <a:t>    while(cur) {</a:t>
            </a:r>
          </a:p>
          <a:p>
            <a:r>
              <a:rPr lang="en-US" sz="1400" b="1" dirty="0">
                <a:latin typeface="Courier New" panose="02070309020205020404" pitchFamily="49" charset="0"/>
                <a:cs typeface="Courier New" panose="02070309020205020404" pitchFamily="49" charset="0"/>
              </a:rPr>
              <a:t>        free(cur-&gt;text);</a:t>
            </a:r>
          </a:p>
          <a:p>
            <a:r>
              <a:rPr lang="en-US" sz="1400" b="1" dirty="0">
                <a:latin typeface="Courier New" panose="02070309020205020404" pitchFamily="49" charset="0"/>
                <a:cs typeface="Courier New" panose="02070309020205020404" pitchFamily="49" charset="0"/>
              </a:rPr>
              <a:t>        next = cur-&gt;next;</a:t>
            </a:r>
          </a:p>
          <a:p>
            <a:r>
              <a:rPr lang="en-US" sz="1400" b="1" dirty="0">
                <a:latin typeface="Courier New" panose="02070309020205020404" pitchFamily="49" charset="0"/>
                <a:cs typeface="Courier New" panose="02070309020205020404" pitchFamily="49" charset="0"/>
              </a:rPr>
              <a:t>        free(cur);</a:t>
            </a:r>
          </a:p>
          <a:p>
            <a:r>
              <a:rPr lang="en-US" sz="1400" b="1" dirty="0">
                <a:latin typeface="Courier New" panose="02070309020205020404" pitchFamily="49" charset="0"/>
                <a:cs typeface="Courier New" panose="02070309020205020404" pitchFamily="49" charset="0"/>
              </a:rPr>
              <a:t>        cur = next;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free((void *)self);</a:t>
            </a:r>
          </a:p>
          <a:p>
            <a:r>
              <a:rPr lang="en-US" sz="1400" b="1" dirty="0">
                <a:latin typeface="Courier New" panose="02070309020205020404" pitchFamily="49" charset="0"/>
                <a:cs typeface="Courier New" panose="02070309020205020404" pitchFamily="49" charset="0"/>
              </a:rPr>
              <a:t>}</a:t>
            </a:r>
          </a:p>
        </p:txBody>
      </p:sp>
      <p:sp>
        <p:nvSpPr>
          <p:cNvPr id="2" name="Title 1">
            <a:extLst>
              <a:ext uri="{FF2B5EF4-FFF2-40B4-BE49-F238E27FC236}">
                <a16:creationId xmlns:a16="http://schemas.microsoft.com/office/drawing/2014/main" id="{83E5487D-8189-D92B-C8CD-606BDF5399E3}"/>
              </a:ext>
            </a:extLst>
          </p:cNvPr>
          <p:cNvSpPr>
            <a:spLocks noGrp="1"/>
          </p:cNvSpPr>
          <p:nvPr>
            <p:ph type="title"/>
          </p:nvPr>
        </p:nvSpPr>
        <p:spPr/>
        <p:txBody>
          <a:bodyPr/>
          <a:lstStyle/>
          <a:p>
            <a:r>
              <a:rPr lang="en-US" dirty="0"/>
              <a:t>Basic stuff</a:t>
            </a:r>
          </a:p>
        </p:txBody>
      </p:sp>
      <p:sp>
        <p:nvSpPr>
          <p:cNvPr id="9" name="TextBox 8">
            <a:extLst>
              <a:ext uri="{FF2B5EF4-FFF2-40B4-BE49-F238E27FC236}">
                <a16:creationId xmlns:a16="http://schemas.microsoft.com/office/drawing/2014/main" id="{4B151CCB-B140-BA1C-6DB4-FCA7AF41B8D9}"/>
              </a:ext>
            </a:extLst>
          </p:cNvPr>
          <p:cNvSpPr txBox="1"/>
          <p:nvPr/>
        </p:nvSpPr>
        <p:spPr>
          <a:xfrm>
            <a:off x="7100777" y="4010194"/>
            <a:ext cx="3563679" cy="923330"/>
          </a:xfrm>
          <a:prstGeom prst="rect">
            <a:avLst/>
          </a:prstGeom>
          <a:noFill/>
        </p:spPr>
        <p:txBody>
          <a:bodyPr wrap="square" rtlCol="0">
            <a:spAutoFit/>
          </a:bodyPr>
          <a:lstStyle/>
          <a:p>
            <a:r>
              <a:rPr lang="en-US" dirty="0">
                <a:solidFill>
                  <a:srgbClr val="0070C0"/>
                </a:solidFill>
              </a:rPr>
              <a:t>Important: Free structures from the "leaves" inwards – free the actual structure *last*</a:t>
            </a:r>
          </a:p>
        </p:txBody>
      </p:sp>
      <p:sp>
        <p:nvSpPr>
          <p:cNvPr id="5" name="TextBox 4">
            <a:extLst>
              <a:ext uri="{FF2B5EF4-FFF2-40B4-BE49-F238E27FC236}">
                <a16:creationId xmlns:a16="http://schemas.microsoft.com/office/drawing/2014/main" id="{907861C2-5D4D-8B3F-26F5-B0A8950339D5}"/>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cc_03_03.c</a:t>
            </a:r>
          </a:p>
        </p:txBody>
      </p:sp>
    </p:spTree>
    <p:extLst>
      <p:ext uri="{BB962C8B-B14F-4D97-AF65-F5344CB8AC3E}">
        <p14:creationId xmlns:p14="http://schemas.microsoft.com/office/powerpoint/2010/main" val="15479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BCC7-3C32-4FB0-0F3C-0A55BB5118FF}"/>
              </a:ext>
            </a:extLst>
          </p:cNvPr>
          <p:cNvSpPr>
            <a:spLocks noGrp="1"/>
          </p:cNvSpPr>
          <p:nvPr>
            <p:ph type="title"/>
          </p:nvPr>
        </p:nvSpPr>
        <p:spPr>
          <a:xfrm>
            <a:off x="838200" y="365125"/>
            <a:ext cx="8084361" cy="1325563"/>
          </a:xfrm>
        </p:spPr>
        <p:txBody>
          <a:bodyPr/>
          <a:lstStyle/>
          <a:p>
            <a:r>
              <a:rPr lang="en-US" dirty="0"/>
              <a:t>Freeing Dynamic Memory</a:t>
            </a:r>
          </a:p>
        </p:txBody>
      </p:sp>
      <p:sp>
        <p:nvSpPr>
          <p:cNvPr id="4" name="TextBox 3">
            <a:extLst>
              <a:ext uri="{FF2B5EF4-FFF2-40B4-BE49-F238E27FC236}">
                <a16:creationId xmlns:a16="http://schemas.microsoft.com/office/drawing/2014/main" id="{3F752239-11FF-989F-D3D8-242D0A14ED4D}"/>
              </a:ext>
            </a:extLst>
          </p:cNvPr>
          <p:cNvSpPr txBox="1"/>
          <p:nvPr/>
        </p:nvSpPr>
        <p:spPr>
          <a:xfrm>
            <a:off x="838200" y="1569512"/>
            <a:ext cx="6098146" cy="3046988"/>
          </a:xfrm>
          <a:prstGeom prst="rect">
            <a:avLst/>
          </a:prstGeom>
          <a:noFill/>
        </p:spPr>
        <p:txBody>
          <a:bodyPr wrap="square">
            <a:spAutoFit/>
          </a:bodyPr>
          <a:lstStyle/>
          <a:p>
            <a:r>
              <a:rPr lang="en-US" sz="1600" b="1" dirty="0">
                <a:latin typeface="Courier New" panose="02070309020205020404" pitchFamily="49" charset="0"/>
                <a:cs typeface="Courier New" panose="02070309020205020404" pitchFamily="49" charset="0"/>
              </a:rPr>
              <a:t>/* Destructor - del(</a:t>
            </a:r>
            <a:r>
              <a:rPr lang="en-US" sz="1600" b="1" dirty="0" err="1">
                <a:latin typeface="Courier New" panose="02070309020205020404" pitchFamily="49" charset="0"/>
                <a:cs typeface="Courier New" panose="02070309020205020404" pitchFamily="49" charset="0"/>
              </a:rPr>
              <a:t>lst</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void </a:t>
            </a:r>
            <a:r>
              <a:rPr lang="en-US" sz="1600" b="1" dirty="0" err="1">
                <a:latin typeface="Courier New" panose="02070309020205020404" pitchFamily="49" charset="0"/>
                <a:cs typeface="Courier New" panose="02070309020205020404" pitchFamily="49" charset="0"/>
              </a:rPr>
              <a:t>pylist_del</a:t>
            </a:r>
            <a:r>
              <a:rPr lang="en-US" sz="1600" b="1" dirty="0">
                <a:latin typeface="Courier New" panose="02070309020205020404" pitchFamily="49" charset="0"/>
                <a:cs typeface="Courier New" panose="02070309020205020404" pitchFamily="49" charset="0"/>
              </a:rPr>
              <a:t>(struct </a:t>
            </a:r>
            <a:r>
              <a:rPr lang="en-US" sz="1600" b="1" dirty="0" err="1">
                <a:latin typeface="Courier New" panose="02070309020205020404" pitchFamily="49" charset="0"/>
                <a:cs typeface="Courier New" panose="02070309020205020404" pitchFamily="49" charset="0"/>
              </a:rPr>
              <a:t>pylist</a:t>
            </a:r>
            <a:r>
              <a:rPr lang="en-US" sz="1600" b="1" dirty="0">
                <a:latin typeface="Courier New" panose="02070309020205020404" pitchFamily="49" charset="0"/>
                <a:cs typeface="Courier New" panose="02070309020205020404" pitchFamily="49" charset="0"/>
              </a:rPr>
              <a:t>* self) {</a:t>
            </a:r>
          </a:p>
          <a:p>
            <a:r>
              <a:rPr lang="en-US" sz="1600" b="1" dirty="0">
                <a:latin typeface="Courier New" panose="02070309020205020404" pitchFamily="49" charset="0"/>
                <a:cs typeface="Courier New" panose="02070309020205020404" pitchFamily="49" charset="0"/>
              </a:rPr>
              <a:t>    struct </a:t>
            </a:r>
            <a:r>
              <a:rPr lang="en-US" sz="1600" b="1" dirty="0" err="1">
                <a:latin typeface="Courier New" panose="02070309020205020404" pitchFamily="49" charset="0"/>
                <a:cs typeface="Courier New" panose="02070309020205020404" pitchFamily="49" charset="0"/>
              </a:rPr>
              <a:t>lnode</a:t>
            </a:r>
            <a:r>
              <a:rPr lang="en-US" sz="1600" b="1" dirty="0">
                <a:latin typeface="Courier New" panose="02070309020205020404" pitchFamily="49" charset="0"/>
                <a:cs typeface="Courier New" panose="02070309020205020404" pitchFamily="49" charset="0"/>
              </a:rPr>
              <a:t> *cur, *next;</a:t>
            </a:r>
          </a:p>
          <a:p>
            <a:r>
              <a:rPr lang="en-US" sz="1600" b="1" dirty="0">
                <a:latin typeface="Courier New" panose="02070309020205020404" pitchFamily="49" charset="0"/>
                <a:cs typeface="Courier New" panose="02070309020205020404" pitchFamily="49" charset="0"/>
              </a:rPr>
              <a:t>    cur = self-&gt;head;</a:t>
            </a:r>
          </a:p>
          <a:p>
            <a:r>
              <a:rPr lang="en-US" sz="1600" b="1" dirty="0">
                <a:latin typeface="Courier New" panose="02070309020205020404" pitchFamily="49" charset="0"/>
                <a:cs typeface="Courier New" panose="02070309020205020404" pitchFamily="49" charset="0"/>
              </a:rPr>
              <a:t>    while(cur) {</a:t>
            </a:r>
          </a:p>
          <a:p>
            <a:r>
              <a:rPr lang="en-US" sz="1600" b="1" dirty="0">
                <a:latin typeface="Courier New" panose="02070309020205020404" pitchFamily="49" charset="0"/>
                <a:cs typeface="Courier New" panose="02070309020205020404" pitchFamily="49" charset="0"/>
              </a:rPr>
              <a:t>        free(cur-&gt;text);</a:t>
            </a:r>
          </a:p>
          <a:p>
            <a:r>
              <a:rPr lang="en-US" sz="1600" b="1" dirty="0">
                <a:solidFill>
                  <a:srgbClr val="0070C0"/>
                </a:solidFill>
                <a:latin typeface="Courier New" panose="02070309020205020404" pitchFamily="49" charset="0"/>
                <a:cs typeface="Courier New" panose="02070309020205020404" pitchFamily="49" charset="0"/>
              </a:rPr>
              <a:t>        next = cur-&gt;next;</a:t>
            </a:r>
          </a:p>
          <a:p>
            <a:r>
              <a:rPr lang="en-US" sz="1600" b="1" dirty="0">
                <a:solidFill>
                  <a:srgbClr val="0070C0"/>
                </a:solidFill>
                <a:latin typeface="Courier New" panose="02070309020205020404" pitchFamily="49" charset="0"/>
                <a:cs typeface="Courier New" panose="02070309020205020404" pitchFamily="49" charset="0"/>
              </a:rPr>
              <a:t>        free(cur);</a:t>
            </a:r>
          </a:p>
          <a:p>
            <a:r>
              <a:rPr lang="en-US" sz="1600" b="1" dirty="0">
                <a:latin typeface="Courier New" panose="02070309020205020404" pitchFamily="49" charset="0"/>
                <a:cs typeface="Courier New" panose="02070309020205020404" pitchFamily="49" charset="0"/>
              </a:rPr>
              <a:t>        cur = next;</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free((void *)self);</a:t>
            </a:r>
          </a:p>
          <a:p>
            <a:r>
              <a:rPr lang="en-US" sz="1600" b="1" dirty="0">
                <a:latin typeface="Courier New" panose="02070309020205020404" pitchFamily="49" charset="0"/>
                <a:cs typeface="Courier New" panose="02070309020205020404" pitchFamily="49" charset="0"/>
              </a:rPr>
              <a:t>}</a:t>
            </a:r>
          </a:p>
        </p:txBody>
      </p:sp>
      <p:sp>
        <p:nvSpPr>
          <p:cNvPr id="8" name="Rectangle 7">
            <a:extLst>
              <a:ext uri="{FF2B5EF4-FFF2-40B4-BE49-F238E27FC236}">
                <a16:creationId xmlns:a16="http://schemas.microsoft.com/office/drawing/2014/main" id="{F169514B-EC72-44DC-5EE2-94897CBFBB90}"/>
              </a:ext>
            </a:extLst>
          </p:cNvPr>
          <p:cNvSpPr/>
          <p:nvPr/>
        </p:nvSpPr>
        <p:spPr>
          <a:xfrm>
            <a:off x="8709156" y="1537466"/>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text:    </a:t>
            </a:r>
          </a:p>
        </p:txBody>
      </p:sp>
      <p:sp>
        <p:nvSpPr>
          <p:cNvPr id="10" name="Rectangle 9">
            <a:extLst>
              <a:ext uri="{FF2B5EF4-FFF2-40B4-BE49-F238E27FC236}">
                <a16:creationId xmlns:a16="http://schemas.microsoft.com/office/drawing/2014/main" id="{40C31037-E230-C47D-0799-6CB34E606723}"/>
              </a:ext>
            </a:extLst>
          </p:cNvPr>
          <p:cNvSpPr/>
          <p:nvPr/>
        </p:nvSpPr>
        <p:spPr>
          <a:xfrm>
            <a:off x="8709156" y="1929352"/>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next:    </a:t>
            </a:r>
          </a:p>
        </p:txBody>
      </p:sp>
      <p:sp>
        <p:nvSpPr>
          <p:cNvPr id="11" name="Rectangle 10">
            <a:extLst>
              <a:ext uri="{FF2B5EF4-FFF2-40B4-BE49-F238E27FC236}">
                <a16:creationId xmlns:a16="http://schemas.microsoft.com/office/drawing/2014/main" id="{A9651839-E0D4-445D-C4C6-EFA8B0ECFD1F}"/>
              </a:ext>
            </a:extLst>
          </p:cNvPr>
          <p:cNvSpPr/>
          <p:nvPr/>
        </p:nvSpPr>
        <p:spPr>
          <a:xfrm>
            <a:off x="8709156" y="2866621"/>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text:    </a:t>
            </a:r>
          </a:p>
        </p:txBody>
      </p:sp>
      <p:sp>
        <p:nvSpPr>
          <p:cNvPr id="12" name="Rectangle 11">
            <a:extLst>
              <a:ext uri="{FF2B5EF4-FFF2-40B4-BE49-F238E27FC236}">
                <a16:creationId xmlns:a16="http://schemas.microsoft.com/office/drawing/2014/main" id="{B433D4BF-D51F-FC6D-B4B9-B7A05FDBF88E}"/>
              </a:ext>
            </a:extLst>
          </p:cNvPr>
          <p:cNvSpPr/>
          <p:nvPr/>
        </p:nvSpPr>
        <p:spPr>
          <a:xfrm>
            <a:off x="8709156" y="3258507"/>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next:    </a:t>
            </a:r>
          </a:p>
        </p:txBody>
      </p:sp>
      <p:sp>
        <p:nvSpPr>
          <p:cNvPr id="13" name="Rectangle 12">
            <a:extLst>
              <a:ext uri="{FF2B5EF4-FFF2-40B4-BE49-F238E27FC236}">
                <a16:creationId xmlns:a16="http://schemas.microsoft.com/office/drawing/2014/main" id="{7F129D3A-956E-6A59-1C12-81E5FCA88CAB}"/>
              </a:ext>
            </a:extLst>
          </p:cNvPr>
          <p:cNvSpPr/>
          <p:nvPr/>
        </p:nvSpPr>
        <p:spPr>
          <a:xfrm>
            <a:off x="8709156" y="4176880"/>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text:    </a:t>
            </a:r>
          </a:p>
        </p:txBody>
      </p:sp>
      <p:sp>
        <p:nvSpPr>
          <p:cNvPr id="14" name="Rectangle 13">
            <a:extLst>
              <a:ext uri="{FF2B5EF4-FFF2-40B4-BE49-F238E27FC236}">
                <a16:creationId xmlns:a16="http://schemas.microsoft.com/office/drawing/2014/main" id="{E5D7FC4F-BD5B-B167-11FD-E45B17FE6D86}"/>
              </a:ext>
            </a:extLst>
          </p:cNvPr>
          <p:cNvSpPr/>
          <p:nvPr/>
        </p:nvSpPr>
        <p:spPr>
          <a:xfrm>
            <a:off x="8709156" y="4568766"/>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next:  </a:t>
            </a:r>
            <a:r>
              <a:rPr lang="en-US" sz="1800" dirty="0">
                <a:solidFill>
                  <a:schemeClr val="tx1"/>
                </a:solidFill>
                <a:latin typeface="Courier New" panose="02070309020205020404" pitchFamily="49" charset="0"/>
                <a:cs typeface="Courier New" panose="02070309020205020404" pitchFamily="49" charset="0"/>
              </a:rPr>
              <a:t>∅</a:t>
            </a:r>
            <a:endParaRPr lang="en-US" dirty="0">
              <a:solidFill>
                <a:schemeClr val="tx1"/>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621C61AF-0A0E-D1FA-B5B4-7D93DBD2D47C}"/>
              </a:ext>
            </a:extLst>
          </p:cNvPr>
          <p:cNvSpPr/>
          <p:nvPr/>
        </p:nvSpPr>
        <p:spPr>
          <a:xfrm>
            <a:off x="10914072" y="2892275"/>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is</a:t>
            </a:r>
          </a:p>
        </p:txBody>
      </p:sp>
      <p:sp>
        <p:nvSpPr>
          <p:cNvPr id="17" name="Rectangle 16">
            <a:extLst>
              <a:ext uri="{FF2B5EF4-FFF2-40B4-BE49-F238E27FC236}">
                <a16:creationId xmlns:a16="http://schemas.microsoft.com/office/drawing/2014/main" id="{E044B4F4-2505-B03A-51B7-F1E3AB41A507}"/>
              </a:ext>
            </a:extLst>
          </p:cNvPr>
          <p:cNvSpPr/>
          <p:nvPr/>
        </p:nvSpPr>
        <p:spPr>
          <a:xfrm>
            <a:off x="10914072" y="1562218"/>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C</a:t>
            </a:r>
          </a:p>
        </p:txBody>
      </p:sp>
      <p:sp>
        <p:nvSpPr>
          <p:cNvPr id="18" name="Rectangle 17">
            <a:extLst>
              <a:ext uri="{FF2B5EF4-FFF2-40B4-BE49-F238E27FC236}">
                <a16:creationId xmlns:a16="http://schemas.microsoft.com/office/drawing/2014/main" id="{ED064F0A-6C7A-BD68-5F76-20AABD1D1C82}"/>
              </a:ext>
            </a:extLst>
          </p:cNvPr>
          <p:cNvSpPr/>
          <p:nvPr/>
        </p:nvSpPr>
        <p:spPr>
          <a:xfrm>
            <a:off x="10914072" y="4192923"/>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Fun</a:t>
            </a:r>
          </a:p>
        </p:txBody>
      </p:sp>
      <p:sp>
        <p:nvSpPr>
          <p:cNvPr id="19" name="Rectangle 18">
            <a:extLst>
              <a:ext uri="{FF2B5EF4-FFF2-40B4-BE49-F238E27FC236}">
                <a16:creationId xmlns:a16="http://schemas.microsoft.com/office/drawing/2014/main" id="{9F028674-CA61-D845-7AF1-CEC17C5DC9C7}"/>
              </a:ext>
            </a:extLst>
          </p:cNvPr>
          <p:cNvSpPr/>
          <p:nvPr/>
        </p:nvSpPr>
        <p:spPr>
          <a:xfrm>
            <a:off x="6361836" y="3883603"/>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head:    </a:t>
            </a:r>
          </a:p>
        </p:txBody>
      </p:sp>
      <p:sp>
        <p:nvSpPr>
          <p:cNvPr id="20" name="Rectangle 19">
            <a:extLst>
              <a:ext uri="{FF2B5EF4-FFF2-40B4-BE49-F238E27FC236}">
                <a16:creationId xmlns:a16="http://schemas.microsoft.com/office/drawing/2014/main" id="{6392488C-15BB-3414-D339-2745A0343ADD}"/>
              </a:ext>
            </a:extLst>
          </p:cNvPr>
          <p:cNvSpPr/>
          <p:nvPr/>
        </p:nvSpPr>
        <p:spPr>
          <a:xfrm>
            <a:off x="6361836" y="4667375"/>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count:   3</a:t>
            </a:r>
          </a:p>
        </p:txBody>
      </p:sp>
      <p:sp>
        <p:nvSpPr>
          <p:cNvPr id="21" name="Rectangle 20">
            <a:extLst>
              <a:ext uri="{FF2B5EF4-FFF2-40B4-BE49-F238E27FC236}">
                <a16:creationId xmlns:a16="http://schemas.microsoft.com/office/drawing/2014/main" id="{79EFE964-85D7-6830-5530-A1B30FE07C4B}"/>
              </a:ext>
            </a:extLst>
          </p:cNvPr>
          <p:cNvSpPr/>
          <p:nvPr/>
        </p:nvSpPr>
        <p:spPr>
          <a:xfrm>
            <a:off x="6361836" y="4275489"/>
            <a:ext cx="1863336"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tail:    </a:t>
            </a:r>
          </a:p>
        </p:txBody>
      </p:sp>
      <p:cxnSp>
        <p:nvCxnSpPr>
          <p:cNvPr id="22" name="Curved Connector 21">
            <a:extLst>
              <a:ext uri="{FF2B5EF4-FFF2-40B4-BE49-F238E27FC236}">
                <a16:creationId xmlns:a16="http://schemas.microsoft.com/office/drawing/2014/main" id="{2D23C241-42D7-1797-642C-57B7A50C3295}"/>
              </a:ext>
            </a:extLst>
          </p:cNvPr>
          <p:cNvCxnSpPr>
            <a:cxnSpLocks/>
            <a:endCxn id="8" idx="1"/>
          </p:cNvCxnSpPr>
          <p:nvPr/>
        </p:nvCxnSpPr>
        <p:spPr>
          <a:xfrm rot="5400000" flipH="1" flipV="1">
            <a:off x="7041118" y="2445883"/>
            <a:ext cx="2380512" cy="955564"/>
          </a:xfrm>
          <a:prstGeom prst="curved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9112CBCD-8A8C-B3FB-41EB-CB92F9FB36BE}"/>
              </a:ext>
            </a:extLst>
          </p:cNvPr>
          <p:cNvCxnSpPr>
            <a:cxnSpLocks/>
            <a:endCxn id="11" idx="0"/>
          </p:cNvCxnSpPr>
          <p:nvPr/>
        </p:nvCxnSpPr>
        <p:spPr>
          <a:xfrm rot="5400000">
            <a:off x="9206657" y="2307700"/>
            <a:ext cx="777684" cy="340158"/>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5859CC54-EC58-D9AD-9745-DDD1265829B1}"/>
              </a:ext>
            </a:extLst>
          </p:cNvPr>
          <p:cNvCxnSpPr>
            <a:cxnSpLocks/>
            <a:endCxn id="13" idx="0"/>
          </p:cNvCxnSpPr>
          <p:nvPr/>
        </p:nvCxnSpPr>
        <p:spPr>
          <a:xfrm rot="5400000">
            <a:off x="9223566" y="3634868"/>
            <a:ext cx="743866" cy="340158"/>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AE0EBC60-7D63-92A6-07F8-2EF5223E439D}"/>
              </a:ext>
            </a:extLst>
          </p:cNvPr>
          <p:cNvCxnSpPr>
            <a:cxnSpLocks/>
            <a:endCxn id="17" idx="1"/>
          </p:cNvCxnSpPr>
          <p:nvPr/>
        </p:nvCxnSpPr>
        <p:spPr>
          <a:xfrm>
            <a:off x="9852927" y="1726265"/>
            <a:ext cx="1061145" cy="19520"/>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a:extLst>
              <a:ext uri="{FF2B5EF4-FFF2-40B4-BE49-F238E27FC236}">
                <a16:creationId xmlns:a16="http://schemas.microsoft.com/office/drawing/2014/main" id="{75B0CA9F-1830-B613-E9F7-C9C423B7CF2D}"/>
              </a:ext>
            </a:extLst>
          </p:cNvPr>
          <p:cNvCxnSpPr>
            <a:cxnSpLocks/>
            <a:endCxn id="16" idx="1"/>
          </p:cNvCxnSpPr>
          <p:nvPr/>
        </p:nvCxnSpPr>
        <p:spPr>
          <a:xfrm>
            <a:off x="9833244" y="3062070"/>
            <a:ext cx="1080828" cy="13772"/>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98A10636-569A-6574-8817-3A36F4CCF19C}"/>
              </a:ext>
            </a:extLst>
          </p:cNvPr>
          <p:cNvCxnSpPr>
            <a:cxnSpLocks/>
            <a:endCxn id="18" idx="1"/>
          </p:cNvCxnSpPr>
          <p:nvPr/>
        </p:nvCxnSpPr>
        <p:spPr>
          <a:xfrm>
            <a:off x="9852927" y="4368468"/>
            <a:ext cx="1061145" cy="8022"/>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70F9681-1084-FCE4-2D29-6C3BD2E51EFB}"/>
              </a:ext>
            </a:extLst>
          </p:cNvPr>
          <p:cNvSpPr txBox="1"/>
          <p:nvPr/>
        </p:nvSpPr>
        <p:spPr>
          <a:xfrm>
            <a:off x="3887273" y="2743379"/>
            <a:ext cx="817853" cy="400110"/>
          </a:xfrm>
          <a:prstGeom prst="rect">
            <a:avLst/>
          </a:prstGeom>
          <a:noFill/>
        </p:spPr>
        <p:txBody>
          <a:bodyPr wrap="none" rtlCol="0">
            <a:spAutoFit/>
          </a:bodyPr>
          <a:lstStyle/>
          <a:p>
            <a:r>
              <a:rPr lang="en-US" sz="2000" dirty="0">
                <a:solidFill>
                  <a:srgbClr val="FF0000"/>
                </a:solidFill>
              </a:rPr>
              <a:t>1, 3, 5</a:t>
            </a:r>
          </a:p>
        </p:txBody>
      </p:sp>
      <p:sp>
        <p:nvSpPr>
          <p:cNvPr id="41" name="TextBox 40">
            <a:extLst>
              <a:ext uri="{FF2B5EF4-FFF2-40B4-BE49-F238E27FC236}">
                <a16:creationId xmlns:a16="http://schemas.microsoft.com/office/drawing/2014/main" id="{B5E24AC9-4C0F-9DFB-3166-20077B651428}"/>
              </a:ext>
            </a:extLst>
          </p:cNvPr>
          <p:cNvSpPr txBox="1"/>
          <p:nvPr/>
        </p:nvSpPr>
        <p:spPr>
          <a:xfrm>
            <a:off x="8355756" y="1656776"/>
            <a:ext cx="340158" cy="461665"/>
          </a:xfrm>
          <a:prstGeom prst="rect">
            <a:avLst/>
          </a:prstGeom>
          <a:noFill/>
        </p:spPr>
        <p:txBody>
          <a:bodyPr wrap="none" rtlCol="0">
            <a:spAutoFit/>
          </a:bodyPr>
          <a:lstStyle/>
          <a:p>
            <a:r>
              <a:rPr lang="en-US" sz="2400" dirty="0">
                <a:solidFill>
                  <a:srgbClr val="FF0000"/>
                </a:solidFill>
              </a:rPr>
              <a:t>2</a:t>
            </a:r>
          </a:p>
        </p:txBody>
      </p:sp>
      <p:sp>
        <p:nvSpPr>
          <p:cNvPr id="42" name="TextBox 41">
            <a:extLst>
              <a:ext uri="{FF2B5EF4-FFF2-40B4-BE49-F238E27FC236}">
                <a16:creationId xmlns:a16="http://schemas.microsoft.com/office/drawing/2014/main" id="{9BD09FE8-BE76-E783-433B-361818878171}"/>
              </a:ext>
            </a:extLst>
          </p:cNvPr>
          <p:cNvSpPr txBox="1"/>
          <p:nvPr/>
        </p:nvSpPr>
        <p:spPr>
          <a:xfrm>
            <a:off x="10858142" y="2440062"/>
            <a:ext cx="340158" cy="461665"/>
          </a:xfrm>
          <a:prstGeom prst="rect">
            <a:avLst/>
          </a:prstGeom>
          <a:noFill/>
        </p:spPr>
        <p:txBody>
          <a:bodyPr wrap="none" rtlCol="0">
            <a:spAutoFit/>
          </a:bodyPr>
          <a:lstStyle/>
          <a:p>
            <a:r>
              <a:rPr lang="en-US" sz="2400" dirty="0">
                <a:solidFill>
                  <a:srgbClr val="FF0000"/>
                </a:solidFill>
              </a:rPr>
              <a:t>3</a:t>
            </a:r>
          </a:p>
        </p:txBody>
      </p:sp>
      <p:sp>
        <p:nvSpPr>
          <p:cNvPr id="43" name="TextBox 42">
            <a:extLst>
              <a:ext uri="{FF2B5EF4-FFF2-40B4-BE49-F238E27FC236}">
                <a16:creationId xmlns:a16="http://schemas.microsoft.com/office/drawing/2014/main" id="{C6FC3B55-2143-616D-12F6-DA357863DE8C}"/>
              </a:ext>
            </a:extLst>
          </p:cNvPr>
          <p:cNvSpPr txBox="1"/>
          <p:nvPr/>
        </p:nvSpPr>
        <p:spPr>
          <a:xfrm>
            <a:off x="8716702" y="2386689"/>
            <a:ext cx="340158" cy="461665"/>
          </a:xfrm>
          <a:prstGeom prst="rect">
            <a:avLst/>
          </a:prstGeom>
          <a:noFill/>
        </p:spPr>
        <p:txBody>
          <a:bodyPr wrap="none" rtlCol="0">
            <a:spAutoFit/>
          </a:bodyPr>
          <a:lstStyle/>
          <a:p>
            <a:r>
              <a:rPr lang="en-US" sz="2400" dirty="0">
                <a:solidFill>
                  <a:srgbClr val="FF0000"/>
                </a:solidFill>
              </a:rPr>
              <a:t>4</a:t>
            </a:r>
          </a:p>
        </p:txBody>
      </p:sp>
      <p:sp>
        <p:nvSpPr>
          <p:cNvPr id="44" name="TextBox 43">
            <a:extLst>
              <a:ext uri="{FF2B5EF4-FFF2-40B4-BE49-F238E27FC236}">
                <a16:creationId xmlns:a16="http://schemas.microsoft.com/office/drawing/2014/main" id="{3A89FC9D-A776-C859-9AE3-471F3F40C27F}"/>
              </a:ext>
            </a:extLst>
          </p:cNvPr>
          <p:cNvSpPr txBox="1"/>
          <p:nvPr/>
        </p:nvSpPr>
        <p:spPr>
          <a:xfrm>
            <a:off x="10882206" y="3779571"/>
            <a:ext cx="340158" cy="461665"/>
          </a:xfrm>
          <a:prstGeom prst="rect">
            <a:avLst/>
          </a:prstGeom>
          <a:noFill/>
        </p:spPr>
        <p:txBody>
          <a:bodyPr wrap="none" rtlCol="0">
            <a:spAutoFit/>
          </a:bodyPr>
          <a:lstStyle/>
          <a:p>
            <a:r>
              <a:rPr lang="en-US" sz="2400" dirty="0">
                <a:solidFill>
                  <a:srgbClr val="FF0000"/>
                </a:solidFill>
              </a:rPr>
              <a:t>5</a:t>
            </a:r>
          </a:p>
        </p:txBody>
      </p:sp>
      <p:sp>
        <p:nvSpPr>
          <p:cNvPr id="45" name="TextBox 44">
            <a:extLst>
              <a:ext uri="{FF2B5EF4-FFF2-40B4-BE49-F238E27FC236}">
                <a16:creationId xmlns:a16="http://schemas.microsoft.com/office/drawing/2014/main" id="{C094ABCF-0372-E842-45A5-02B84CFC7F29}"/>
              </a:ext>
            </a:extLst>
          </p:cNvPr>
          <p:cNvSpPr txBox="1"/>
          <p:nvPr/>
        </p:nvSpPr>
        <p:spPr>
          <a:xfrm>
            <a:off x="8740766" y="3710156"/>
            <a:ext cx="340158" cy="461665"/>
          </a:xfrm>
          <a:prstGeom prst="rect">
            <a:avLst/>
          </a:prstGeom>
          <a:noFill/>
        </p:spPr>
        <p:txBody>
          <a:bodyPr wrap="none" rtlCol="0">
            <a:spAutoFit/>
          </a:bodyPr>
          <a:lstStyle/>
          <a:p>
            <a:r>
              <a:rPr lang="en-US" sz="2400" dirty="0">
                <a:solidFill>
                  <a:srgbClr val="FF0000"/>
                </a:solidFill>
              </a:rPr>
              <a:t>6</a:t>
            </a:r>
          </a:p>
        </p:txBody>
      </p:sp>
      <p:sp>
        <p:nvSpPr>
          <p:cNvPr id="46" name="TextBox 45">
            <a:extLst>
              <a:ext uri="{FF2B5EF4-FFF2-40B4-BE49-F238E27FC236}">
                <a16:creationId xmlns:a16="http://schemas.microsoft.com/office/drawing/2014/main" id="{6F1B38AE-EC3E-30C5-80AB-B321AE81509C}"/>
              </a:ext>
            </a:extLst>
          </p:cNvPr>
          <p:cNvSpPr txBox="1"/>
          <p:nvPr/>
        </p:nvSpPr>
        <p:spPr>
          <a:xfrm>
            <a:off x="6335100" y="3306900"/>
            <a:ext cx="340158" cy="461665"/>
          </a:xfrm>
          <a:prstGeom prst="rect">
            <a:avLst/>
          </a:prstGeom>
          <a:noFill/>
        </p:spPr>
        <p:txBody>
          <a:bodyPr wrap="none" rtlCol="0">
            <a:spAutoFit/>
          </a:bodyPr>
          <a:lstStyle/>
          <a:p>
            <a:r>
              <a:rPr lang="en-US" sz="2400" dirty="0">
                <a:solidFill>
                  <a:srgbClr val="FF0000"/>
                </a:solidFill>
              </a:rPr>
              <a:t>7</a:t>
            </a:r>
          </a:p>
        </p:txBody>
      </p:sp>
      <p:sp>
        <p:nvSpPr>
          <p:cNvPr id="47" name="TextBox 46">
            <a:extLst>
              <a:ext uri="{FF2B5EF4-FFF2-40B4-BE49-F238E27FC236}">
                <a16:creationId xmlns:a16="http://schemas.microsoft.com/office/drawing/2014/main" id="{89351A10-FD2D-10D0-9296-030DF0CC5403}"/>
              </a:ext>
            </a:extLst>
          </p:cNvPr>
          <p:cNvSpPr txBox="1"/>
          <p:nvPr/>
        </p:nvSpPr>
        <p:spPr>
          <a:xfrm>
            <a:off x="3126216" y="3254395"/>
            <a:ext cx="817853" cy="400110"/>
          </a:xfrm>
          <a:prstGeom prst="rect">
            <a:avLst/>
          </a:prstGeom>
          <a:noFill/>
        </p:spPr>
        <p:txBody>
          <a:bodyPr wrap="none" rtlCol="0">
            <a:spAutoFit/>
          </a:bodyPr>
          <a:lstStyle/>
          <a:p>
            <a:r>
              <a:rPr lang="en-US" sz="2000" dirty="0">
                <a:solidFill>
                  <a:srgbClr val="FF0000"/>
                </a:solidFill>
              </a:rPr>
              <a:t>2, 4, 6</a:t>
            </a:r>
          </a:p>
        </p:txBody>
      </p:sp>
      <p:sp>
        <p:nvSpPr>
          <p:cNvPr id="48" name="TextBox 47">
            <a:extLst>
              <a:ext uri="{FF2B5EF4-FFF2-40B4-BE49-F238E27FC236}">
                <a16:creationId xmlns:a16="http://schemas.microsoft.com/office/drawing/2014/main" id="{96F7F685-75F6-1918-6CB6-F9649EF8D594}"/>
              </a:ext>
            </a:extLst>
          </p:cNvPr>
          <p:cNvSpPr txBox="1"/>
          <p:nvPr/>
        </p:nvSpPr>
        <p:spPr>
          <a:xfrm>
            <a:off x="3786814" y="3968346"/>
            <a:ext cx="314510" cy="400110"/>
          </a:xfrm>
          <a:prstGeom prst="rect">
            <a:avLst/>
          </a:prstGeom>
          <a:noFill/>
        </p:spPr>
        <p:txBody>
          <a:bodyPr wrap="none" rtlCol="0">
            <a:spAutoFit/>
          </a:bodyPr>
          <a:lstStyle/>
          <a:p>
            <a:r>
              <a:rPr lang="en-US" sz="2000" dirty="0">
                <a:solidFill>
                  <a:srgbClr val="FF0000"/>
                </a:solidFill>
              </a:rPr>
              <a:t>7</a:t>
            </a:r>
          </a:p>
        </p:txBody>
      </p:sp>
      <p:sp>
        <p:nvSpPr>
          <p:cNvPr id="50" name="TextBox 49">
            <a:extLst>
              <a:ext uri="{FF2B5EF4-FFF2-40B4-BE49-F238E27FC236}">
                <a16:creationId xmlns:a16="http://schemas.microsoft.com/office/drawing/2014/main" id="{63E31DC8-4E81-CEC8-90C3-E5A587D94849}"/>
              </a:ext>
            </a:extLst>
          </p:cNvPr>
          <p:cNvSpPr txBox="1"/>
          <p:nvPr/>
        </p:nvSpPr>
        <p:spPr>
          <a:xfrm>
            <a:off x="838201" y="5097071"/>
            <a:ext cx="4999598" cy="923330"/>
          </a:xfrm>
          <a:prstGeom prst="rect">
            <a:avLst/>
          </a:prstGeom>
          <a:noFill/>
        </p:spPr>
        <p:txBody>
          <a:bodyPr wrap="square" rtlCol="0">
            <a:spAutoFit/>
          </a:bodyPr>
          <a:lstStyle/>
          <a:p>
            <a:r>
              <a:rPr lang="en-US" dirty="0"/>
              <a:t>Even the order of </a:t>
            </a:r>
            <a:r>
              <a:rPr lang="en-US" dirty="0">
                <a:solidFill>
                  <a:srgbClr val="0070C0"/>
                </a:solidFill>
              </a:rPr>
              <a:t>next-&gt;cur-&gt;next</a:t>
            </a:r>
            <a:r>
              <a:rPr lang="en-US" dirty="0"/>
              <a:t> and the </a:t>
            </a:r>
            <a:r>
              <a:rPr lang="en-US" dirty="0">
                <a:solidFill>
                  <a:srgbClr val="0070C0"/>
                </a:solidFill>
              </a:rPr>
              <a:t>free(cur) </a:t>
            </a:r>
            <a:r>
              <a:rPr lang="en-US" dirty="0"/>
              <a:t>matters because once free() is called, you should assume the data is gone or zeroed out</a:t>
            </a:r>
          </a:p>
        </p:txBody>
      </p:sp>
      <p:sp>
        <p:nvSpPr>
          <p:cNvPr id="60" name="TextBox 59">
            <a:extLst>
              <a:ext uri="{FF2B5EF4-FFF2-40B4-BE49-F238E27FC236}">
                <a16:creationId xmlns:a16="http://schemas.microsoft.com/office/drawing/2014/main" id="{14802F19-FF2A-C66E-807E-C8CA234A01CC}"/>
              </a:ext>
            </a:extLst>
          </p:cNvPr>
          <p:cNvSpPr txBox="1"/>
          <p:nvPr/>
        </p:nvSpPr>
        <p:spPr>
          <a:xfrm>
            <a:off x="10858142" y="1087747"/>
            <a:ext cx="340158" cy="461665"/>
          </a:xfrm>
          <a:prstGeom prst="rect">
            <a:avLst/>
          </a:prstGeom>
          <a:noFill/>
        </p:spPr>
        <p:txBody>
          <a:bodyPr wrap="none" rtlCol="0">
            <a:spAutoFit/>
          </a:bodyPr>
          <a:lstStyle/>
          <a:p>
            <a:r>
              <a:rPr lang="en-US" sz="2400" dirty="0">
                <a:solidFill>
                  <a:srgbClr val="FF0000"/>
                </a:solidFill>
              </a:rPr>
              <a:t>1</a:t>
            </a:r>
          </a:p>
        </p:txBody>
      </p:sp>
      <p:sp>
        <p:nvSpPr>
          <p:cNvPr id="3" name="TextBox 2">
            <a:extLst>
              <a:ext uri="{FF2B5EF4-FFF2-40B4-BE49-F238E27FC236}">
                <a16:creationId xmlns:a16="http://schemas.microsoft.com/office/drawing/2014/main" id="{1558C350-53C4-5416-A9D9-D5EF70ACA9E1}"/>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cc_03_03.c</a:t>
            </a:r>
          </a:p>
        </p:txBody>
      </p:sp>
    </p:spTree>
    <p:extLst>
      <p:ext uri="{BB962C8B-B14F-4D97-AF65-F5344CB8AC3E}">
        <p14:creationId xmlns:p14="http://schemas.microsoft.com/office/powerpoint/2010/main" val="3505300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BCC7-3C32-4FB0-0F3C-0A55BB5118FF}"/>
              </a:ext>
            </a:extLst>
          </p:cNvPr>
          <p:cNvSpPr>
            <a:spLocks noGrp="1"/>
          </p:cNvSpPr>
          <p:nvPr>
            <p:ph type="title"/>
          </p:nvPr>
        </p:nvSpPr>
        <p:spPr>
          <a:xfrm>
            <a:off x="838200" y="365125"/>
            <a:ext cx="8084361" cy="1325563"/>
          </a:xfrm>
        </p:spPr>
        <p:txBody>
          <a:bodyPr/>
          <a:lstStyle/>
          <a:p>
            <a:r>
              <a:rPr lang="en-US" dirty="0"/>
              <a:t>Printing a list</a:t>
            </a:r>
          </a:p>
        </p:txBody>
      </p:sp>
      <p:sp>
        <p:nvSpPr>
          <p:cNvPr id="4" name="TextBox 3">
            <a:extLst>
              <a:ext uri="{FF2B5EF4-FFF2-40B4-BE49-F238E27FC236}">
                <a16:creationId xmlns:a16="http://schemas.microsoft.com/office/drawing/2014/main" id="{3F752239-11FF-989F-D3D8-242D0A14ED4D}"/>
              </a:ext>
            </a:extLst>
          </p:cNvPr>
          <p:cNvSpPr txBox="1"/>
          <p:nvPr/>
        </p:nvSpPr>
        <p:spPr>
          <a:xfrm>
            <a:off x="817142" y="1890937"/>
            <a:ext cx="6474661" cy="3293209"/>
          </a:xfrm>
          <a:prstGeom prst="rect">
            <a:avLst/>
          </a:prstGeom>
          <a:noFill/>
        </p:spPr>
        <p:txBody>
          <a:bodyPr wrap="square">
            <a:spAutoFit/>
          </a:bodyPr>
          <a:lstStyle/>
          <a:p>
            <a:r>
              <a:rPr lang="en-US" sz="1600" b="1" dirty="0">
                <a:latin typeface="Courier New" panose="02070309020205020404" pitchFamily="49" charset="0"/>
                <a:cs typeface="Courier New" panose="02070309020205020404" pitchFamily="49" charset="0"/>
              </a:rPr>
              <a:t>/* print(</a:t>
            </a:r>
            <a:r>
              <a:rPr lang="en-US" sz="1600" b="1" dirty="0" err="1">
                <a:latin typeface="Courier New" panose="02070309020205020404" pitchFamily="49" charset="0"/>
                <a:cs typeface="Courier New" panose="02070309020205020404" pitchFamily="49" charset="0"/>
              </a:rPr>
              <a:t>lst</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void </a:t>
            </a:r>
            <a:r>
              <a:rPr lang="en-US" sz="1600" b="1" dirty="0" err="1">
                <a:latin typeface="Courier New" panose="02070309020205020404" pitchFamily="49" charset="0"/>
                <a:cs typeface="Courier New" panose="02070309020205020404" pitchFamily="49" charset="0"/>
              </a:rPr>
              <a:t>pylist_print</a:t>
            </a:r>
            <a:r>
              <a:rPr lang="en-US" sz="1600" b="1" dirty="0">
                <a:latin typeface="Courier New" panose="02070309020205020404" pitchFamily="49" charset="0"/>
                <a:cs typeface="Courier New" panose="02070309020205020404" pitchFamily="49" charset="0"/>
              </a:rPr>
              <a:t>(struct </a:t>
            </a:r>
            <a:r>
              <a:rPr lang="en-US" sz="1600" b="1" dirty="0" err="1">
                <a:latin typeface="Courier New" panose="02070309020205020404" pitchFamily="49" charset="0"/>
                <a:cs typeface="Courier New" panose="02070309020205020404" pitchFamily="49" charset="0"/>
              </a:rPr>
              <a:t>pylist</a:t>
            </a:r>
            <a:r>
              <a:rPr lang="en-US" sz="1600" b="1" dirty="0">
                <a:latin typeface="Courier New" panose="02070309020205020404" pitchFamily="49" charset="0"/>
                <a:cs typeface="Courier New" panose="02070309020205020404" pitchFamily="49" charset="0"/>
              </a:rPr>
              <a:t>* self)</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 About 10 lines of code </a:t>
            </a:r>
          </a:p>
          <a:p>
            <a:r>
              <a:rPr lang="en-US" sz="1600" b="1" dirty="0">
                <a:latin typeface="Courier New" panose="02070309020205020404" pitchFamily="49" charset="0"/>
                <a:cs typeface="Courier New" panose="02070309020205020404" pitchFamily="49" charset="0"/>
              </a:rPr>
              <a:t>       The output should match Python's</a:t>
            </a:r>
          </a:p>
          <a:p>
            <a:r>
              <a:rPr lang="en-US" sz="1600" b="1" dirty="0">
                <a:latin typeface="Courier New" panose="02070309020205020404" pitchFamily="49" charset="0"/>
                <a:cs typeface="Courier New" panose="02070309020205020404" pitchFamily="49" charset="0"/>
              </a:rPr>
              <a:t>       list output</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['Hello world', 'Catch phrase']</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Use </a:t>
            </a:r>
            <a:r>
              <a:rPr lang="en-US" sz="1600" b="1" dirty="0" err="1">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 cleverly, *not* string</a:t>
            </a:r>
          </a:p>
          <a:p>
            <a:r>
              <a:rPr lang="en-US" sz="1600" b="1" dirty="0">
                <a:latin typeface="Courier New" panose="02070309020205020404" pitchFamily="49" charset="0"/>
                <a:cs typeface="Courier New" panose="02070309020205020404" pitchFamily="49" charset="0"/>
              </a:rPr>
              <a:t>	concatenation since this is C, not Python.</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a:t>
            </a:r>
          </a:p>
        </p:txBody>
      </p:sp>
      <p:sp>
        <p:nvSpPr>
          <p:cNvPr id="50" name="TextBox 49">
            <a:extLst>
              <a:ext uri="{FF2B5EF4-FFF2-40B4-BE49-F238E27FC236}">
                <a16:creationId xmlns:a16="http://schemas.microsoft.com/office/drawing/2014/main" id="{63E31DC8-4E81-CEC8-90C3-E5A587D94849}"/>
              </a:ext>
            </a:extLst>
          </p:cNvPr>
          <p:cNvSpPr txBox="1"/>
          <p:nvPr/>
        </p:nvSpPr>
        <p:spPr>
          <a:xfrm>
            <a:off x="2470483" y="5384395"/>
            <a:ext cx="8587156" cy="923330"/>
          </a:xfrm>
          <a:prstGeom prst="rect">
            <a:avLst/>
          </a:prstGeom>
          <a:noFill/>
        </p:spPr>
        <p:txBody>
          <a:bodyPr wrap="square" rtlCol="0">
            <a:spAutoFit/>
          </a:bodyPr>
          <a:lstStyle/>
          <a:p>
            <a:r>
              <a:rPr lang="en-US" dirty="0"/>
              <a:t>Remember that unlike Python's print() which always includes a newline, C's </a:t>
            </a:r>
            <a:r>
              <a:rPr lang="en-US" dirty="0" err="1"/>
              <a:t>printf</a:t>
            </a:r>
            <a:r>
              <a:rPr lang="en-US" dirty="0"/>
              <a:t>() only adds a newline (\n) if you include it in the format string.  So it is easy to print "long lines" with no line breaks with for loops in C. </a:t>
            </a:r>
          </a:p>
        </p:txBody>
      </p:sp>
      <p:sp>
        <p:nvSpPr>
          <p:cNvPr id="3" name="TextBox 2">
            <a:extLst>
              <a:ext uri="{FF2B5EF4-FFF2-40B4-BE49-F238E27FC236}">
                <a16:creationId xmlns:a16="http://schemas.microsoft.com/office/drawing/2014/main" id="{7A45C032-87EC-D9B2-CFB4-1EEC4968339E}"/>
              </a:ext>
            </a:extLst>
          </p:cNvPr>
          <p:cNvSpPr txBox="1"/>
          <p:nvPr/>
        </p:nvSpPr>
        <p:spPr>
          <a:xfrm>
            <a:off x="7291804" y="2524878"/>
            <a:ext cx="4480714" cy="1384995"/>
          </a:xfrm>
          <a:prstGeom prst="rect">
            <a:avLst/>
          </a:prstGeom>
          <a:noFill/>
          <a:ln w="28575">
            <a:solidFill>
              <a:schemeClr val="accent1"/>
            </a:solidFill>
          </a:ln>
        </p:spPr>
        <p:txBody>
          <a:bodyPr wrap="none" rtlCol="0">
            <a:spAutoFit/>
          </a:bodyPr>
          <a:lstStyle/>
          <a:p>
            <a:r>
              <a:rPr lang="en-US" sz="1400" b="1" dirty="0">
                <a:latin typeface="Courier New" panose="02070309020205020404" pitchFamily="49" charset="0"/>
                <a:cs typeface="Courier New" panose="02070309020205020404" pitchFamily="49" charset="0"/>
              </a:rPr>
              <a:t>['Hello world']</a:t>
            </a:r>
          </a:p>
          <a:p>
            <a:r>
              <a:rPr lang="en-US" sz="1400" b="1" dirty="0">
                <a:latin typeface="Courier New" panose="02070309020205020404" pitchFamily="49" charset="0"/>
                <a:cs typeface="Courier New" panose="02070309020205020404" pitchFamily="49" charset="0"/>
              </a:rPr>
              <a:t>['Hello world', 'Catch phrase']</a:t>
            </a:r>
          </a:p>
          <a:p>
            <a:r>
              <a:rPr lang="en-US" sz="1400" b="1" dirty="0">
                <a:latin typeface="Courier New" panose="02070309020205020404" pitchFamily="49" charset="0"/>
                <a:cs typeface="Courier New" panose="02070309020205020404" pitchFamily="49" charset="0"/>
              </a:rPr>
              <a:t>['Hello world', 'Catch phrase', 'Brian']</a:t>
            </a:r>
          </a:p>
          <a:p>
            <a:r>
              <a:rPr lang="en-US" sz="1400" b="1" dirty="0">
                <a:latin typeface="Courier New" panose="02070309020205020404" pitchFamily="49" charset="0"/>
                <a:cs typeface="Courier New" panose="02070309020205020404" pitchFamily="49" charset="0"/>
              </a:rPr>
              <a:t>Length = 3</a:t>
            </a:r>
          </a:p>
          <a:p>
            <a:r>
              <a:rPr lang="en-US" sz="1400" b="1" dirty="0">
                <a:latin typeface="Courier New" panose="02070309020205020404" pitchFamily="49" charset="0"/>
                <a:cs typeface="Courier New" panose="02070309020205020404" pitchFamily="49" charset="0"/>
              </a:rPr>
              <a:t>Brian? 2</a:t>
            </a:r>
          </a:p>
          <a:p>
            <a:r>
              <a:rPr lang="en-US" sz="1400" b="1" dirty="0">
                <a:latin typeface="Courier New" panose="02070309020205020404" pitchFamily="49" charset="0"/>
                <a:cs typeface="Courier New" panose="02070309020205020404" pitchFamily="49" charset="0"/>
              </a:rPr>
              <a:t>Bob? -1</a:t>
            </a:r>
          </a:p>
        </p:txBody>
      </p:sp>
      <p:sp>
        <p:nvSpPr>
          <p:cNvPr id="5" name="TextBox 4">
            <a:extLst>
              <a:ext uri="{FF2B5EF4-FFF2-40B4-BE49-F238E27FC236}">
                <a16:creationId xmlns:a16="http://schemas.microsoft.com/office/drawing/2014/main" id="{C04ACB2D-0683-6696-E13F-BC2DA5C2ED58}"/>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cc_03_03.c</a:t>
            </a:r>
          </a:p>
        </p:txBody>
      </p:sp>
    </p:spTree>
    <p:extLst>
      <p:ext uri="{BB962C8B-B14F-4D97-AF65-F5344CB8AC3E}">
        <p14:creationId xmlns:p14="http://schemas.microsoft.com/office/powerpoint/2010/main" val="1255038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BCC7-3C32-4FB0-0F3C-0A55BB5118FF}"/>
              </a:ext>
            </a:extLst>
          </p:cNvPr>
          <p:cNvSpPr>
            <a:spLocks noGrp="1"/>
          </p:cNvSpPr>
          <p:nvPr>
            <p:ph type="title"/>
          </p:nvPr>
        </p:nvSpPr>
        <p:spPr>
          <a:xfrm>
            <a:off x="838200" y="365125"/>
            <a:ext cx="8084361" cy="1325563"/>
          </a:xfrm>
        </p:spPr>
        <p:txBody>
          <a:bodyPr/>
          <a:lstStyle/>
          <a:p>
            <a:r>
              <a:rPr lang="en-US" dirty="0"/>
              <a:t>More methods for you to build</a:t>
            </a:r>
          </a:p>
        </p:txBody>
      </p:sp>
      <p:sp>
        <p:nvSpPr>
          <p:cNvPr id="4" name="TextBox 3">
            <a:extLst>
              <a:ext uri="{FF2B5EF4-FFF2-40B4-BE49-F238E27FC236}">
                <a16:creationId xmlns:a16="http://schemas.microsoft.com/office/drawing/2014/main" id="{3F752239-11FF-989F-D3D8-242D0A14ED4D}"/>
              </a:ext>
            </a:extLst>
          </p:cNvPr>
          <p:cNvSpPr txBox="1"/>
          <p:nvPr/>
        </p:nvSpPr>
        <p:spPr>
          <a:xfrm>
            <a:off x="838200" y="1690688"/>
            <a:ext cx="6829926" cy="4278094"/>
          </a:xfrm>
          <a:prstGeom prst="rect">
            <a:avLst/>
          </a:prstGeom>
          <a:noFill/>
        </p:spPr>
        <p:txBody>
          <a:bodyPr wrap="square">
            <a:spAutoFit/>
          </a:bodyPr>
          <a:lstStyle/>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len</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lst</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int </a:t>
            </a:r>
            <a:r>
              <a:rPr lang="en-US" sz="1600" b="1" dirty="0" err="1">
                <a:latin typeface="Courier New" panose="02070309020205020404" pitchFamily="49" charset="0"/>
                <a:cs typeface="Courier New" panose="02070309020205020404" pitchFamily="49" charset="0"/>
              </a:rPr>
              <a:t>pylist_len</a:t>
            </a:r>
            <a:r>
              <a:rPr lang="en-US" sz="1600" b="1" dirty="0">
                <a:latin typeface="Courier New" panose="02070309020205020404" pitchFamily="49" charset="0"/>
                <a:cs typeface="Courier New" panose="02070309020205020404" pitchFamily="49" charset="0"/>
              </a:rPr>
              <a:t>(const struct </a:t>
            </a:r>
            <a:r>
              <a:rPr lang="en-US" sz="1600" b="1" dirty="0" err="1">
                <a:latin typeface="Courier New" panose="02070309020205020404" pitchFamily="49" charset="0"/>
                <a:cs typeface="Courier New" panose="02070309020205020404" pitchFamily="49" charset="0"/>
              </a:rPr>
              <a:t>pylist</a:t>
            </a:r>
            <a:r>
              <a:rPr lang="en-US" sz="1600" b="1" dirty="0">
                <a:latin typeface="Courier New" panose="02070309020205020404" pitchFamily="49" charset="0"/>
                <a:cs typeface="Courier New" panose="02070309020205020404" pitchFamily="49" charset="0"/>
              </a:rPr>
              <a:t>* self)</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 One line of code */</a:t>
            </a:r>
          </a:p>
          <a:p>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lst.append</a:t>
            </a:r>
            <a:r>
              <a:rPr lang="en-US" sz="1600" b="1" dirty="0">
                <a:latin typeface="Courier New" panose="02070309020205020404" pitchFamily="49" charset="0"/>
                <a:cs typeface="Courier New" panose="02070309020205020404" pitchFamily="49" charset="0"/>
              </a:rPr>
              <a:t>("Hello world") */</a:t>
            </a:r>
          </a:p>
          <a:p>
            <a:r>
              <a:rPr lang="en-US" sz="1600" b="1" dirty="0">
                <a:latin typeface="Courier New" panose="02070309020205020404" pitchFamily="49" charset="0"/>
                <a:cs typeface="Courier New" panose="02070309020205020404" pitchFamily="49" charset="0"/>
              </a:rPr>
              <a:t>void </a:t>
            </a:r>
            <a:r>
              <a:rPr lang="en-US" sz="1600" b="1" dirty="0" err="1">
                <a:latin typeface="Courier New" panose="02070309020205020404" pitchFamily="49" charset="0"/>
                <a:cs typeface="Courier New" panose="02070309020205020404" pitchFamily="49" charset="0"/>
              </a:rPr>
              <a:t>pylist_append</a:t>
            </a:r>
            <a:r>
              <a:rPr lang="en-US" sz="1600" b="1" dirty="0">
                <a:latin typeface="Courier New" panose="02070309020205020404" pitchFamily="49" charset="0"/>
                <a:cs typeface="Courier New" panose="02070309020205020404" pitchFamily="49" charset="0"/>
              </a:rPr>
              <a:t>(struct </a:t>
            </a:r>
            <a:r>
              <a:rPr lang="en-US" sz="1600" b="1" dirty="0" err="1">
                <a:latin typeface="Courier New" panose="02070309020205020404" pitchFamily="49" charset="0"/>
                <a:cs typeface="Courier New" panose="02070309020205020404" pitchFamily="49" charset="0"/>
              </a:rPr>
              <a:t>pylist</a:t>
            </a:r>
            <a:r>
              <a:rPr lang="en-US" sz="1600" b="1" dirty="0">
                <a:latin typeface="Courier New" panose="02070309020205020404" pitchFamily="49" charset="0"/>
                <a:cs typeface="Courier New" panose="02070309020205020404" pitchFamily="49" charset="0"/>
              </a:rPr>
              <a:t>* self, char *str) {</a:t>
            </a:r>
          </a:p>
          <a:p>
            <a:r>
              <a:rPr lang="en-US" sz="1600" b="1" dirty="0">
                <a:latin typeface="Courier New" panose="02070309020205020404" pitchFamily="49" charset="0"/>
                <a:cs typeface="Courier New" panose="02070309020205020404" pitchFamily="49" charset="0"/>
              </a:rPr>
              <a:t>    /* Review: Chapter 6 lectures and assignments */</a:t>
            </a:r>
          </a:p>
          <a:p>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lst.index</a:t>
            </a:r>
            <a:r>
              <a:rPr lang="en-US" sz="1600" b="1" dirty="0">
                <a:latin typeface="Courier New" panose="02070309020205020404" pitchFamily="49" charset="0"/>
                <a:cs typeface="Courier New" panose="02070309020205020404" pitchFamily="49" charset="0"/>
              </a:rPr>
              <a:t>("Hello world") – if not found -1 */</a:t>
            </a:r>
          </a:p>
          <a:p>
            <a:r>
              <a:rPr lang="en-US" sz="1600" b="1" dirty="0">
                <a:latin typeface="Courier New" panose="02070309020205020404" pitchFamily="49" charset="0"/>
                <a:cs typeface="Courier New" panose="02070309020205020404" pitchFamily="49" charset="0"/>
              </a:rPr>
              <a:t>int </a:t>
            </a:r>
            <a:r>
              <a:rPr lang="en-US" sz="1600" b="1" dirty="0" err="1">
                <a:latin typeface="Courier New" panose="02070309020205020404" pitchFamily="49" charset="0"/>
                <a:cs typeface="Courier New" panose="02070309020205020404" pitchFamily="49" charset="0"/>
              </a:rPr>
              <a:t>pylist_index</a:t>
            </a:r>
            <a:r>
              <a:rPr lang="en-US" sz="1600" b="1" dirty="0">
                <a:latin typeface="Courier New" panose="02070309020205020404" pitchFamily="49" charset="0"/>
                <a:cs typeface="Courier New" panose="02070309020205020404" pitchFamily="49" charset="0"/>
              </a:rPr>
              <a:t>(struct </a:t>
            </a:r>
            <a:r>
              <a:rPr lang="en-US" sz="1600" b="1" dirty="0" err="1">
                <a:latin typeface="Courier New" panose="02070309020205020404" pitchFamily="49" charset="0"/>
                <a:cs typeface="Courier New" panose="02070309020205020404" pitchFamily="49" charset="0"/>
              </a:rPr>
              <a:t>pylist</a:t>
            </a:r>
            <a:r>
              <a:rPr lang="en-US" sz="1600" b="1" dirty="0">
                <a:latin typeface="Courier New" panose="02070309020205020404" pitchFamily="49" charset="0"/>
                <a:cs typeface="Courier New" panose="02070309020205020404" pitchFamily="49" charset="0"/>
              </a:rPr>
              <a:t>* self, char *str)</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 Seven or so lines of code */</a:t>
            </a:r>
          </a:p>
          <a:p>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EB593CD0-5C4A-3E85-8CBD-2B92BF1CA4FC}"/>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cc_03_03.c</a:t>
            </a:r>
          </a:p>
        </p:txBody>
      </p:sp>
    </p:spTree>
    <p:extLst>
      <p:ext uri="{BB962C8B-B14F-4D97-AF65-F5344CB8AC3E}">
        <p14:creationId xmlns:p14="http://schemas.microsoft.com/office/powerpoint/2010/main" val="1140739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6096000" y="898376"/>
            <a:ext cx="5984331" cy="3108543"/>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pylist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pylist_new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pylist_append</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"Hello world");</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pylist_print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pylist_append</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"Catch phrase");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pylist_print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pylist_append</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"Brian");</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pylist_print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("Length = %d\n", </a:t>
            </a:r>
            <a:r>
              <a:rPr lang="en-US" sz="1400" b="1" dirty="0" err="1">
                <a:latin typeface="Courier New" panose="02070309020205020404" pitchFamily="49" charset="0"/>
                <a:cs typeface="Courier New" panose="02070309020205020404" pitchFamily="49" charset="0"/>
              </a:rPr>
              <a:t>pylist_len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("Brian? %d\n", </a:t>
            </a:r>
            <a:r>
              <a:rPr lang="en-US" sz="1400" b="1" dirty="0" err="1">
                <a:latin typeface="Courier New" panose="02070309020205020404" pitchFamily="49" charset="0"/>
                <a:cs typeface="Courier New" panose="02070309020205020404" pitchFamily="49" charset="0"/>
              </a:rPr>
              <a:t>pylist_index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"Brian"));</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("Bob? %d\n", </a:t>
            </a:r>
            <a:r>
              <a:rPr lang="en-US" sz="1400" b="1" dirty="0" err="1">
                <a:latin typeface="Courier New" panose="02070309020205020404" pitchFamily="49" charset="0"/>
                <a:cs typeface="Courier New" panose="02070309020205020404" pitchFamily="49" charset="0"/>
              </a:rPr>
              <a:t>pylist_index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"Bob"));</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pylist_del</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A6556274-5FAB-FA80-D5BC-7FB8B7B8096A}"/>
              </a:ext>
            </a:extLst>
          </p:cNvPr>
          <p:cNvSpPr txBox="1"/>
          <p:nvPr/>
        </p:nvSpPr>
        <p:spPr>
          <a:xfrm>
            <a:off x="493643"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cc_03_03.py</a:t>
            </a:r>
          </a:p>
        </p:txBody>
      </p:sp>
      <p:sp>
        <p:nvSpPr>
          <p:cNvPr id="2" name="TextBox 1">
            <a:extLst>
              <a:ext uri="{FF2B5EF4-FFF2-40B4-BE49-F238E27FC236}">
                <a16:creationId xmlns:a16="http://schemas.microsoft.com/office/drawing/2014/main" id="{DAD32A3B-C5F8-D18A-C103-9DBD33329A2D}"/>
              </a:ext>
            </a:extLst>
          </p:cNvPr>
          <p:cNvSpPr txBox="1"/>
          <p:nvPr/>
        </p:nvSpPr>
        <p:spPr>
          <a:xfrm>
            <a:off x="6096000" y="4478803"/>
            <a:ext cx="4480714" cy="1384995"/>
          </a:xfrm>
          <a:prstGeom prst="rect">
            <a:avLst/>
          </a:prstGeom>
          <a:noFill/>
          <a:ln w="28575">
            <a:solidFill>
              <a:schemeClr val="accent1"/>
            </a:solidFill>
          </a:ln>
        </p:spPr>
        <p:txBody>
          <a:bodyPr wrap="none" rtlCol="0">
            <a:spAutoFit/>
          </a:bodyPr>
          <a:lstStyle/>
          <a:p>
            <a:r>
              <a:rPr lang="en-US" sz="1400" b="1" dirty="0">
                <a:latin typeface="Courier New" panose="02070309020205020404" pitchFamily="49" charset="0"/>
                <a:cs typeface="Courier New" panose="02070309020205020404" pitchFamily="49" charset="0"/>
              </a:rPr>
              <a:t>['Hello world']</a:t>
            </a:r>
          </a:p>
          <a:p>
            <a:r>
              <a:rPr lang="en-US" sz="1400" b="1" dirty="0">
                <a:latin typeface="Courier New" panose="02070309020205020404" pitchFamily="49" charset="0"/>
                <a:cs typeface="Courier New" panose="02070309020205020404" pitchFamily="49" charset="0"/>
              </a:rPr>
              <a:t>['Hello world', 'Catch phrase']</a:t>
            </a:r>
          </a:p>
          <a:p>
            <a:r>
              <a:rPr lang="en-US" sz="1400" b="1" dirty="0">
                <a:latin typeface="Courier New" panose="02070309020205020404" pitchFamily="49" charset="0"/>
                <a:cs typeface="Courier New" panose="02070309020205020404" pitchFamily="49" charset="0"/>
              </a:rPr>
              <a:t>['Hello world', 'Catch phrase', 'Brian']</a:t>
            </a:r>
          </a:p>
          <a:p>
            <a:r>
              <a:rPr lang="en-US" sz="1400" b="1" dirty="0">
                <a:latin typeface="Courier New" panose="02070309020205020404" pitchFamily="49" charset="0"/>
                <a:cs typeface="Courier New" panose="02070309020205020404" pitchFamily="49" charset="0"/>
              </a:rPr>
              <a:t>Length = 3</a:t>
            </a:r>
          </a:p>
          <a:p>
            <a:r>
              <a:rPr lang="en-US" sz="1400" b="1" dirty="0">
                <a:latin typeface="Courier New" panose="02070309020205020404" pitchFamily="49" charset="0"/>
                <a:cs typeface="Courier New" panose="02070309020205020404" pitchFamily="49" charset="0"/>
              </a:rPr>
              <a:t>Brian? 2</a:t>
            </a:r>
          </a:p>
          <a:p>
            <a:r>
              <a:rPr lang="en-US" sz="1400" b="1" dirty="0">
                <a:latin typeface="Courier New" panose="02070309020205020404" pitchFamily="49" charset="0"/>
                <a:cs typeface="Courier New" panose="02070309020205020404" pitchFamily="49" charset="0"/>
              </a:rPr>
              <a:t>Bob? -1</a:t>
            </a:r>
          </a:p>
        </p:txBody>
      </p:sp>
      <p:sp>
        <p:nvSpPr>
          <p:cNvPr id="3" name="Title 2">
            <a:extLst>
              <a:ext uri="{FF2B5EF4-FFF2-40B4-BE49-F238E27FC236}">
                <a16:creationId xmlns:a16="http://schemas.microsoft.com/office/drawing/2014/main" id="{014B298A-06AE-995C-5042-F9F508D31899}"/>
              </a:ext>
            </a:extLst>
          </p:cNvPr>
          <p:cNvSpPr>
            <a:spLocks noGrp="1"/>
          </p:cNvSpPr>
          <p:nvPr>
            <p:ph type="title"/>
          </p:nvPr>
        </p:nvSpPr>
        <p:spPr>
          <a:xfrm>
            <a:off x="838200" y="365125"/>
            <a:ext cx="4616116" cy="1325563"/>
          </a:xfrm>
        </p:spPr>
        <p:txBody>
          <a:bodyPr/>
          <a:lstStyle/>
          <a:p>
            <a:r>
              <a:rPr lang="en-US" dirty="0"/>
              <a:t>Using our class</a:t>
            </a:r>
          </a:p>
        </p:txBody>
      </p:sp>
      <p:sp>
        <p:nvSpPr>
          <p:cNvPr id="5" name="Content Placeholder 4">
            <a:extLst>
              <a:ext uri="{FF2B5EF4-FFF2-40B4-BE49-F238E27FC236}">
                <a16:creationId xmlns:a16="http://schemas.microsoft.com/office/drawing/2014/main" id="{9B929A90-2963-2FCF-A34F-2F1C3B8CFF74}"/>
              </a:ext>
            </a:extLst>
          </p:cNvPr>
          <p:cNvSpPr>
            <a:spLocks noGrp="1"/>
          </p:cNvSpPr>
          <p:nvPr>
            <p:ph idx="1"/>
          </p:nvPr>
        </p:nvSpPr>
        <p:spPr>
          <a:xfrm>
            <a:off x="838200" y="1825625"/>
            <a:ext cx="4728411" cy="4351338"/>
          </a:xfrm>
        </p:spPr>
        <p:txBody>
          <a:bodyPr/>
          <a:lstStyle/>
          <a:p>
            <a:r>
              <a:rPr lang="en-US" dirty="0"/>
              <a:t>This is almost line for line identical to the Python version of this code</a:t>
            </a:r>
          </a:p>
          <a:p>
            <a:r>
              <a:rPr lang="en-US" dirty="0"/>
              <a:t>The output is also pretty much identical</a:t>
            </a:r>
          </a:p>
        </p:txBody>
      </p:sp>
      <p:sp>
        <p:nvSpPr>
          <p:cNvPr id="7" name="TextBox 6">
            <a:extLst>
              <a:ext uri="{FF2B5EF4-FFF2-40B4-BE49-F238E27FC236}">
                <a16:creationId xmlns:a16="http://schemas.microsoft.com/office/drawing/2014/main" id="{7A52BBA9-0F5B-46F3-C678-D49719FCBA36}"/>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cc_03_03.c</a:t>
            </a:r>
          </a:p>
        </p:txBody>
      </p:sp>
    </p:spTree>
    <p:extLst>
      <p:ext uri="{BB962C8B-B14F-4D97-AF65-F5344CB8AC3E}">
        <p14:creationId xmlns:p14="http://schemas.microsoft.com/office/powerpoint/2010/main" val="3427742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D853-B0DF-EFB0-EED8-1C26B9F10D0C}"/>
              </a:ext>
            </a:extLst>
          </p:cNvPr>
          <p:cNvSpPr>
            <a:spLocks noGrp="1"/>
          </p:cNvSpPr>
          <p:nvPr>
            <p:ph type="title"/>
          </p:nvPr>
        </p:nvSpPr>
        <p:spPr/>
        <p:txBody>
          <a:bodyPr/>
          <a:lstStyle/>
          <a:p>
            <a:r>
              <a:rPr lang="en-US" dirty="0"/>
              <a:t>Building a Python </a:t>
            </a:r>
            <a:r>
              <a:rPr lang="en-US" dirty="0" err="1"/>
              <a:t>dict</a:t>
            </a:r>
            <a:r>
              <a:rPr lang="en-US" dirty="0"/>
              <a:t>() Class</a:t>
            </a:r>
          </a:p>
        </p:txBody>
      </p:sp>
      <p:sp>
        <p:nvSpPr>
          <p:cNvPr id="3" name="Text Placeholder 2">
            <a:extLst>
              <a:ext uri="{FF2B5EF4-FFF2-40B4-BE49-F238E27FC236}">
                <a16:creationId xmlns:a16="http://schemas.microsoft.com/office/drawing/2014/main" id="{C98F5FC4-0FCE-1650-DC87-F1AAB957C5F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4265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556274-5FAB-FA80-D5BC-7FB8B7B8096A}"/>
              </a:ext>
            </a:extLst>
          </p:cNvPr>
          <p:cNvSpPr txBox="1"/>
          <p:nvPr/>
        </p:nvSpPr>
        <p:spPr>
          <a:xfrm>
            <a:off x="406416" y="6185098"/>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cc_03_04.py</a:t>
            </a:r>
          </a:p>
        </p:txBody>
      </p:sp>
      <p:sp>
        <p:nvSpPr>
          <p:cNvPr id="9" name="TextBox 8">
            <a:extLst>
              <a:ext uri="{FF2B5EF4-FFF2-40B4-BE49-F238E27FC236}">
                <a16:creationId xmlns:a16="http://schemas.microsoft.com/office/drawing/2014/main" id="{09282239-7F25-6D45-90B0-5E2D10115412}"/>
              </a:ext>
            </a:extLst>
          </p:cNvPr>
          <p:cNvSpPr txBox="1"/>
          <p:nvPr/>
        </p:nvSpPr>
        <p:spPr>
          <a:xfrm>
            <a:off x="1478498" y="1975752"/>
            <a:ext cx="5436070" cy="3323987"/>
          </a:xfrm>
          <a:prstGeom prst="rect">
            <a:avLst/>
          </a:prstGeom>
          <a:noFill/>
        </p:spPr>
        <p:txBody>
          <a:bodyPr wrap="square">
            <a:spAutoFit/>
          </a:bodyPr>
          <a:lstStyle/>
          <a:p>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dict</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["z"] = "Catch phrase"</a:t>
            </a:r>
          </a:p>
          <a:p>
            <a:r>
              <a:rPr lang="en-US" sz="1400" b="1" dirty="0">
                <a:latin typeface="Courier New" panose="02070309020205020404" pitchFamily="49" charset="0"/>
                <a:cs typeface="Courier New" panose="02070309020205020404" pitchFamily="49" charset="0"/>
              </a:rPr>
              <a:t>print(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["z"] = "W"</a:t>
            </a:r>
          </a:p>
          <a:p>
            <a:r>
              <a:rPr lang="en-US" sz="1400" b="1" dirty="0">
                <a:latin typeface="Courier New" panose="02070309020205020404" pitchFamily="49" charset="0"/>
                <a:cs typeface="Courier New" panose="02070309020205020404" pitchFamily="49" charset="0"/>
              </a:rPr>
              <a:t>print(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["y"] = "B"</a:t>
            </a:r>
          </a:p>
          <a:p>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["c"] = "C"</a:t>
            </a:r>
          </a:p>
          <a:p>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["a"] = "D"</a:t>
            </a:r>
          </a:p>
          <a:p>
            <a:r>
              <a:rPr lang="en-US" sz="1400" b="1" dirty="0">
                <a:latin typeface="Courier New" panose="02070309020205020404" pitchFamily="49" charset="0"/>
                <a:cs typeface="Courier New" panose="02070309020205020404" pitchFamily="49" charset="0"/>
              </a:rPr>
              <a:t>print(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print("Length =", </a:t>
            </a:r>
            <a:r>
              <a:rPr lang="en-US" sz="1400" b="1" dirty="0" err="1">
                <a:latin typeface="Courier New" panose="02070309020205020404" pitchFamily="49" charset="0"/>
                <a:cs typeface="Courier New" panose="02070309020205020404" pitchFamily="49" charset="0"/>
              </a:rPr>
              <a:t>len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print("z=", </a:t>
            </a:r>
            <a:r>
              <a:rPr lang="en-US" sz="1400" b="1" dirty="0" err="1">
                <a:latin typeface="Courier New" panose="02070309020205020404" pitchFamily="49" charset="0"/>
                <a:cs typeface="Courier New" panose="02070309020205020404" pitchFamily="49" charset="0"/>
              </a:rPr>
              <a:t>dct.get</a:t>
            </a:r>
            <a:r>
              <a:rPr lang="en-US" sz="1400" b="1" dirty="0">
                <a:latin typeface="Courier New" panose="02070309020205020404" pitchFamily="49" charset="0"/>
                <a:cs typeface="Courier New" panose="02070309020205020404" pitchFamily="49" charset="0"/>
              </a:rPr>
              <a:t>("z", 404))</a:t>
            </a:r>
          </a:p>
          <a:p>
            <a:r>
              <a:rPr lang="en-US" sz="1400" b="1" dirty="0">
                <a:latin typeface="Courier New" panose="02070309020205020404" pitchFamily="49" charset="0"/>
                <a:cs typeface="Courier New" panose="02070309020205020404" pitchFamily="49" charset="0"/>
              </a:rPr>
              <a:t>print("x=", </a:t>
            </a:r>
            <a:r>
              <a:rPr lang="en-US" sz="1400" b="1" dirty="0" err="1">
                <a:latin typeface="Courier New" panose="02070309020205020404" pitchFamily="49" charset="0"/>
                <a:cs typeface="Courier New" panose="02070309020205020404" pitchFamily="49" charset="0"/>
              </a:rPr>
              <a:t>dct.get</a:t>
            </a:r>
            <a:r>
              <a:rPr lang="en-US" sz="1400" b="1" dirty="0">
                <a:latin typeface="Courier New" panose="02070309020205020404" pitchFamily="49" charset="0"/>
                <a:cs typeface="Courier New" panose="02070309020205020404" pitchFamily="49" charset="0"/>
              </a:rPr>
              <a:t>("x", 404))</a:t>
            </a:r>
          </a:p>
          <a:p>
            <a:r>
              <a:rPr lang="en-US" sz="1400" b="1" dirty="0">
                <a:latin typeface="Courier New" panose="02070309020205020404" pitchFamily="49" charset="0"/>
                <a:cs typeface="Courier New" panose="02070309020205020404" pitchFamily="49" charset="0"/>
              </a:rPr>
              <a:t>print("\</a:t>
            </a:r>
            <a:r>
              <a:rPr lang="en-US" sz="1400" b="1" dirty="0" err="1">
                <a:latin typeface="Courier New" panose="02070309020205020404" pitchFamily="49" charset="0"/>
                <a:cs typeface="Courier New" panose="02070309020205020404" pitchFamily="49" charset="0"/>
              </a:rPr>
              <a:t>nDump</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for key in </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print(key+"="+</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[key])</a:t>
            </a:r>
          </a:p>
        </p:txBody>
      </p:sp>
      <p:sp>
        <p:nvSpPr>
          <p:cNvPr id="3" name="Title 2">
            <a:extLst>
              <a:ext uri="{FF2B5EF4-FFF2-40B4-BE49-F238E27FC236}">
                <a16:creationId xmlns:a16="http://schemas.microsoft.com/office/drawing/2014/main" id="{55FD8E2D-7BD5-527E-BD13-EBD71D9C7762}"/>
              </a:ext>
            </a:extLst>
          </p:cNvPr>
          <p:cNvSpPr>
            <a:spLocks noGrp="1"/>
          </p:cNvSpPr>
          <p:nvPr>
            <p:ph type="title"/>
          </p:nvPr>
        </p:nvSpPr>
        <p:spPr/>
        <p:txBody>
          <a:bodyPr/>
          <a:lstStyle/>
          <a:p>
            <a:r>
              <a:rPr lang="en-US" dirty="0"/>
              <a:t>Python Dictionary</a:t>
            </a:r>
          </a:p>
        </p:txBody>
      </p:sp>
      <p:sp>
        <p:nvSpPr>
          <p:cNvPr id="8" name="TextBox 7">
            <a:extLst>
              <a:ext uri="{FF2B5EF4-FFF2-40B4-BE49-F238E27FC236}">
                <a16:creationId xmlns:a16="http://schemas.microsoft.com/office/drawing/2014/main" id="{0BC6F090-787D-1E61-49EB-540C85F5AB5B}"/>
              </a:ext>
            </a:extLst>
          </p:cNvPr>
          <p:cNvSpPr txBox="1"/>
          <p:nvPr/>
        </p:nvSpPr>
        <p:spPr>
          <a:xfrm>
            <a:off x="6821510" y="1785144"/>
            <a:ext cx="4657858" cy="2677656"/>
          </a:xfrm>
          <a:prstGeom prst="rect">
            <a:avLst/>
          </a:prstGeom>
          <a:noFill/>
          <a:ln w="28575">
            <a:solidFill>
              <a:schemeClr val="accent1"/>
            </a:solidFill>
          </a:ln>
        </p:spPr>
        <p:txBody>
          <a:bodyPr wrap="square" rtlCol="0">
            <a:spAutoFit/>
          </a:bodyPr>
          <a:lstStyle/>
          <a:p>
            <a:r>
              <a:rPr lang="en-US" sz="1400" b="1" dirty="0">
                <a:latin typeface="Courier New" panose="02070309020205020404" pitchFamily="49" charset="0"/>
                <a:cs typeface="Courier New" panose="02070309020205020404" pitchFamily="49" charset="0"/>
              </a:rPr>
              <a:t>{'z': 'Catch phrase'}</a:t>
            </a:r>
          </a:p>
          <a:p>
            <a:r>
              <a:rPr lang="en-US" sz="1400" b="1" dirty="0">
                <a:latin typeface="Courier New" panose="02070309020205020404" pitchFamily="49" charset="0"/>
                <a:cs typeface="Courier New" panose="02070309020205020404" pitchFamily="49" charset="0"/>
              </a:rPr>
              <a:t>{'z': 'W'}</a:t>
            </a:r>
          </a:p>
          <a:p>
            <a:r>
              <a:rPr lang="en-US" sz="1400" b="1" dirty="0">
                <a:latin typeface="Courier New" panose="02070309020205020404" pitchFamily="49" charset="0"/>
                <a:cs typeface="Courier New" panose="02070309020205020404" pitchFamily="49" charset="0"/>
              </a:rPr>
              <a:t>{'z': 'W', 'y': 'B', 'c': 'C', 'a': 'D'}</a:t>
            </a:r>
          </a:p>
          <a:p>
            <a:r>
              <a:rPr lang="en-US" sz="1400" b="1" dirty="0">
                <a:latin typeface="Courier New" panose="02070309020205020404" pitchFamily="49" charset="0"/>
                <a:cs typeface="Courier New" panose="02070309020205020404" pitchFamily="49" charset="0"/>
              </a:rPr>
              <a:t>Length = 4</a:t>
            </a:r>
          </a:p>
          <a:p>
            <a:r>
              <a:rPr lang="en-US" sz="1400" b="1" dirty="0">
                <a:latin typeface="Courier New" panose="02070309020205020404" pitchFamily="49" charset="0"/>
                <a:cs typeface="Courier New" panose="02070309020205020404" pitchFamily="49" charset="0"/>
              </a:rPr>
              <a:t>z= W</a:t>
            </a:r>
          </a:p>
          <a:p>
            <a:r>
              <a:rPr lang="en-US" sz="1400" b="1" dirty="0">
                <a:latin typeface="Courier New" panose="02070309020205020404" pitchFamily="49" charset="0"/>
                <a:cs typeface="Courier New" panose="02070309020205020404" pitchFamily="49" charset="0"/>
              </a:rPr>
              <a:t>x= 404</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Dump</a:t>
            </a:r>
          </a:p>
          <a:p>
            <a:r>
              <a:rPr lang="en-US" sz="1400" b="1" dirty="0">
                <a:latin typeface="Courier New" panose="02070309020205020404" pitchFamily="49" charset="0"/>
                <a:cs typeface="Courier New" panose="02070309020205020404" pitchFamily="49" charset="0"/>
              </a:rPr>
              <a:t>z=W</a:t>
            </a:r>
          </a:p>
          <a:p>
            <a:r>
              <a:rPr lang="en-US" sz="1400" b="1" dirty="0">
                <a:latin typeface="Courier New" panose="02070309020205020404" pitchFamily="49" charset="0"/>
                <a:cs typeface="Courier New" panose="02070309020205020404" pitchFamily="49" charset="0"/>
              </a:rPr>
              <a:t>y=B</a:t>
            </a:r>
          </a:p>
          <a:p>
            <a:r>
              <a:rPr lang="en-US" sz="1400" b="1" dirty="0">
                <a:latin typeface="Courier New" panose="02070309020205020404" pitchFamily="49" charset="0"/>
                <a:cs typeface="Courier New" panose="02070309020205020404" pitchFamily="49" charset="0"/>
              </a:rPr>
              <a:t>c=C</a:t>
            </a:r>
          </a:p>
          <a:p>
            <a:r>
              <a:rPr lang="en-US" sz="1400" b="1" dirty="0">
                <a:latin typeface="Courier New" panose="02070309020205020404" pitchFamily="49" charset="0"/>
                <a:cs typeface="Courier New" panose="02070309020205020404" pitchFamily="49" charset="0"/>
              </a:rPr>
              <a:t>a=D</a:t>
            </a:r>
          </a:p>
        </p:txBody>
      </p:sp>
    </p:spTree>
    <p:extLst>
      <p:ext uri="{BB962C8B-B14F-4D97-AF65-F5344CB8AC3E}">
        <p14:creationId xmlns:p14="http://schemas.microsoft.com/office/powerpoint/2010/main" val="707827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748049" y="1445339"/>
            <a:ext cx="8024954" cy="5047536"/>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pydict_new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"Catch phrase");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pydict_print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"W");</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pydict_print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"y", "B");</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"c", "C");</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"a", "D");</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pydict_print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("Length =%d\n",</a:t>
            </a:r>
            <a:r>
              <a:rPr lang="en-US" sz="1400" b="1" dirty="0" err="1">
                <a:latin typeface="Courier New" panose="02070309020205020404" pitchFamily="49" charset="0"/>
                <a:cs typeface="Courier New" panose="02070309020205020404" pitchFamily="49" charset="0"/>
              </a:rPr>
              <a:t>pydict_len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("z=%s\n", </a:t>
            </a:r>
            <a:r>
              <a:rPr lang="en-US" sz="1400" b="1" dirty="0" err="1">
                <a:latin typeface="Courier New" panose="02070309020205020404" pitchFamily="49" charset="0"/>
                <a:cs typeface="Courier New" panose="02070309020205020404" pitchFamily="49" charset="0"/>
              </a:rPr>
              <a:t>pydict_get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("x=%s\n", </a:t>
            </a:r>
            <a:r>
              <a:rPr lang="en-US" sz="1400" b="1" dirty="0" err="1">
                <a:latin typeface="Courier New" panose="02070309020205020404" pitchFamily="49" charset="0"/>
                <a:cs typeface="Courier New" panose="02070309020205020404" pitchFamily="49" charset="0"/>
              </a:rPr>
              <a:t>pydict_get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"x"));</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nDump</a:t>
            </a:r>
            <a:r>
              <a:rPr lang="en-US" sz="1400" b="1" dirty="0">
                <a:latin typeface="Courier New" panose="02070309020205020404" pitchFamily="49" charset="0"/>
                <a:cs typeface="Courier New" panose="02070309020205020404" pitchFamily="49" charset="0"/>
              </a:rPr>
              <a:t>\n");</a:t>
            </a:r>
          </a:p>
          <a:p>
            <a:r>
              <a:rPr lang="en-US" sz="1400" b="1" dirty="0">
                <a:latin typeface="Courier New" panose="02070309020205020404" pitchFamily="49" charset="0"/>
                <a:cs typeface="Courier New" panose="02070309020205020404" pitchFamily="49" charset="0"/>
              </a:rPr>
              <a:t>    for(struct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 cur = </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-&gt;head; cur != NULL ; cur = cur-&gt;next )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("%s=%s\n", cur-&gt;key, cur-&gt;value);</a:t>
            </a:r>
          </a:p>
          <a:p>
            <a:r>
              <a:rPr lang="en-US" sz="1400" b="1" dirty="0">
                <a:latin typeface="Courier New" panose="02070309020205020404" pitchFamily="49" charset="0"/>
                <a:cs typeface="Courier New" panose="02070309020205020404" pitchFamily="49" charset="0"/>
              </a:rPr>
              <a:t>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pydict_del</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p>
        </p:txBody>
      </p:sp>
      <p:sp>
        <p:nvSpPr>
          <p:cNvPr id="2" name="TextBox 1">
            <a:extLst>
              <a:ext uri="{FF2B5EF4-FFF2-40B4-BE49-F238E27FC236}">
                <a16:creationId xmlns:a16="http://schemas.microsoft.com/office/drawing/2014/main" id="{DAD32A3B-C5F8-D18A-C103-9DBD33329A2D}"/>
              </a:ext>
            </a:extLst>
          </p:cNvPr>
          <p:cNvSpPr txBox="1"/>
          <p:nvPr/>
        </p:nvSpPr>
        <p:spPr>
          <a:xfrm>
            <a:off x="6821510" y="1785144"/>
            <a:ext cx="4657859" cy="2677656"/>
          </a:xfrm>
          <a:prstGeom prst="rect">
            <a:avLst/>
          </a:prstGeom>
          <a:noFill/>
          <a:ln w="28575">
            <a:solidFill>
              <a:schemeClr val="accent1"/>
            </a:solidFill>
          </a:ln>
        </p:spPr>
        <p:txBody>
          <a:bodyPr wrap="square" rtlCol="0">
            <a:spAutoFit/>
          </a:bodyPr>
          <a:lstStyle/>
          <a:p>
            <a:r>
              <a:rPr lang="en-US" sz="1400" b="1" dirty="0">
                <a:latin typeface="Courier New" panose="02070309020205020404" pitchFamily="49" charset="0"/>
                <a:cs typeface="Courier New" panose="02070309020205020404" pitchFamily="49" charset="0"/>
              </a:rPr>
              <a:t>{'z': 'Catch phrase'}</a:t>
            </a:r>
          </a:p>
          <a:p>
            <a:r>
              <a:rPr lang="en-US" sz="1400" b="1" dirty="0">
                <a:latin typeface="Courier New" panose="02070309020205020404" pitchFamily="49" charset="0"/>
                <a:cs typeface="Courier New" panose="02070309020205020404" pitchFamily="49" charset="0"/>
              </a:rPr>
              <a:t>{'z': 'W'}</a:t>
            </a:r>
          </a:p>
          <a:p>
            <a:r>
              <a:rPr lang="en-US" sz="1400" b="1" dirty="0">
                <a:latin typeface="Courier New" panose="02070309020205020404" pitchFamily="49" charset="0"/>
                <a:cs typeface="Courier New" panose="02070309020205020404" pitchFamily="49" charset="0"/>
              </a:rPr>
              <a:t>{'z': 'W', 'y': 'B', 'c': 'C', 'a': 'D'}</a:t>
            </a:r>
          </a:p>
          <a:p>
            <a:r>
              <a:rPr lang="en-US" sz="1400" b="1" dirty="0">
                <a:latin typeface="Courier New" panose="02070309020205020404" pitchFamily="49" charset="0"/>
                <a:cs typeface="Courier New" panose="02070309020205020404" pitchFamily="49" charset="0"/>
              </a:rPr>
              <a:t>Length =4</a:t>
            </a:r>
          </a:p>
          <a:p>
            <a:r>
              <a:rPr lang="en-US" sz="1400" b="1" dirty="0">
                <a:latin typeface="Courier New" panose="02070309020205020404" pitchFamily="49" charset="0"/>
                <a:cs typeface="Courier New" panose="02070309020205020404" pitchFamily="49" charset="0"/>
              </a:rPr>
              <a:t>z=W</a:t>
            </a:r>
          </a:p>
          <a:p>
            <a:r>
              <a:rPr lang="en-US" sz="1400" b="1" dirty="0">
                <a:latin typeface="Courier New" panose="02070309020205020404" pitchFamily="49" charset="0"/>
                <a:cs typeface="Courier New" panose="02070309020205020404" pitchFamily="49" charset="0"/>
              </a:rPr>
              <a:t>x=(null)</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Dump</a:t>
            </a:r>
          </a:p>
          <a:p>
            <a:r>
              <a:rPr lang="en-US" sz="1400" b="1" dirty="0">
                <a:latin typeface="Courier New" panose="02070309020205020404" pitchFamily="49" charset="0"/>
                <a:cs typeface="Courier New" panose="02070309020205020404" pitchFamily="49" charset="0"/>
              </a:rPr>
              <a:t>z=W</a:t>
            </a:r>
          </a:p>
          <a:p>
            <a:r>
              <a:rPr lang="en-US" sz="1400" b="1" dirty="0">
                <a:latin typeface="Courier New" panose="02070309020205020404" pitchFamily="49" charset="0"/>
                <a:cs typeface="Courier New" panose="02070309020205020404" pitchFamily="49" charset="0"/>
              </a:rPr>
              <a:t>y=B</a:t>
            </a:r>
          </a:p>
          <a:p>
            <a:r>
              <a:rPr lang="en-US" sz="1400" b="1" dirty="0">
                <a:latin typeface="Courier New" panose="02070309020205020404" pitchFamily="49" charset="0"/>
                <a:cs typeface="Courier New" panose="02070309020205020404" pitchFamily="49" charset="0"/>
              </a:rPr>
              <a:t>c=C</a:t>
            </a:r>
          </a:p>
          <a:p>
            <a:r>
              <a:rPr lang="en-US" sz="1400" b="1" dirty="0">
                <a:latin typeface="Courier New" panose="02070309020205020404" pitchFamily="49" charset="0"/>
                <a:cs typeface="Courier New" panose="02070309020205020404" pitchFamily="49" charset="0"/>
              </a:rPr>
              <a:t>a=D</a:t>
            </a:r>
          </a:p>
        </p:txBody>
      </p:sp>
      <p:sp>
        <p:nvSpPr>
          <p:cNvPr id="3" name="Title 2">
            <a:extLst>
              <a:ext uri="{FF2B5EF4-FFF2-40B4-BE49-F238E27FC236}">
                <a16:creationId xmlns:a16="http://schemas.microsoft.com/office/drawing/2014/main" id="{3442E912-8958-5742-118F-DEED8C3FEAF6}"/>
              </a:ext>
            </a:extLst>
          </p:cNvPr>
          <p:cNvSpPr>
            <a:spLocks noGrp="1"/>
          </p:cNvSpPr>
          <p:nvPr>
            <p:ph type="title"/>
          </p:nvPr>
        </p:nvSpPr>
        <p:spPr/>
        <p:txBody>
          <a:bodyPr/>
          <a:lstStyle/>
          <a:p>
            <a:pPr algn="r"/>
            <a:r>
              <a:rPr lang="en-US" dirty="0"/>
              <a:t>C Dictionary</a:t>
            </a:r>
          </a:p>
        </p:txBody>
      </p:sp>
      <p:sp>
        <p:nvSpPr>
          <p:cNvPr id="5" name="TextBox 4">
            <a:extLst>
              <a:ext uri="{FF2B5EF4-FFF2-40B4-BE49-F238E27FC236}">
                <a16:creationId xmlns:a16="http://schemas.microsoft.com/office/drawing/2014/main" id="{0423DE5B-AC7A-5D86-DB9A-4845A67ADCF2}"/>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cc_03_04.c</a:t>
            </a:r>
          </a:p>
        </p:txBody>
      </p:sp>
    </p:spTree>
    <p:extLst>
      <p:ext uri="{BB962C8B-B14F-4D97-AF65-F5344CB8AC3E}">
        <p14:creationId xmlns:p14="http://schemas.microsoft.com/office/powerpoint/2010/main" val="2569514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985253" y="1690688"/>
            <a:ext cx="4695516" cy="4401205"/>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a:t>
            </a:r>
          </a:p>
          <a:p>
            <a:r>
              <a:rPr lang="en-US" sz="1400" b="1" dirty="0">
                <a:solidFill>
                  <a:srgbClr val="0070C0"/>
                </a:solidFill>
                <a:latin typeface="Courier New" panose="02070309020205020404" pitchFamily="49" charset="0"/>
                <a:cs typeface="Courier New" panose="02070309020205020404" pitchFamily="49" charset="0"/>
              </a:rPr>
              <a:t>    char *key;</a:t>
            </a:r>
          </a:p>
          <a:p>
            <a:r>
              <a:rPr lang="en-US" sz="1400" b="1" dirty="0">
                <a:latin typeface="Courier New" panose="02070309020205020404" pitchFamily="49" charset="0"/>
                <a:cs typeface="Courier New" panose="02070309020205020404" pitchFamily="49" charset="0"/>
              </a:rPr>
              <a:t>    char *value;</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*next;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*head;</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*tail;</a:t>
            </a:r>
          </a:p>
          <a:p>
            <a:r>
              <a:rPr lang="en-US" sz="1400" b="1" dirty="0">
                <a:latin typeface="Courier New" panose="02070309020205020404" pitchFamily="49" charset="0"/>
                <a:cs typeface="Courier New" panose="02070309020205020404" pitchFamily="49" charset="0"/>
              </a:rPr>
              <a:t>  int count;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Constructor – </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dict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pydict_new</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*p = malloc(</a:t>
            </a:r>
            <a:r>
              <a:rPr lang="en-US" sz="1400" b="1" dirty="0" err="1">
                <a:latin typeface="Courier New" panose="02070309020205020404" pitchFamily="49" charset="0"/>
                <a:cs typeface="Courier New" panose="02070309020205020404" pitchFamily="49" charset="0"/>
              </a:rPr>
              <a:t>sizeof</a:t>
            </a:r>
            <a:r>
              <a:rPr lang="en-US" sz="1400" b="1" dirty="0">
                <a:latin typeface="Courier New" panose="02070309020205020404" pitchFamily="49" charset="0"/>
                <a:cs typeface="Courier New" panose="02070309020205020404" pitchFamily="49" charset="0"/>
              </a:rPr>
              <a:t>(*p));</a:t>
            </a:r>
          </a:p>
          <a:p>
            <a:r>
              <a:rPr lang="en-US" sz="1400" b="1" dirty="0">
                <a:latin typeface="Courier New" panose="02070309020205020404" pitchFamily="49" charset="0"/>
                <a:cs typeface="Courier New" panose="02070309020205020404" pitchFamily="49" charset="0"/>
              </a:rPr>
              <a:t>    p-&gt;head = NULL;</a:t>
            </a:r>
          </a:p>
          <a:p>
            <a:r>
              <a:rPr lang="en-US" sz="1400" b="1" dirty="0">
                <a:latin typeface="Courier New" panose="02070309020205020404" pitchFamily="49" charset="0"/>
                <a:cs typeface="Courier New" panose="02070309020205020404" pitchFamily="49" charset="0"/>
              </a:rPr>
              <a:t>    p-&gt;tail = NULL;</a:t>
            </a:r>
          </a:p>
          <a:p>
            <a:r>
              <a:rPr lang="en-US" sz="1400" b="1" dirty="0">
                <a:latin typeface="Courier New" panose="02070309020205020404" pitchFamily="49" charset="0"/>
                <a:cs typeface="Courier New" panose="02070309020205020404" pitchFamily="49" charset="0"/>
              </a:rPr>
              <a:t>    p-&gt;count = 0;</a:t>
            </a:r>
          </a:p>
          <a:p>
            <a:r>
              <a:rPr lang="en-US" sz="1400" b="1" dirty="0">
                <a:latin typeface="Courier New" panose="02070309020205020404" pitchFamily="49" charset="0"/>
                <a:cs typeface="Courier New" panose="02070309020205020404" pitchFamily="49" charset="0"/>
              </a:rPr>
              <a:t>    return p;</a:t>
            </a:r>
          </a:p>
          <a:p>
            <a:r>
              <a:rPr lang="en-US" sz="1400" b="1" dirty="0">
                <a:latin typeface="Courier New" panose="02070309020205020404" pitchFamily="49" charset="0"/>
                <a:cs typeface="Courier New" panose="02070309020205020404" pitchFamily="49" charset="0"/>
              </a:rPr>
              <a:t>}</a:t>
            </a:r>
          </a:p>
        </p:txBody>
      </p:sp>
      <p:sp>
        <p:nvSpPr>
          <p:cNvPr id="3" name="TextBox 2">
            <a:extLst>
              <a:ext uri="{FF2B5EF4-FFF2-40B4-BE49-F238E27FC236}">
                <a16:creationId xmlns:a16="http://schemas.microsoft.com/office/drawing/2014/main" id="{7551BE4C-466D-3FD3-F9B5-608B714EE87C}"/>
              </a:ext>
            </a:extLst>
          </p:cNvPr>
          <p:cNvSpPr txBox="1"/>
          <p:nvPr/>
        </p:nvSpPr>
        <p:spPr>
          <a:xfrm>
            <a:off x="6356686" y="590971"/>
            <a:ext cx="5436070" cy="2893100"/>
          </a:xfrm>
          <a:prstGeom prst="rect">
            <a:avLst/>
          </a:prstGeom>
          <a:noFill/>
        </p:spPr>
        <p:txBody>
          <a:bodyPr wrap="square">
            <a:spAutoFit/>
          </a:bodyPr>
          <a:lstStyle/>
          <a:p>
            <a:r>
              <a:rPr lang="en-US" sz="1400" b="1" dirty="0">
                <a:latin typeface="Courier New" panose="02070309020205020404" pitchFamily="49" charset="0"/>
                <a:cs typeface="Courier New" panose="02070309020205020404" pitchFamily="49" charset="0"/>
              </a:rPr>
              <a:t>/* Destructor - del(</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pydict_del</a:t>
            </a:r>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self)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*cur, *next;</a:t>
            </a:r>
          </a:p>
          <a:p>
            <a:r>
              <a:rPr lang="en-US" sz="1400" b="1" dirty="0">
                <a:latin typeface="Courier New" panose="02070309020205020404" pitchFamily="49" charset="0"/>
                <a:cs typeface="Courier New" panose="02070309020205020404" pitchFamily="49" charset="0"/>
              </a:rPr>
              <a:t>    cur = self-&gt;head;</a:t>
            </a:r>
          </a:p>
          <a:p>
            <a:r>
              <a:rPr lang="en-US" sz="1400" b="1" dirty="0">
                <a:latin typeface="Courier New" panose="02070309020205020404" pitchFamily="49" charset="0"/>
                <a:cs typeface="Courier New" panose="02070309020205020404" pitchFamily="49" charset="0"/>
              </a:rPr>
              <a:t>    while(cur) {</a:t>
            </a:r>
          </a:p>
          <a:p>
            <a:r>
              <a:rPr lang="en-US" sz="1400" b="1" dirty="0">
                <a:solidFill>
                  <a:srgbClr val="0070C0"/>
                </a:solidFill>
                <a:latin typeface="Courier New" panose="02070309020205020404" pitchFamily="49" charset="0"/>
                <a:cs typeface="Courier New" panose="02070309020205020404" pitchFamily="49" charset="0"/>
              </a:rPr>
              <a:t>        free(cur-&gt;key);</a:t>
            </a:r>
          </a:p>
          <a:p>
            <a:r>
              <a:rPr lang="en-US" sz="1400" b="1" dirty="0">
                <a:latin typeface="Courier New" panose="02070309020205020404" pitchFamily="49" charset="0"/>
                <a:cs typeface="Courier New" panose="02070309020205020404" pitchFamily="49" charset="0"/>
              </a:rPr>
              <a:t>        free(cur-&gt;value);</a:t>
            </a:r>
          </a:p>
          <a:p>
            <a:r>
              <a:rPr lang="en-US" sz="1400" b="1" dirty="0">
                <a:latin typeface="Courier New" panose="02070309020205020404" pitchFamily="49" charset="0"/>
                <a:cs typeface="Courier New" panose="02070309020205020404" pitchFamily="49" charset="0"/>
              </a:rPr>
              <a:t>        next = cur-&gt;next;</a:t>
            </a:r>
          </a:p>
          <a:p>
            <a:r>
              <a:rPr lang="en-US" sz="1400" b="1" dirty="0">
                <a:latin typeface="Courier New" panose="02070309020205020404" pitchFamily="49" charset="0"/>
                <a:cs typeface="Courier New" panose="02070309020205020404" pitchFamily="49" charset="0"/>
              </a:rPr>
              <a:t>        free(cur);</a:t>
            </a:r>
          </a:p>
          <a:p>
            <a:r>
              <a:rPr lang="en-US" sz="1400" b="1" dirty="0">
                <a:latin typeface="Courier New" panose="02070309020205020404" pitchFamily="49" charset="0"/>
                <a:cs typeface="Courier New" panose="02070309020205020404" pitchFamily="49" charset="0"/>
              </a:rPr>
              <a:t>        cur = next;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free((void *)self);</a:t>
            </a:r>
          </a:p>
          <a:p>
            <a:r>
              <a:rPr lang="en-US" sz="1400" b="1" dirty="0">
                <a:latin typeface="Courier New" panose="02070309020205020404" pitchFamily="49" charset="0"/>
                <a:cs typeface="Courier New" panose="02070309020205020404" pitchFamily="49" charset="0"/>
              </a:rPr>
              <a:t>}</a:t>
            </a:r>
          </a:p>
        </p:txBody>
      </p:sp>
      <p:sp>
        <p:nvSpPr>
          <p:cNvPr id="2" name="Title 1">
            <a:extLst>
              <a:ext uri="{FF2B5EF4-FFF2-40B4-BE49-F238E27FC236}">
                <a16:creationId xmlns:a16="http://schemas.microsoft.com/office/drawing/2014/main" id="{83E5487D-8189-D92B-C8CD-606BDF5399E3}"/>
              </a:ext>
            </a:extLst>
          </p:cNvPr>
          <p:cNvSpPr>
            <a:spLocks noGrp="1"/>
          </p:cNvSpPr>
          <p:nvPr>
            <p:ph type="title"/>
          </p:nvPr>
        </p:nvSpPr>
        <p:spPr/>
        <p:txBody>
          <a:bodyPr/>
          <a:lstStyle/>
          <a:p>
            <a:r>
              <a:rPr lang="en-US" dirty="0"/>
              <a:t>Basic stuff</a:t>
            </a:r>
          </a:p>
        </p:txBody>
      </p:sp>
      <p:sp>
        <p:nvSpPr>
          <p:cNvPr id="5" name="Rectangle 4">
            <a:extLst>
              <a:ext uri="{FF2B5EF4-FFF2-40B4-BE49-F238E27FC236}">
                <a16:creationId xmlns:a16="http://schemas.microsoft.com/office/drawing/2014/main" id="{B3FB428C-9A9C-3619-7017-4AFE5E1B72DA}"/>
              </a:ext>
            </a:extLst>
          </p:cNvPr>
          <p:cNvSpPr/>
          <p:nvPr/>
        </p:nvSpPr>
        <p:spPr>
          <a:xfrm>
            <a:off x="6874990" y="3761946"/>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6" name="Rectangle 5">
            <a:extLst>
              <a:ext uri="{FF2B5EF4-FFF2-40B4-BE49-F238E27FC236}">
                <a16:creationId xmlns:a16="http://schemas.microsoft.com/office/drawing/2014/main" id="{EC2BB671-8275-C71D-F0AD-FFCDB800A130}"/>
              </a:ext>
            </a:extLst>
          </p:cNvPr>
          <p:cNvSpPr/>
          <p:nvPr/>
        </p:nvSpPr>
        <p:spPr>
          <a:xfrm>
            <a:off x="6862700" y="4561505"/>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next:  </a:t>
            </a:r>
            <a:r>
              <a:rPr lang="en-US" sz="1800" dirty="0">
                <a:solidFill>
                  <a:schemeClr val="tx1"/>
                </a:solidFill>
                <a:latin typeface="Courier New" panose="02070309020205020404" pitchFamily="49" charset="0"/>
                <a:cs typeface="Courier New" panose="02070309020205020404" pitchFamily="49" charset="0"/>
              </a:rPr>
              <a:t>∅</a:t>
            </a:r>
            <a:endParaRPr lang="en-US" dirty="0">
              <a:solidFill>
                <a:schemeClr val="tx1"/>
              </a:solidFill>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161E89F7-9A75-C3F5-6B29-1DACC7A528B2}"/>
              </a:ext>
            </a:extLst>
          </p:cNvPr>
          <p:cNvSpPr/>
          <p:nvPr/>
        </p:nvSpPr>
        <p:spPr>
          <a:xfrm>
            <a:off x="9079906" y="3645029"/>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z</a:t>
            </a:r>
          </a:p>
        </p:txBody>
      </p:sp>
      <p:cxnSp>
        <p:nvCxnSpPr>
          <p:cNvPr id="8" name="Curved Connector 7">
            <a:extLst>
              <a:ext uri="{FF2B5EF4-FFF2-40B4-BE49-F238E27FC236}">
                <a16:creationId xmlns:a16="http://schemas.microsoft.com/office/drawing/2014/main" id="{CA4AB8CC-6847-42F5-C964-F78B17C86CF9}"/>
              </a:ext>
            </a:extLst>
          </p:cNvPr>
          <p:cNvCxnSpPr>
            <a:cxnSpLocks/>
            <a:endCxn id="7" idx="1"/>
          </p:cNvCxnSpPr>
          <p:nvPr/>
        </p:nvCxnSpPr>
        <p:spPr>
          <a:xfrm flipV="1">
            <a:off x="8018761" y="3828596"/>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3B0BB83-76F1-F09A-E454-DF51B94FE8AD}"/>
              </a:ext>
            </a:extLst>
          </p:cNvPr>
          <p:cNvSpPr/>
          <p:nvPr/>
        </p:nvSpPr>
        <p:spPr>
          <a:xfrm>
            <a:off x="6874990" y="4162225"/>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13" name="Rectangle 12">
            <a:extLst>
              <a:ext uri="{FF2B5EF4-FFF2-40B4-BE49-F238E27FC236}">
                <a16:creationId xmlns:a16="http://schemas.microsoft.com/office/drawing/2014/main" id="{13B3ED4F-C882-D370-FF1A-D4F562B54D7D}"/>
              </a:ext>
            </a:extLst>
          </p:cNvPr>
          <p:cNvSpPr/>
          <p:nvPr/>
        </p:nvSpPr>
        <p:spPr>
          <a:xfrm>
            <a:off x="9079906" y="4378937"/>
            <a:ext cx="2273894"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Catch phrase</a:t>
            </a:r>
          </a:p>
        </p:txBody>
      </p:sp>
      <p:cxnSp>
        <p:nvCxnSpPr>
          <p:cNvPr id="14" name="Curved Connector 13">
            <a:extLst>
              <a:ext uri="{FF2B5EF4-FFF2-40B4-BE49-F238E27FC236}">
                <a16:creationId xmlns:a16="http://schemas.microsoft.com/office/drawing/2014/main" id="{02462D5A-89D0-AD18-751F-2F0287121F04}"/>
              </a:ext>
            </a:extLst>
          </p:cNvPr>
          <p:cNvCxnSpPr>
            <a:cxnSpLocks/>
            <a:endCxn id="13" idx="1"/>
          </p:cNvCxnSpPr>
          <p:nvPr/>
        </p:nvCxnSpPr>
        <p:spPr>
          <a:xfrm>
            <a:off x="8018761" y="4358547"/>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A270666-007B-731C-EF29-5F9126EAEEC8}"/>
              </a:ext>
            </a:extLst>
          </p:cNvPr>
          <p:cNvSpPr txBox="1"/>
          <p:nvPr/>
        </p:nvSpPr>
        <p:spPr>
          <a:xfrm>
            <a:off x="6511233" y="5337750"/>
            <a:ext cx="4588115" cy="1169551"/>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pydict_new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"Catch phrase");</a:t>
            </a:r>
          </a:p>
          <a:p>
            <a:r>
              <a:rPr lang="en-US" sz="1400"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70ECD493-0750-84D9-FD80-EB3145320E0E}"/>
              </a:ext>
            </a:extLst>
          </p:cNvPr>
          <p:cNvSpPr txBox="1"/>
          <p:nvPr/>
        </p:nvSpPr>
        <p:spPr>
          <a:xfrm>
            <a:off x="259804" y="6185098"/>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cc_03_04.c</a:t>
            </a:r>
          </a:p>
        </p:txBody>
      </p:sp>
    </p:spTree>
    <p:extLst>
      <p:ext uri="{BB962C8B-B14F-4D97-AF65-F5344CB8AC3E}">
        <p14:creationId xmlns:p14="http://schemas.microsoft.com/office/powerpoint/2010/main" val="315363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045C-E3F4-46DD-6E18-0C43261B73AF}"/>
              </a:ext>
            </a:extLst>
          </p:cNvPr>
          <p:cNvSpPr>
            <a:spLocks noGrp="1"/>
          </p:cNvSpPr>
          <p:nvPr>
            <p:ph type="title"/>
          </p:nvPr>
        </p:nvSpPr>
        <p:spPr/>
        <p:txBody>
          <a:bodyPr/>
          <a:lstStyle/>
          <a:p>
            <a:r>
              <a:rPr lang="en-US" dirty="0"/>
              <a:t>Definitions (Review)</a:t>
            </a:r>
          </a:p>
        </p:txBody>
      </p:sp>
      <p:sp>
        <p:nvSpPr>
          <p:cNvPr id="3" name="Content Placeholder 2">
            <a:extLst>
              <a:ext uri="{FF2B5EF4-FFF2-40B4-BE49-F238E27FC236}">
                <a16:creationId xmlns:a16="http://schemas.microsoft.com/office/drawing/2014/main" id="{F8364A4C-B4E1-F2AC-B0E7-7939777F519C}"/>
              </a:ext>
            </a:extLst>
          </p:cNvPr>
          <p:cNvSpPr>
            <a:spLocks noGrp="1"/>
          </p:cNvSpPr>
          <p:nvPr>
            <p:ph idx="1"/>
          </p:nvPr>
        </p:nvSpPr>
        <p:spPr/>
        <p:txBody>
          <a:bodyPr/>
          <a:lstStyle/>
          <a:p>
            <a:r>
              <a:rPr lang="en-US" dirty="0"/>
              <a:t>Class – a Template – cookie cutter</a:t>
            </a:r>
          </a:p>
          <a:p>
            <a:pPr lvl="1"/>
            <a:r>
              <a:rPr lang="en-US" dirty="0"/>
              <a:t>Attribute – Some data item that is to be contained in each instance of the class</a:t>
            </a:r>
          </a:p>
          <a:p>
            <a:pPr lvl="1"/>
            <a:r>
              <a:rPr lang="en-US" dirty="0"/>
              <a:t>Method – Some code (i.e. like a function) that operates within the context of an instance of the class</a:t>
            </a:r>
          </a:p>
          <a:p>
            <a:r>
              <a:rPr lang="en-US" dirty="0"/>
              <a:t>Object – A particular instance of a class "stamped out" from the class when a new instance of the class is requested</a:t>
            </a:r>
          </a:p>
        </p:txBody>
      </p:sp>
      <p:pic>
        <p:nvPicPr>
          <p:cNvPr id="4" name="Picture 4">
            <a:extLst>
              <a:ext uri="{FF2B5EF4-FFF2-40B4-BE49-F238E27FC236}">
                <a16:creationId xmlns:a16="http://schemas.microsoft.com/office/drawing/2014/main" id="{1BAE5B8D-1AB9-3AF9-2252-21BA755397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47200" y="889000"/>
            <a:ext cx="1998133" cy="133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2EC6029-5FE4-DB62-90E0-7CE974AA9FC4}"/>
              </a:ext>
            </a:extLst>
          </p:cNvPr>
          <p:cNvSpPr txBox="1"/>
          <p:nvPr/>
        </p:nvSpPr>
        <p:spPr>
          <a:xfrm>
            <a:off x="4147595" y="5942568"/>
            <a:ext cx="7438663" cy="369332"/>
          </a:xfrm>
          <a:prstGeom prst="rect">
            <a:avLst/>
          </a:prstGeom>
          <a:noFill/>
        </p:spPr>
        <p:txBody>
          <a:bodyPr wrap="square" rtlCol="0">
            <a:spAutoFit/>
          </a:bodyPr>
          <a:lstStyle/>
          <a:p>
            <a:r>
              <a:rPr lang="en-US" dirty="0"/>
              <a:t>Image CC-By 2.0: https://</a:t>
            </a:r>
            <a:r>
              <a:rPr lang="en-US" dirty="0" err="1"/>
              <a:t>www.flickr.com</a:t>
            </a:r>
            <a:r>
              <a:rPr lang="en-US" dirty="0"/>
              <a:t>/photos/</a:t>
            </a:r>
            <a:r>
              <a:rPr lang="en-US" dirty="0" err="1"/>
              <a:t>dinnerseries</a:t>
            </a:r>
            <a:r>
              <a:rPr lang="en-US" dirty="0"/>
              <a:t>/23570475099</a:t>
            </a:r>
          </a:p>
        </p:txBody>
      </p:sp>
    </p:spTree>
    <p:extLst>
      <p:ext uri="{BB962C8B-B14F-4D97-AF65-F5344CB8AC3E}">
        <p14:creationId xmlns:p14="http://schemas.microsoft.com/office/powerpoint/2010/main" val="2844673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BCC7-3C32-4FB0-0F3C-0A55BB5118FF}"/>
              </a:ext>
            </a:extLst>
          </p:cNvPr>
          <p:cNvSpPr>
            <a:spLocks noGrp="1"/>
          </p:cNvSpPr>
          <p:nvPr>
            <p:ph type="title"/>
          </p:nvPr>
        </p:nvSpPr>
        <p:spPr>
          <a:xfrm>
            <a:off x="838200" y="365125"/>
            <a:ext cx="8084361" cy="1325563"/>
          </a:xfrm>
        </p:spPr>
        <p:txBody>
          <a:bodyPr/>
          <a:lstStyle/>
          <a:p>
            <a:r>
              <a:rPr lang="en-US" dirty="0"/>
              <a:t>Methods for you to build</a:t>
            </a:r>
          </a:p>
        </p:txBody>
      </p:sp>
      <p:sp>
        <p:nvSpPr>
          <p:cNvPr id="4" name="TextBox 3">
            <a:extLst>
              <a:ext uri="{FF2B5EF4-FFF2-40B4-BE49-F238E27FC236}">
                <a16:creationId xmlns:a16="http://schemas.microsoft.com/office/drawing/2014/main" id="{3F752239-11FF-989F-D3D8-242D0A14ED4D}"/>
              </a:ext>
            </a:extLst>
          </p:cNvPr>
          <p:cNvSpPr txBox="1"/>
          <p:nvPr/>
        </p:nvSpPr>
        <p:spPr>
          <a:xfrm>
            <a:off x="838200" y="1690688"/>
            <a:ext cx="6829926" cy="3046988"/>
          </a:xfrm>
          <a:prstGeom prst="rect">
            <a:avLst/>
          </a:prstGeom>
          <a:noFill/>
        </p:spPr>
        <p:txBody>
          <a:bodyPr wrap="square">
            <a:spAutoFit/>
          </a:bodyPr>
          <a:lstStyle/>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len</a:t>
            </a:r>
            <a:r>
              <a:rPr lang="en-US" sz="1600" b="1" dirty="0">
                <a:latin typeface="Courier New" panose="02070309020205020404" pitchFamily="49" charset="0"/>
                <a:cs typeface="Courier New" panose="02070309020205020404" pitchFamily="49" charset="0"/>
              </a:rPr>
              <a:t>(</a:t>
            </a:r>
            <a:r>
              <a:rPr lang="en-US" sz="1600" b="1">
                <a:latin typeface="Courier New" panose="02070309020205020404" pitchFamily="49" charset="0"/>
                <a:cs typeface="Courier New" panose="02070309020205020404" pitchFamily="49" charset="0"/>
              </a:rPr>
              <a:t>dct) </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int </a:t>
            </a:r>
            <a:r>
              <a:rPr lang="en-US" sz="1600" b="1" dirty="0" err="1">
                <a:latin typeface="Courier New" panose="02070309020205020404" pitchFamily="49" charset="0"/>
                <a:cs typeface="Courier New" panose="02070309020205020404" pitchFamily="49" charset="0"/>
              </a:rPr>
              <a:t>pydict_len</a:t>
            </a:r>
            <a:r>
              <a:rPr lang="en-US" sz="1600" b="1" dirty="0">
                <a:latin typeface="Courier New" panose="02070309020205020404" pitchFamily="49" charset="0"/>
                <a:cs typeface="Courier New" panose="02070309020205020404" pitchFamily="49" charset="0"/>
              </a:rPr>
              <a:t>(const struct </a:t>
            </a:r>
            <a:r>
              <a:rPr lang="en-US" sz="1600" b="1" dirty="0" err="1">
                <a:latin typeface="Courier New" panose="02070309020205020404" pitchFamily="49" charset="0"/>
                <a:cs typeface="Courier New" panose="02070309020205020404" pitchFamily="49" charset="0"/>
              </a:rPr>
              <a:t>pydict</a:t>
            </a:r>
            <a:r>
              <a:rPr lang="en-US" sz="1600" b="1" dirty="0">
                <a:latin typeface="Courier New" panose="02070309020205020404" pitchFamily="49" charset="0"/>
                <a:cs typeface="Courier New" panose="02070309020205020404" pitchFamily="49" charset="0"/>
              </a:rPr>
              <a:t>* self)</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 One line of code */</a:t>
            </a:r>
          </a:p>
          <a:p>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print(</a:t>
            </a:r>
            <a:r>
              <a:rPr lang="en-US" sz="1600" b="1" dirty="0" err="1">
                <a:latin typeface="Courier New" panose="02070309020205020404" pitchFamily="49" charset="0"/>
                <a:cs typeface="Courier New" panose="02070309020205020404" pitchFamily="49" charset="0"/>
              </a:rPr>
              <a:t>lst</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{'z': 'W', 'y': 'B', 'c': 'C', 'a': 'D'} */</a:t>
            </a:r>
          </a:p>
          <a:p>
            <a:r>
              <a:rPr lang="en-US" sz="1600" b="1" dirty="0">
                <a:latin typeface="Courier New" panose="02070309020205020404" pitchFamily="49" charset="0"/>
                <a:cs typeface="Courier New" panose="02070309020205020404" pitchFamily="49" charset="0"/>
              </a:rPr>
              <a:t>void </a:t>
            </a:r>
            <a:r>
              <a:rPr lang="en-US" sz="1600" b="1" dirty="0" err="1">
                <a:latin typeface="Courier New" panose="02070309020205020404" pitchFamily="49" charset="0"/>
                <a:cs typeface="Courier New" panose="02070309020205020404" pitchFamily="49" charset="0"/>
              </a:rPr>
              <a:t>pydict_print</a:t>
            </a:r>
            <a:r>
              <a:rPr lang="en-US" sz="1600" b="1" dirty="0">
                <a:latin typeface="Courier New" panose="02070309020205020404" pitchFamily="49" charset="0"/>
                <a:cs typeface="Courier New" panose="02070309020205020404" pitchFamily="49" charset="0"/>
              </a:rPr>
              <a:t>(struct </a:t>
            </a:r>
            <a:r>
              <a:rPr lang="en-US" sz="1600" b="1" dirty="0" err="1">
                <a:latin typeface="Courier New" panose="02070309020205020404" pitchFamily="49" charset="0"/>
                <a:cs typeface="Courier New" panose="02070309020205020404" pitchFamily="49" charset="0"/>
              </a:rPr>
              <a:t>pydict</a:t>
            </a:r>
            <a:r>
              <a:rPr lang="en-US" sz="1600" b="1" dirty="0">
                <a:latin typeface="Courier New" panose="02070309020205020404" pitchFamily="49" charset="0"/>
                <a:cs typeface="Courier New" panose="02070309020205020404" pitchFamily="49" charset="0"/>
              </a:rPr>
              <a:t>* self)</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 Some code */</a:t>
            </a:r>
          </a:p>
          <a:p>
            <a:r>
              <a:rPr lang="en-US" sz="1600" b="1" dirty="0">
                <a:latin typeface="Courier New" panose="02070309020205020404" pitchFamily="49" charset="0"/>
                <a:cs typeface="Courier New" panose="02070309020205020404" pitchFamily="49" charset="0"/>
              </a:rPr>
              <a:t>}</a:t>
            </a:r>
          </a:p>
        </p:txBody>
      </p:sp>
      <p:sp>
        <p:nvSpPr>
          <p:cNvPr id="3" name="TextBox 2">
            <a:extLst>
              <a:ext uri="{FF2B5EF4-FFF2-40B4-BE49-F238E27FC236}">
                <a16:creationId xmlns:a16="http://schemas.microsoft.com/office/drawing/2014/main" id="{D499E8E7-FE1E-FC2B-B1A1-57A7028C65AD}"/>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cc_03_04.c</a:t>
            </a:r>
          </a:p>
        </p:txBody>
      </p:sp>
    </p:spTree>
    <p:extLst>
      <p:ext uri="{BB962C8B-B14F-4D97-AF65-F5344CB8AC3E}">
        <p14:creationId xmlns:p14="http://schemas.microsoft.com/office/powerpoint/2010/main" val="1566811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BCC7-3C32-4FB0-0F3C-0A55BB5118FF}"/>
              </a:ext>
            </a:extLst>
          </p:cNvPr>
          <p:cNvSpPr>
            <a:spLocks noGrp="1"/>
          </p:cNvSpPr>
          <p:nvPr>
            <p:ph type="title"/>
          </p:nvPr>
        </p:nvSpPr>
        <p:spPr>
          <a:xfrm>
            <a:off x="838200" y="365125"/>
            <a:ext cx="8084361" cy="1325563"/>
          </a:xfrm>
        </p:spPr>
        <p:txBody>
          <a:bodyPr/>
          <a:lstStyle/>
          <a:p>
            <a:r>
              <a:rPr lang="en-US" dirty="0"/>
              <a:t>A Reusable Method</a:t>
            </a:r>
          </a:p>
        </p:txBody>
      </p:sp>
      <p:sp>
        <p:nvSpPr>
          <p:cNvPr id="4" name="TextBox 3">
            <a:extLst>
              <a:ext uri="{FF2B5EF4-FFF2-40B4-BE49-F238E27FC236}">
                <a16:creationId xmlns:a16="http://schemas.microsoft.com/office/drawing/2014/main" id="{3F752239-11FF-989F-D3D8-242D0A14ED4D}"/>
              </a:ext>
            </a:extLst>
          </p:cNvPr>
          <p:cNvSpPr txBox="1"/>
          <p:nvPr/>
        </p:nvSpPr>
        <p:spPr>
          <a:xfrm>
            <a:off x="838200" y="1458868"/>
            <a:ext cx="9670962" cy="5509200"/>
          </a:xfrm>
          <a:prstGeom prst="rect">
            <a:avLst/>
          </a:prstGeom>
          <a:noFill/>
        </p:spPr>
        <p:txBody>
          <a:bodyPr wrap="square">
            <a:spAutoFit/>
          </a:bodyPr>
          <a:lstStyle/>
          <a:p>
            <a:r>
              <a:rPr lang="en-US" sz="1600" b="1" dirty="0">
                <a:latin typeface="Courier New" panose="02070309020205020404" pitchFamily="49" charset="0"/>
                <a:cs typeface="Courier New" panose="02070309020205020404" pitchFamily="49" charset="0"/>
              </a:rPr>
              <a:t>struct </a:t>
            </a:r>
            <a:r>
              <a:rPr lang="en-US" sz="1600" b="1" dirty="0" err="1">
                <a:latin typeface="Courier New" panose="02070309020205020404" pitchFamily="49" charset="0"/>
                <a:cs typeface="Courier New" panose="02070309020205020404" pitchFamily="49" charset="0"/>
              </a:rPr>
              <a:t>dnode</a:t>
            </a:r>
            <a:r>
              <a:rPr lang="en-US" sz="1600" b="1" dirty="0">
                <a:latin typeface="Courier New" panose="02070309020205020404" pitchFamily="49" charset="0"/>
                <a:cs typeface="Courier New" panose="02070309020205020404" pitchFamily="49" charset="0"/>
              </a:rPr>
              <a:t>* </a:t>
            </a:r>
            <a:r>
              <a:rPr lang="en-US" sz="1600" b="1" dirty="0" err="1">
                <a:solidFill>
                  <a:srgbClr val="0070C0"/>
                </a:solidFill>
                <a:latin typeface="Courier New" panose="02070309020205020404" pitchFamily="49" charset="0"/>
                <a:cs typeface="Courier New" panose="02070309020205020404" pitchFamily="49" charset="0"/>
              </a:rPr>
              <a:t>pydict_find</a:t>
            </a:r>
            <a:r>
              <a:rPr lang="en-US" sz="1600" b="1" dirty="0">
                <a:latin typeface="Courier New" panose="02070309020205020404" pitchFamily="49" charset="0"/>
                <a:cs typeface="Courier New" panose="02070309020205020404" pitchFamily="49" charset="0"/>
              </a:rPr>
              <a:t>(struct </a:t>
            </a:r>
            <a:r>
              <a:rPr lang="en-US" sz="1600" b="1" dirty="0" err="1">
                <a:latin typeface="Courier New" panose="02070309020205020404" pitchFamily="49" charset="0"/>
                <a:cs typeface="Courier New" panose="02070309020205020404" pitchFamily="49" charset="0"/>
              </a:rPr>
              <a:t>pydict</a:t>
            </a:r>
            <a:r>
              <a:rPr lang="en-US" sz="1600" b="1" dirty="0">
                <a:latin typeface="Courier New" panose="02070309020205020404" pitchFamily="49" charset="0"/>
                <a:cs typeface="Courier New" panose="02070309020205020404" pitchFamily="49" charset="0"/>
              </a:rPr>
              <a:t>* self, char *key)</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 Six lines of code */</a:t>
            </a:r>
          </a:p>
          <a:p>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x.get</a:t>
            </a:r>
            <a:r>
              <a:rPr lang="en-US" sz="1600" b="1" dirty="0">
                <a:latin typeface="Courier New" panose="02070309020205020404" pitchFamily="49" charset="0"/>
                <a:cs typeface="Courier New" panose="02070309020205020404" pitchFamily="49" charset="0"/>
              </a:rPr>
              <a:t>(key) - Returns NULL if not found */</a:t>
            </a:r>
          </a:p>
          <a:p>
            <a:r>
              <a:rPr lang="en-US" sz="1600" b="1" dirty="0">
                <a:latin typeface="Courier New" panose="02070309020205020404" pitchFamily="49" charset="0"/>
                <a:cs typeface="Courier New" panose="02070309020205020404" pitchFamily="49" charset="0"/>
              </a:rPr>
              <a:t>char* </a:t>
            </a:r>
            <a:r>
              <a:rPr lang="en-US" sz="1600" b="1" dirty="0" err="1">
                <a:latin typeface="Courier New" panose="02070309020205020404" pitchFamily="49" charset="0"/>
                <a:cs typeface="Courier New" panose="02070309020205020404" pitchFamily="49" charset="0"/>
              </a:rPr>
              <a:t>pydict_get</a:t>
            </a:r>
            <a:r>
              <a:rPr lang="en-US" sz="1600" b="1" dirty="0">
                <a:latin typeface="Courier New" panose="02070309020205020404" pitchFamily="49" charset="0"/>
                <a:cs typeface="Courier New" panose="02070309020205020404" pitchFamily="49" charset="0"/>
              </a:rPr>
              <a:t>(struct </a:t>
            </a:r>
            <a:r>
              <a:rPr lang="en-US" sz="1600" b="1" dirty="0" err="1">
                <a:latin typeface="Courier New" panose="02070309020205020404" pitchFamily="49" charset="0"/>
                <a:cs typeface="Courier New" panose="02070309020205020404" pitchFamily="49" charset="0"/>
              </a:rPr>
              <a:t>pydict</a:t>
            </a:r>
            <a:r>
              <a:rPr lang="en-US" sz="1600" b="1" dirty="0">
                <a:latin typeface="Courier New" panose="02070309020205020404" pitchFamily="49" charset="0"/>
                <a:cs typeface="Courier New" panose="02070309020205020404" pitchFamily="49" charset="0"/>
              </a:rPr>
              <a:t>* self, char *key)</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struct </a:t>
            </a:r>
            <a:r>
              <a:rPr lang="en-US" sz="1600" b="1" dirty="0" err="1">
                <a:latin typeface="Courier New" panose="02070309020205020404" pitchFamily="49" charset="0"/>
                <a:cs typeface="Courier New" panose="02070309020205020404" pitchFamily="49" charset="0"/>
              </a:rPr>
              <a:t>dnode</a:t>
            </a:r>
            <a:r>
              <a:rPr lang="en-US" sz="1600" b="1" dirty="0">
                <a:latin typeface="Courier New" panose="02070309020205020404" pitchFamily="49" charset="0"/>
                <a:cs typeface="Courier New" panose="02070309020205020404" pitchFamily="49" charset="0"/>
              </a:rPr>
              <a:t> *entry = </a:t>
            </a:r>
            <a:r>
              <a:rPr lang="en-US" sz="1600" b="1" dirty="0" err="1">
                <a:solidFill>
                  <a:srgbClr val="0070C0"/>
                </a:solidFill>
                <a:latin typeface="Courier New" panose="02070309020205020404" pitchFamily="49" charset="0"/>
                <a:cs typeface="Courier New" panose="02070309020205020404" pitchFamily="49" charset="0"/>
              </a:rPr>
              <a:t>pydict_find</a:t>
            </a:r>
            <a:r>
              <a:rPr lang="en-US" sz="1600" b="1" dirty="0">
                <a:latin typeface="Courier New" panose="02070309020205020404" pitchFamily="49" charset="0"/>
                <a:cs typeface="Courier New" panose="02070309020205020404" pitchFamily="49" charset="0"/>
              </a:rPr>
              <a:t>(self, key);</a:t>
            </a:r>
          </a:p>
          <a:p>
            <a:r>
              <a:rPr lang="en-US" sz="1600" b="1" dirty="0">
                <a:latin typeface="Courier New" panose="02070309020205020404" pitchFamily="49" charset="0"/>
                <a:cs typeface="Courier New" panose="02070309020205020404" pitchFamily="49" charset="0"/>
              </a:rPr>
              <a:t>    /* Two lines of code */</a:t>
            </a:r>
          </a:p>
          <a:p>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x[key] = value; Insert or replace the value associated with a key */</a:t>
            </a:r>
          </a:p>
          <a:p>
            <a:r>
              <a:rPr lang="en-US" sz="1600" b="1" dirty="0">
                <a:latin typeface="Courier New" panose="02070309020205020404" pitchFamily="49" charset="0"/>
                <a:cs typeface="Courier New" panose="02070309020205020404" pitchFamily="49" charset="0"/>
              </a:rPr>
              <a:t>struct </a:t>
            </a:r>
            <a:r>
              <a:rPr lang="en-US" sz="1600" b="1" dirty="0" err="1">
                <a:latin typeface="Courier New" panose="02070309020205020404" pitchFamily="49" charset="0"/>
                <a:cs typeface="Courier New" panose="02070309020205020404" pitchFamily="49" charset="0"/>
              </a:rPr>
              <a:t>pydict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pydict_put</a:t>
            </a:r>
            <a:r>
              <a:rPr lang="en-US" sz="1600" b="1" dirty="0">
                <a:latin typeface="Courier New" panose="02070309020205020404" pitchFamily="49" charset="0"/>
                <a:cs typeface="Courier New" panose="02070309020205020404" pitchFamily="49" charset="0"/>
              </a:rPr>
              <a:t>(struct </a:t>
            </a:r>
            <a:r>
              <a:rPr lang="en-US" sz="1600" b="1" dirty="0" err="1">
                <a:latin typeface="Courier New" panose="02070309020205020404" pitchFamily="49" charset="0"/>
                <a:cs typeface="Courier New" panose="02070309020205020404" pitchFamily="49" charset="0"/>
              </a:rPr>
              <a:t>pydict</a:t>
            </a:r>
            <a:r>
              <a:rPr lang="en-US" sz="1600" b="1" dirty="0">
                <a:latin typeface="Courier New" panose="02070309020205020404" pitchFamily="49" charset="0"/>
                <a:cs typeface="Courier New" panose="02070309020205020404" pitchFamily="49" charset="0"/>
              </a:rPr>
              <a:t>* self, char *key, char *value) {</a:t>
            </a:r>
          </a:p>
          <a:p>
            <a:r>
              <a:rPr lang="en-US" sz="1600" b="1" dirty="0">
                <a:latin typeface="Courier New" panose="02070309020205020404" pitchFamily="49" charset="0"/>
                <a:cs typeface="Courier New" panose="02070309020205020404" pitchFamily="49" charset="0"/>
              </a:rPr>
              <a:t>    struct </a:t>
            </a:r>
            <a:r>
              <a:rPr lang="en-US" sz="1600" b="1" dirty="0" err="1">
                <a:latin typeface="Courier New" panose="02070309020205020404" pitchFamily="49" charset="0"/>
                <a:cs typeface="Courier New" panose="02070309020205020404" pitchFamily="49" charset="0"/>
              </a:rPr>
              <a:t>dnode</a:t>
            </a:r>
            <a:r>
              <a:rPr lang="en-US" sz="1600" b="1" dirty="0">
                <a:latin typeface="Courier New" panose="02070309020205020404" pitchFamily="49" charset="0"/>
                <a:cs typeface="Courier New" panose="02070309020205020404" pitchFamily="49" charset="0"/>
              </a:rPr>
              <a:t> *old = </a:t>
            </a:r>
            <a:r>
              <a:rPr lang="en-US" sz="1600" b="1" dirty="0" err="1">
                <a:solidFill>
                  <a:srgbClr val="0070C0"/>
                </a:solidFill>
                <a:latin typeface="Courier New" panose="02070309020205020404" pitchFamily="49" charset="0"/>
                <a:cs typeface="Courier New" panose="02070309020205020404" pitchFamily="49" charset="0"/>
              </a:rPr>
              <a:t>pydict_find</a:t>
            </a:r>
            <a:r>
              <a:rPr lang="en-US" sz="1600" b="1" dirty="0">
                <a:latin typeface="Courier New" panose="02070309020205020404" pitchFamily="49" charset="0"/>
                <a:cs typeface="Courier New" panose="02070309020205020404" pitchFamily="49" charset="0"/>
              </a:rPr>
              <a:t>(self, key);</a:t>
            </a:r>
          </a:p>
          <a:p>
            <a:r>
              <a:rPr lang="en-US" sz="1600" b="1" dirty="0">
                <a:latin typeface="Courier New" panose="02070309020205020404" pitchFamily="49" charset="0"/>
                <a:cs typeface="Courier New" panose="02070309020205020404" pitchFamily="49" charset="0"/>
              </a:rPr>
              <a:t>    if ( old != NULL ) {</a:t>
            </a:r>
          </a:p>
          <a:p>
            <a:r>
              <a:rPr lang="en-US" sz="1600" b="1" dirty="0">
                <a:latin typeface="Courier New" panose="02070309020205020404" pitchFamily="49" charset="0"/>
                <a:cs typeface="Courier New" panose="02070309020205020404" pitchFamily="49" charset="0"/>
              </a:rPr>
              <a:t>        /* Some code */</a:t>
            </a:r>
          </a:p>
          <a:p>
            <a:r>
              <a:rPr lang="en-US" sz="1600" b="1" dirty="0">
                <a:latin typeface="Courier New" panose="02070309020205020404" pitchFamily="49" charset="0"/>
                <a:cs typeface="Courier New" panose="02070309020205020404" pitchFamily="49" charset="0"/>
              </a:rPr>
              <a:t>    } else {</a:t>
            </a:r>
          </a:p>
          <a:p>
            <a:r>
              <a:rPr lang="en-US" sz="1600" b="1" dirty="0">
                <a:latin typeface="Courier New" panose="02070309020205020404" pitchFamily="49" charset="0"/>
                <a:cs typeface="Courier New" panose="02070309020205020404" pitchFamily="49" charset="0"/>
              </a:rPr>
              <a:t>	/* Some code */</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B132BE27-9412-70D9-28C4-DD7C12078874}"/>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cc_03_04.c</a:t>
            </a:r>
          </a:p>
        </p:txBody>
      </p:sp>
    </p:spTree>
    <p:extLst>
      <p:ext uri="{BB962C8B-B14F-4D97-AF65-F5344CB8AC3E}">
        <p14:creationId xmlns:p14="http://schemas.microsoft.com/office/powerpoint/2010/main" val="1330041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0522-3753-242F-04E8-29854B378FB4}"/>
              </a:ext>
            </a:extLst>
          </p:cNvPr>
          <p:cNvSpPr>
            <a:spLocks noGrp="1"/>
          </p:cNvSpPr>
          <p:nvPr>
            <p:ph type="title"/>
          </p:nvPr>
        </p:nvSpPr>
        <p:spPr/>
        <p:txBody>
          <a:bodyPr/>
          <a:lstStyle/>
          <a:p>
            <a:pPr algn="r"/>
            <a:r>
              <a:rPr lang="en-US" dirty="0"/>
              <a:t>Building a Dictionary</a:t>
            </a:r>
          </a:p>
        </p:txBody>
      </p:sp>
      <p:sp>
        <p:nvSpPr>
          <p:cNvPr id="10" name="TextBox 9">
            <a:extLst>
              <a:ext uri="{FF2B5EF4-FFF2-40B4-BE49-F238E27FC236}">
                <a16:creationId xmlns:a16="http://schemas.microsoft.com/office/drawing/2014/main" id="{1B226363-F747-FB35-E30E-B1373C6BD78B}"/>
              </a:ext>
            </a:extLst>
          </p:cNvPr>
          <p:cNvSpPr txBox="1"/>
          <p:nvPr/>
        </p:nvSpPr>
        <p:spPr>
          <a:xfrm>
            <a:off x="750394" y="992250"/>
            <a:ext cx="4588115" cy="4832092"/>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char *key;</a:t>
            </a:r>
          </a:p>
          <a:p>
            <a:r>
              <a:rPr lang="en-US" sz="1400" b="1" dirty="0">
                <a:latin typeface="Courier New" panose="02070309020205020404" pitchFamily="49" charset="0"/>
                <a:cs typeface="Courier New" panose="02070309020205020404" pitchFamily="49" charset="0"/>
              </a:rPr>
              <a:t>    char *value;</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*next;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*head;</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*tail;</a:t>
            </a:r>
          </a:p>
          <a:p>
            <a:r>
              <a:rPr lang="en-US" sz="1400" b="1" dirty="0">
                <a:latin typeface="Courier New" panose="02070309020205020404" pitchFamily="49" charset="0"/>
                <a:cs typeface="Courier New" panose="02070309020205020404" pitchFamily="49" charset="0"/>
              </a:rPr>
              <a:t>  int count;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solidFill>
                  <a:srgbClr val="0070C0"/>
                </a:solidFill>
                <a:latin typeface="Courier New" panose="02070309020205020404" pitchFamily="49" charset="0"/>
                <a:cs typeface="Courier New" panose="02070309020205020404" pitchFamily="49" charset="0"/>
              </a:rPr>
              <a:t>    struct </a:t>
            </a:r>
            <a:r>
              <a:rPr lang="en-US" sz="1400" b="1" dirty="0" err="1">
                <a:solidFill>
                  <a:srgbClr val="0070C0"/>
                </a:solidFill>
                <a:latin typeface="Courier New" panose="02070309020205020404" pitchFamily="49" charset="0"/>
                <a:cs typeface="Courier New" panose="02070309020205020404" pitchFamily="49" charset="0"/>
              </a:rPr>
              <a:t>pydict</a:t>
            </a:r>
            <a:r>
              <a:rPr lang="en-US" sz="1400" b="1" dirty="0">
                <a:solidFill>
                  <a:srgbClr val="0070C0"/>
                </a:solidFill>
                <a:latin typeface="Courier New" panose="02070309020205020404" pitchFamily="49" charset="0"/>
                <a:cs typeface="Courier New" panose="02070309020205020404" pitchFamily="49" charset="0"/>
              </a:rPr>
              <a:t> * </a:t>
            </a:r>
            <a:r>
              <a:rPr lang="en-US" sz="1400" b="1" dirty="0" err="1">
                <a:solidFill>
                  <a:srgbClr val="0070C0"/>
                </a:solidFill>
                <a:latin typeface="Courier New" panose="02070309020205020404" pitchFamily="49" charset="0"/>
                <a:cs typeface="Courier New" panose="02070309020205020404" pitchFamily="49" charset="0"/>
              </a:rPr>
              <a:t>dct</a:t>
            </a:r>
            <a:r>
              <a:rPr lang="en-US" sz="1400" b="1" dirty="0">
                <a:solidFill>
                  <a:srgbClr val="0070C0"/>
                </a:solidFill>
                <a:latin typeface="Courier New" panose="02070309020205020404" pitchFamily="49" charset="0"/>
                <a:cs typeface="Courier New" panose="02070309020205020404" pitchFamily="49" charset="0"/>
              </a:rPr>
              <a:t> = </a:t>
            </a:r>
            <a:r>
              <a:rPr lang="en-US" sz="1400" b="1" dirty="0" err="1">
                <a:solidFill>
                  <a:srgbClr val="0070C0"/>
                </a:solidFill>
                <a:latin typeface="Courier New" panose="02070309020205020404" pitchFamily="49" charset="0"/>
                <a:cs typeface="Courier New" panose="02070309020205020404" pitchFamily="49" charset="0"/>
              </a:rPr>
              <a:t>pydict_new</a:t>
            </a:r>
            <a:r>
              <a:rPr lang="en-US" sz="1400" b="1" dirty="0">
                <a:solidFill>
                  <a:srgbClr val="0070C0"/>
                </a:solidFill>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"Catch phrase");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"W");</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"y", "B");</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"c", "C");</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"a", "D");</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p:txBody>
      </p:sp>
      <p:sp>
        <p:nvSpPr>
          <p:cNvPr id="11" name="Rectangle 10">
            <a:extLst>
              <a:ext uri="{FF2B5EF4-FFF2-40B4-BE49-F238E27FC236}">
                <a16:creationId xmlns:a16="http://schemas.microsoft.com/office/drawing/2014/main" id="{05EEF8B9-61D0-FC3F-E645-2C74FFDF467B}"/>
              </a:ext>
            </a:extLst>
          </p:cNvPr>
          <p:cNvSpPr/>
          <p:nvPr/>
        </p:nvSpPr>
        <p:spPr>
          <a:xfrm>
            <a:off x="7102875" y="1926923"/>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head:    </a:t>
            </a:r>
          </a:p>
        </p:txBody>
      </p:sp>
      <p:sp>
        <p:nvSpPr>
          <p:cNvPr id="12" name="Rectangle 11">
            <a:extLst>
              <a:ext uri="{FF2B5EF4-FFF2-40B4-BE49-F238E27FC236}">
                <a16:creationId xmlns:a16="http://schemas.microsoft.com/office/drawing/2014/main" id="{518F09AD-166C-0B47-DD7D-37FF86C501EC}"/>
              </a:ext>
            </a:extLst>
          </p:cNvPr>
          <p:cNvSpPr/>
          <p:nvPr/>
        </p:nvSpPr>
        <p:spPr>
          <a:xfrm>
            <a:off x="7102875" y="2327202"/>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tail:    </a:t>
            </a:r>
          </a:p>
        </p:txBody>
      </p:sp>
      <p:cxnSp>
        <p:nvCxnSpPr>
          <p:cNvPr id="26" name="Curved Connector 25">
            <a:extLst>
              <a:ext uri="{FF2B5EF4-FFF2-40B4-BE49-F238E27FC236}">
                <a16:creationId xmlns:a16="http://schemas.microsoft.com/office/drawing/2014/main" id="{5B1125AF-0418-4C1E-7144-41CE809049A8}"/>
              </a:ext>
            </a:extLst>
          </p:cNvPr>
          <p:cNvCxnSpPr>
            <a:cxnSpLocks/>
            <a:endCxn id="34" idx="1"/>
          </p:cNvCxnSpPr>
          <p:nvPr/>
        </p:nvCxnSpPr>
        <p:spPr>
          <a:xfrm>
            <a:off x="8164189" y="2106147"/>
            <a:ext cx="1123036" cy="263754"/>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F298E06A-0EE0-D2B1-307D-34A6979609F5}"/>
              </a:ext>
            </a:extLst>
          </p:cNvPr>
          <p:cNvCxnSpPr>
            <a:cxnSpLocks/>
            <a:endCxn id="34" idx="1"/>
          </p:cNvCxnSpPr>
          <p:nvPr/>
        </p:nvCxnSpPr>
        <p:spPr>
          <a:xfrm flipV="1">
            <a:off x="8164189" y="2369901"/>
            <a:ext cx="1123036" cy="195943"/>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03A440F-0F03-F278-C6DF-22EDF527185C}"/>
              </a:ext>
            </a:extLst>
          </p:cNvPr>
          <p:cNvSpPr/>
          <p:nvPr/>
        </p:nvSpPr>
        <p:spPr>
          <a:xfrm>
            <a:off x="9287225" y="2173958"/>
            <a:ext cx="302209"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ourier New" panose="02070309020205020404" pitchFamily="49" charset="0"/>
                <a:cs typeface="Courier New" panose="02070309020205020404" pitchFamily="49" charset="0"/>
              </a:rPr>
              <a:t>∅</a:t>
            </a:r>
            <a:endParaRPr lang="en-US" dirty="0">
              <a:solidFill>
                <a:schemeClr val="tx1"/>
              </a:solidFill>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90CAE0EA-DCEE-46A2-5E32-FC0885036E27}"/>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cc_03_04.c</a:t>
            </a:r>
          </a:p>
        </p:txBody>
      </p:sp>
    </p:spTree>
    <p:extLst>
      <p:ext uri="{BB962C8B-B14F-4D97-AF65-F5344CB8AC3E}">
        <p14:creationId xmlns:p14="http://schemas.microsoft.com/office/powerpoint/2010/main" val="3790471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7F37DA-138B-D2AE-EF6B-74979D705031}"/>
              </a:ext>
            </a:extLst>
          </p:cNvPr>
          <p:cNvSpPr/>
          <p:nvPr/>
        </p:nvSpPr>
        <p:spPr>
          <a:xfrm>
            <a:off x="6849231" y="1527104"/>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4" name="Rectangle 3">
            <a:extLst>
              <a:ext uri="{FF2B5EF4-FFF2-40B4-BE49-F238E27FC236}">
                <a16:creationId xmlns:a16="http://schemas.microsoft.com/office/drawing/2014/main" id="{19570BE4-7EAE-75C5-BD0A-7A3C6C62E497}"/>
              </a:ext>
            </a:extLst>
          </p:cNvPr>
          <p:cNvSpPr/>
          <p:nvPr/>
        </p:nvSpPr>
        <p:spPr>
          <a:xfrm>
            <a:off x="7414389" y="2726942"/>
            <a:ext cx="302209"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ourier New" panose="02070309020205020404" pitchFamily="49" charset="0"/>
                <a:cs typeface="Courier New" panose="02070309020205020404" pitchFamily="49" charset="0"/>
              </a:rPr>
              <a:t>∅</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4">
            <a:extLst>
              <a:ext uri="{FF2B5EF4-FFF2-40B4-BE49-F238E27FC236}">
                <a16:creationId xmlns:a16="http://schemas.microsoft.com/office/drawing/2014/main" id="{B95ADD59-7234-F0EA-376E-4771F4C8BFFD}"/>
              </a:ext>
            </a:extLst>
          </p:cNvPr>
          <p:cNvSpPr/>
          <p:nvPr/>
        </p:nvSpPr>
        <p:spPr>
          <a:xfrm>
            <a:off x="9054147" y="1410187"/>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z</a:t>
            </a:r>
          </a:p>
        </p:txBody>
      </p:sp>
      <p:cxnSp>
        <p:nvCxnSpPr>
          <p:cNvPr id="6" name="Curved Connector 5">
            <a:extLst>
              <a:ext uri="{FF2B5EF4-FFF2-40B4-BE49-F238E27FC236}">
                <a16:creationId xmlns:a16="http://schemas.microsoft.com/office/drawing/2014/main" id="{69DBF18B-6FC4-1A5F-8A7E-1F0BC50C781D}"/>
              </a:ext>
            </a:extLst>
          </p:cNvPr>
          <p:cNvCxnSpPr>
            <a:cxnSpLocks/>
            <a:endCxn id="5" idx="1"/>
          </p:cNvCxnSpPr>
          <p:nvPr/>
        </p:nvCxnSpPr>
        <p:spPr>
          <a:xfrm flipV="1">
            <a:off x="7993002" y="1593754"/>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159C2E0-5F09-085C-B44C-7F56721CD724}"/>
              </a:ext>
            </a:extLst>
          </p:cNvPr>
          <p:cNvSpPr/>
          <p:nvPr/>
        </p:nvSpPr>
        <p:spPr>
          <a:xfrm>
            <a:off x="6849231" y="1927383"/>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8" name="Rectangle 7">
            <a:extLst>
              <a:ext uri="{FF2B5EF4-FFF2-40B4-BE49-F238E27FC236}">
                <a16:creationId xmlns:a16="http://schemas.microsoft.com/office/drawing/2014/main" id="{EB5541AD-E195-40C0-AEFE-35685D3A8096}"/>
              </a:ext>
            </a:extLst>
          </p:cNvPr>
          <p:cNvSpPr/>
          <p:nvPr/>
        </p:nvSpPr>
        <p:spPr>
          <a:xfrm>
            <a:off x="9054147" y="2144095"/>
            <a:ext cx="2273894"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Catch phrase</a:t>
            </a:r>
          </a:p>
        </p:txBody>
      </p:sp>
      <p:cxnSp>
        <p:nvCxnSpPr>
          <p:cNvPr id="9" name="Curved Connector 8">
            <a:extLst>
              <a:ext uri="{FF2B5EF4-FFF2-40B4-BE49-F238E27FC236}">
                <a16:creationId xmlns:a16="http://schemas.microsoft.com/office/drawing/2014/main" id="{9ACADFE1-0031-45F9-A585-DA66C079D3CB}"/>
              </a:ext>
            </a:extLst>
          </p:cNvPr>
          <p:cNvCxnSpPr>
            <a:cxnSpLocks/>
            <a:endCxn id="8" idx="1"/>
          </p:cNvCxnSpPr>
          <p:nvPr/>
        </p:nvCxnSpPr>
        <p:spPr>
          <a:xfrm>
            <a:off x="7993002" y="2123705"/>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226363-F747-FB35-E30E-B1373C6BD78B}"/>
              </a:ext>
            </a:extLst>
          </p:cNvPr>
          <p:cNvSpPr txBox="1"/>
          <p:nvPr/>
        </p:nvSpPr>
        <p:spPr>
          <a:xfrm>
            <a:off x="750394" y="992250"/>
            <a:ext cx="4588115" cy="4832092"/>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char *key;</a:t>
            </a:r>
          </a:p>
          <a:p>
            <a:r>
              <a:rPr lang="en-US" sz="1400" b="1" dirty="0">
                <a:latin typeface="Courier New" panose="02070309020205020404" pitchFamily="49" charset="0"/>
                <a:cs typeface="Courier New" panose="02070309020205020404" pitchFamily="49" charset="0"/>
              </a:rPr>
              <a:t>    char *value;</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*next;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*head;</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*tail;</a:t>
            </a:r>
          </a:p>
          <a:p>
            <a:r>
              <a:rPr lang="en-US" sz="1400" b="1" dirty="0">
                <a:latin typeface="Courier New" panose="02070309020205020404" pitchFamily="49" charset="0"/>
                <a:cs typeface="Courier New" panose="02070309020205020404" pitchFamily="49" charset="0"/>
              </a:rPr>
              <a:t>  int count;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pydict_new</a:t>
            </a:r>
            <a:r>
              <a:rPr lang="en-US" sz="1400" b="1" dirty="0">
                <a:latin typeface="Courier New" panose="02070309020205020404" pitchFamily="49" charset="0"/>
                <a:cs typeface="Courier New" panose="02070309020205020404" pitchFamily="49" charset="0"/>
              </a:rPr>
              <a:t>();</a:t>
            </a:r>
          </a:p>
          <a:p>
            <a:r>
              <a:rPr lang="en-US" sz="1400" b="1" dirty="0">
                <a:solidFill>
                  <a:srgbClr val="0070C0"/>
                </a:solidFill>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pydict_put</a:t>
            </a:r>
            <a:r>
              <a:rPr lang="en-US" sz="1400" b="1" dirty="0">
                <a:solidFill>
                  <a:srgbClr val="0070C0"/>
                </a:solidFill>
                <a:latin typeface="Courier New" panose="02070309020205020404" pitchFamily="49" charset="0"/>
                <a:cs typeface="Courier New" panose="02070309020205020404" pitchFamily="49" charset="0"/>
              </a:rPr>
              <a:t>(</a:t>
            </a:r>
            <a:r>
              <a:rPr lang="en-US" sz="1400" b="1" dirty="0" err="1">
                <a:solidFill>
                  <a:srgbClr val="0070C0"/>
                </a:solidFill>
                <a:latin typeface="Courier New" panose="02070309020205020404" pitchFamily="49" charset="0"/>
                <a:cs typeface="Courier New" panose="02070309020205020404" pitchFamily="49" charset="0"/>
              </a:rPr>
              <a:t>dct</a:t>
            </a:r>
            <a:r>
              <a:rPr lang="en-US" sz="1400" b="1" dirty="0">
                <a:solidFill>
                  <a:srgbClr val="0070C0"/>
                </a:solidFill>
                <a:latin typeface="Courier New" panose="02070309020205020404" pitchFamily="49" charset="0"/>
                <a:cs typeface="Courier New" panose="02070309020205020404" pitchFamily="49" charset="0"/>
              </a:rPr>
              <a:t>, "z", "Catch phrase");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"W");</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"y", "B");</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"c", "C");</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"a", "D");</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p:txBody>
      </p:sp>
      <p:sp>
        <p:nvSpPr>
          <p:cNvPr id="11" name="Rectangle 10">
            <a:extLst>
              <a:ext uri="{FF2B5EF4-FFF2-40B4-BE49-F238E27FC236}">
                <a16:creationId xmlns:a16="http://schemas.microsoft.com/office/drawing/2014/main" id="{05EEF8B9-61D0-FC3F-E645-2C74FFDF467B}"/>
              </a:ext>
            </a:extLst>
          </p:cNvPr>
          <p:cNvSpPr/>
          <p:nvPr/>
        </p:nvSpPr>
        <p:spPr>
          <a:xfrm>
            <a:off x="5395207" y="420094"/>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head:    </a:t>
            </a:r>
          </a:p>
        </p:txBody>
      </p:sp>
      <p:sp>
        <p:nvSpPr>
          <p:cNvPr id="12" name="Rectangle 11">
            <a:extLst>
              <a:ext uri="{FF2B5EF4-FFF2-40B4-BE49-F238E27FC236}">
                <a16:creationId xmlns:a16="http://schemas.microsoft.com/office/drawing/2014/main" id="{518F09AD-166C-0B47-DD7D-37FF86C501EC}"/>
              </a:ext>
            </a:extLst>
          </p:cNvPr>
          <p:cNvSpPr/>
          <p:nvPr/>
        </p:nvSpPr>
        <p:spPr>
          <a:xfrm>
            <a:off x="5395207" y="820373"/>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tail:    </a:t>
            </a:r>
          </a:p>
        </p:txBody>
      </p:sp>
      <p:cxnSp>
        <p:nvCxnSpPr>
          <p:cNvPr id="13" name="Curved Connector 12">
            <a:extLst>
              <a:ext uri="{FF2B5EF4-FFF2-40B4-BE49-F238E27FC236}">
                <a16:creationId xmlns:a16="http://schemas.microsoft.com/office/drawing/2014/main" id="{BC4F5497-2394-B192-6EFD-87921A28A521}"/>
              </a:ext>
            </a:extLst>
          </p:cNvPr>
          <p:cNvCxnSpPr>
            <a:cxnSpLocks/>
            <a:stCxn id="7" idx="2"/>
            <a:endCxn id="4" idx="0"/>
          </p:cNvCxnSpPr>
          <p:nvPr/>
        </p:nvCxnSpPr>
        <p:spPr>
          <a:xfrm rot="5400000">
            <a:off x="7361659" y="2523105"/>
            <a:ext cx="407673" cy="1"/>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5B1125AF-0418-4C1E-7144-41CE809049A8}"/>
              </a:ext>
            </a:extLst>
          </p:cNvPr>
          <p:cNvCxnSpPr>
            <a:cxnSpLocks/>
            <a:endCxn id="3" idx="0"/>
          </p:cNvCxnSpPr>
          <p:nvPr/>
        </p:nvCxnSpPr>
        <p:spPr>
          <a:xfrm>
            <a:off x="6456521" y="599318"/>
            <a:ext cx="1108974" cy="927786"/>
          </a:xfrm>
          <a:prstGeom prst="curved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F298E06A-0EE0-D2B1-307D-34A6979609F5}"/>
              </a:ext>
            </a:extLst>
          </p:cNvPr>
          <p:cNvCxnSpPr>
            <a:cxnSpLocks/>
            <a:endCxn id="3" idx="0"/>
          </p:cNvCxnSpPr>
          <p:nvPr/>
        </p:nvCxnSpPr>
        <p:spPr>
          <a:xfrm>
            <a:off x="6456521" y="1059015"/>
            <a:ext cx="1108974" cy="468089"/>
          </a:xfrm>
          <a:prstGeom prst="curved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BA8B58-2A0B-705A-BFB5-AD7F6345E300}"/>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cc_03_04.c</a:t>
            </a:r>
          </a:p>
        </p:txBody>
      </p:sp>
    </p:spTree>
    <p:extLst>
      <p:ext uri="{BB962C8B-B14F-4D97-AF65-F5344CB8AC3E}">
        <p14:creationId xmlns:p14="http://schemas.microsoft.com/office/powerpoint/2010/main" val="2690174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9E3F7E39-4A59-79E9-62EA-598619A61F62}"/>
              </a:ext>
            </a:extLst>
          </p:cNvPr>
          <p:cNvSpPr/>
          <p:nvPr/>
        </p:nvSpPr>
        <p:spPr>
          <a:xfrm>
            <a:off x="8822027" y="3013039"/>
            <a:ext cx="2691685" cy="1199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Free Space:</a:t>
            </a:r>
          </a:p>
        </p:txBody>
      </p:sp>
      <p:sp>
        <p:nvSpPr>
          <p:cNvPr id="3" name="Rectangle 2">
            <a:extLst>
              <a:ext uri="{FF2B5EF4-FFF2-40B4-BE49-F238E27FC236}">
                <a16:creationId xmlns:a16="http://schemas.microsoft.com/office/drawing/2014/main" id="{497F37DA-138B-D2AE-EF6B-74979D705031}"/>
              </a:ext>
            </a:extLst>
          </p:cNvPr>
          <p:cNvSpPr/>
          <p:nvPr/>
        </p:nvSpPr>
        <p:spPr>
          <a:xfrm>
            <a:off x="6849231" y="1527105"/>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4" name="Rectangle 3">
            <a:extLst>
              <a:ext uri="{FF2B5EF4-FFF2-40B4-BE49-F238E27FC236}">
                <a16:creationId xmlns:a16="http://schemas.microsoft.com/office/drawing/2014/main" id="{19570BE4-7EAE-75C5-BD0A-7A3C6C62E497}"/>
              </a:ext>
            </a:extLst>
          </p:cNvPr>
          <p:cNvSpPr/>
          <p:nvPr/>
        </p:nvSpPr>
        <p:spPr>
          <a:xfrm>
            <a:off x="7414389" y="2726943"/>
            <a:ext cx="302209"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ourier New" panose="02070309020205020404" pitchFamily="49" charset="0"/>
                <a:cs typeface="Courier New" panose="02070309020205020404" pitchFamily="49" charset="0"/>
              </a:rPr>
              <a:t>∅</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4">
            <a:extLst>
              <a:ext uri="{FF2B5EF4-FFF2-40B4-BE49-F238E27FC236}">
                <a16:creationId xmlns:a16="http://schemas.microsoft.com/office/drawing/2014/main" id="{B95ADD59-7234-F0EA-376E-4771F4C8BFFD}"/>
              </a:ext>
            </a:extLst>
          </p:cNvPr>
          <p:cNvSpPr/>
          <p:nvPr/>
        </p:nvSpPr>
        <p:spPr>
          <a:xfrm>
            <a:off x="9054147" y="1410188"/>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z</a:t>
            </a:r>
          </a:p>
        </p:txBody>
      </p:sp>
      <p:cxnSp>
        <p:nvCxnSpPr>
          <p:cNvPr id="6" name="Curved Connector 5">
            <a:extLst>
              <a:ext uri="{FF2B5EF4-FFF2-40B4-BE49-F238E27FC236}">
                <a16:creationId xmlns:a16="http://schemas.microsoft.com/office/drawing/2014/main" id="{69DBF18B-6FC4-1A5F-8A7E-1F0BC50C781D}"/>
              </a:ext>
            </a:extLst>
          </p:cNvPr>
          <p:cNvCxnSpPr>
            <a:cxnSpLocks/>
            <a:endCxn id="5" idx="1"/>
          </p:cNvCxnSpPr>
          <p:nvPr/>
        </p:nvCxnSpPr>
        <p:spPr>
          <a:xfrm flipV="1">
            <a:off x="7993002" y="1593755"/>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159C2E0-5F09-085C-B44C-7F56721CD724}"/>
              </a:ext>
            </a:extLst>
          </p:cNvPr>
          <p:cNvSpPr/>
          <p:nvPr/>
        </p:nvSpPr>
        <p:spPr>
          <a:xfrm>
            <a:off x="6849231" y="1927384"/>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8" name="Rectangle 7">
            <a:extLst>
              <a:ext uri="{FF2B5EF4-FFF2-40B4-BE49-F238E27FC236}">
                <a16:creationId xmlns:a16="http://schemas.microsoft.com/office/drawing/2014/main" id="{EB5541AD-E195-40C0-AEFE-35685D3A8096}"/>
              </a:ext>
            </a:extLst>
          </p:cNvPr>
          <p:cNvSpPr/>
          <p:nvPr/>
        </p:nvSpPr>
        <p:spPr>
          <a:xfrm>
            <a:off x="9054147" y="2144096"/>
            <a:ext cx="776608"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W</a:t>
            </a:r>
          </a:p>
        </p:txBody>
      </p:sp>
      <p:cxnSp>
        <p:nvCxnSpPr>
          <p:cNvPr id="9" name="Curved Connector 8">
            <a:extLst>
              <a:ext uri="{FF2B5EF4-FFF2-40B4-BE49-F238E27FC236}">
                <a16:creationId xmlns:a16="http://schemas.microsoft.com/office/drawing/2014/main" id="{9ACADFE1-0031-45F9-A585-DA66C079D3CB}"/>
              </a:ext>
            </a:extLst>
          </p:cNvPr>
          <p:cNvCxnSpPr>
            <a:cxnSpLocks/>
            <a:endCxn id="8" idx="1"/>
          </p:cNvCxnSpPr>
          <p:nvPr/>
        </p:nvCxnSpPr>
        <p:spPr>
          <a:xfrm>
            <a:off x="7993002" y="2123706"/>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226363-F747-FB35-E30E-B1373C6BD78B}"/>
              </a:ext>
            </a:extLst>
          </p:cNvPr>
          <p:cNvSpPr txBox="1"/>
          <p:nvPr/>
        </p:nvSpPr>
        <p:spPr>
          <a:xfrm>
            <a:off x="750394" y="992250"/>
            <a:ext cx="4588115" cy="4832092"/>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char *key;</a:t>
            </a:r>
          </a:p>
          <a:p>
            <a:r>
              <a:rPr lang="en-US" sz="1400" b="1" dirty="0">
                <a:latin typeface="Courier New" panose="02070309020205020404" pitchFamily="49" charset="0"/>
                <a:cs typeface="Courier New" panose="02070309020205020404" pitchFamily="49" charset="0"/>
              </a:rPr>
              <a:t>    char *value;</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*next;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*head;</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*tail;</a:t>
            </a:r>
          </a:p>
          <a:p>
            <a:r>
              <a:rPr lang="en-US" sz="1400" b="1" dirty="0">
                <a:latin typeface="Courier New" panose="02070309020205020404" pitchFamily="49" charset="0"/>
                <a:cs typeface="Courier New" panose="02070309020205020404" pitchFamily="49" charset="0"/>
              </a:rPr>
              <a:t>  int count;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pydict_new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"Catch phrase");</a:t>
            </a:r>
          </a:p>
          <a:p>
            <a:r>
              <a:rPr lang="en-US" sz="1400" b="1" dirty="0">
                <a:solidFill>
                  <a:srgbClr val="0070C0"/>
                </a:solidFill>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pydict_put</a:t>
            </a:r>
            <a:r>
              <a:rPr lang="en-US" sz="1400" b="1" dirty="0">
                <a:solidFill>
                  <a:srgbClr val="0070C0"/>
                </a:solidFill>
                <a:latin typeface="Courier New" panose="02070309020205020404" pitchFamily="49" charset="0"/>
                <a:cs typeface="Courier New" panose="02070309020205020404" pitchFamily="49" charset="0"/>
              </a:rPr>
              <a:t>(</a:t>
            </a:r>
            <a:r>
              <a:rPr lang="en-US" sz="1400" b="1" dirty="0" err="1">
                <a:solidFill>
                  <a:srgbClr val="0070C0"/>
                </a:solidFill>
                <a:latin typeface="Courier New" panose="02070309020205020404" pitchFamily="49" charset="0"/>
                <a:cs typeface="Courier New" panose="02070309020205020404" pitchFamily="49" charset="0"/>
              </a:rPr>
              <a:t>dct</a:t>
            </a:r>
            <a:r>
              <a:rPr lang="en-US" sz="1400" b="1" dirty="0">
                <a:solidFill>
                  <a:srgbClr val="0070C0"/>
                </a:solidFill>
                <a:latin typeface="Courier New" panose="02070309020205020404" pitchFamily="49" charset="0"/>
                <a:cs typeface="Courier New" panose="02070309020205020404" pitchFamily="49" charset="0"/>
              </a:rPr>
              <a:t>, "z", "W");</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"y", "B");</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"c", "C");</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"a", "D");</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p:txBody>
      </p:sp>
      <p:sp>
        <p:nvSpPr>
          <p:cNvPr id="11" name="Rectangle 10">
            <a:extLst>
              <a:ext uri="{FF2B5EF4-FFF2-40B4-BE49-F238E27FC236}">
                <a16:creationId xmlns:a16="http://schemas.microsoft.com/office/drawing/2014/main" id="{05EEF8B9-61D0-FC3F-E645-2C74FFDF467B}"/>
              </a:ext>
            </a:extLst>
          </p:cNvPr>
          <p:cNvSpPr/>
          <p:nvPr/>
        </p:nvSpPr>
        <p:spPr>
          <a:xfrm>
            <a:off x="5395207" y="420095"/>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head:    </a:t>
            </a:r>
          </a:p>
        </p:txBody>
      </p:sp>
      <p:sp>
        <p:nvSpPr>
          <p:cNvPr id="12" name="Rectangle 11">
            <a:extLst>
              <a:ext uri="{FF2B5EF4-FFF2-40B4-BE49-F238E27FC236}">
                <a16:creationId xmlns:a16="http://schemas.microsoft.com/office/drawing/2014/main" id="{518F09AD-166C-0B47-DD7D-37FF86C501EC}"/>
              </a:ext>
            </a:extLst>
          </p:cNvPr>
          <p:cNvSpPr/>
          <p:nvPr/>
        </p:nvSpPr>
        <p:spPr>
          <a:xfrm>
            <a:off x="5395207" y="820374"/>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tail:    </a:t>
            </a:r>
          </a:p>
        </p:txBody>
      </p:sp>
      <p:cxnSp>
        <p:nvCxnSpPr>
          <p:cNvPr id="13" name="Curved Connector 12">
            <a:extLst>
              <a:ext uri="{FF2B5EF4-FFF2-40B4-BE49-F238E27FC236}">
                <a16:creationId xmlns:a16="http://schemas.microsoft.com/office/drawing/2014/main" id="{BC4F5497-2394-B192-6EFD-87921A28A521}"/>
              </a:ext>
            </a:extLst>
          </p:cNvPr>
          <p:cNvCxnSpPr>
            <a:cxnSpLocks/>
            <a:stCxn id="7" idx="2"/>
            <a:endCxn id="4" idx="0"/>
          </p:cNvCxnSpPr>
          <p:nvPr/>
        </p:nvCxnSpPr>
        <p:spPr>
          <a:xfrm rot="5400000">
            <a:off x="7361659" y="2523106"/>
            <a:ext cx="407673" cy="1"/>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5B1125AF-0418-4C1E-7144-41CE809049A8}"/>
              </a:ext>
            </a:extLst>
          </p:cNvPr>
          <p:cNvCxnSpPr>
            <a:cxnSpLocks/>
            <a:endCxn id="3" idx="0"/>
          </p:cNvCxnSpPr>
          <p:nvPr/>
        </p:nvCxnSpPr>
        <p:spPr>
          <a:xfrm>
            <a:off x="6456521" y="599319"/>
            <a:ext cx="1108974" cy="927786"/>
          </a:xfrm>
          <a:prstGeom prst="curved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F298E06A-0EE0-D2B1-307D-34A6979609F5}"/>
              </a:ext>
            </a:extLst>
          </p:cNvPr>
          <p:cNvCxnSpPr>
            <a:cxnSpLocks/>
            <a:endCxn id="3" idx="0"/>
          </p:cNvCxnSpPr>
          <p:nvPr/>
        </p:nvCxnSpPr>
        <p:spPr>
          <a:xfrm>
            <a:off x="6456521" y="1059016"/>
            <a:ext cx="1108974" cy="468089"/>
          </a:xfrm>
          <a:prstGeom prst="curved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E2B2FC-A4E6-E0AA-6E94-0852D1392CB9}"/>
              </a:ext>
            </a:extLst>
          </p:cNvPr>
          <p:cNvSpPr txBox="1"/>
          <p:nvPr/>
        </p:nvSpPr>
        <p:spPr>
          <a:xfrm>
            <a:off x="6246401" y="5006895"/>
            <a:ext cx="5017449" cy="1200329"/>
          </a:xfrm>
          <a:prstGeom prst="rect">
            <a:avLst/>
          </a:prstGeom>
          <a:noFill/>
        </p:spPr>
        <p:txBody>
          <a:bodyPr wrap="square" rtlCol="0">
            <a:spAutoFit/>
          </a:bodyPr>
          <a:lstStyle/>
          <a:p>
            <a:r>
              <a:rPr lang="en-US" dirty="0"/>
              <a:t>Make sure to free the data in value that was the "Catch phrase" string before allocating the "W" string and setting value to point to the newly allocated string.</a:t>
            </a:r>
          </a:p>
        </p:txBody>
      </p:sp>
      <p:sp>
        <p:nvSpPr>
          <p:cNvPr id="16" name="Rectangle 15">
            <a:extLst>
              <a:ext uri="{FF2B5EF4-FFF2-40B4-BE49-F238E27FC236}">
                <a16:creationId xmlns:a16="http://schemas.microsoft.com/office/drawing/2014/main" id="{B048A083-59A5-6150-E73F-78886C2AE72E}"/>
              </a:ext>
            </a:extLst>
          </p:cNvPr>
          <p:cNvSpPr/>
          <p:nvPr/>
        </p:nvSpPr>
        <p:spPr>
          <a:xfrm>
            <a:off x="9030922" y="3482660"/>
            <a:ext cx="2273894" cy="36713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Catch phrase</a:t>
            </a:r>
          </a:p>
        </p:txBody>
      </p:sp>
    </p:spTree>
    <p:extLst>
      <p:ext uri="{BB962C8B-B14F-4D97-AF65-F5344CB8AC3E}">
        <p14:creationId xmlns:p14="http://schemas.microsoft.com/office/powerpoint/2010/main" val="1321999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7F37DA-138B-D2AE-EF6B-74979D705031}"/>
              </a:ext>
            </a:extLst>
          </p:cNvPr>
          <p:cNvSpPr/>
          <p:nvPr/>
        </p:nvSpPr>
        <p:spPr>
          <a:xfrm>
            <a:off x="6853493" y="1527105"/>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5" name="Rectangle 4">
            <a:extLst>
              <a:ext uri="{FF2B5EF4-FFF2-40B4-BE49-F238E27FC236}">
                <a16:creationId xmlns:a16="http://schemas.microsoft.com/office/drawing/2014/main" id="{B95ADD59-7234-F0EA-376E-4771F4C8BFFD}"/>
              </a:ext>
            </a:extLst>
          </p:cNvPr>
          <p:cNvSpPr/>
          <p:nvPr/>
        </p:nvSpPr>
        <p:spPr>
          <a:xfrm>
            <a:off x="9058409" y="1410188"/>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z</a:t>
            </a:r>
          </a:p>
        </p:txBody>
      </p:sp>
      <p:cxnSp>
        <p:nvCxnSpPr>
          <p:cNvPr id="6" name="Curved Connector 5">
            <a:extLst>
              <a:ext uri="{FF2B5EF4-FFF2-40B4-BE49-F238E27FC236}">
                <a16:creationId xmlns:a16="http://schemas.microsoft.com/office/drawing/2014/main" id="{69DBF18B-6FC4-1A5F-8A7E-1F0BC50C781D}"/>
              </a:ext>
            </a:extLst>
          </p:cNvPr>
          <p:cNvCxnSpPr>
            <a:cxnSpLocks/>
            <a:endCxn id="5" idx="1"/>
          </p:cNvCxnSpPr>
          <p:nvPr/>
        </p:nvCxnSpPr>
        <p:spPr>
          <a:xfrm flipV="1">
            <a:off x="7997264" y="1593755"/>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159C2E0-5F09-085C-B44C-7F56721CD724}"/>
              </a:ext>
            </a:extLst>
          </p:cNvPr>
          <p:cNvSpPr/>
          <p:nvPr/>
        </p:nvSpPr>
        <p:spPr>
          <a:xfrm>
            <a:off x="6853493" y="1927384"/>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8" name="Rectangle 7">
            <a:extLst>
              <a:ext uri="{FF2B5EF4-FFF2-40B4-BE49-F238E27FC236}">
                <a16:creationId xmlns:a16="http://schemas.microsoft.com/office/drawing/2014/main" id="{EB5541AD-E195-40C0-AEFE-35685D3A8096}"/>
              </a:ext>
            </a:extLst>
          </p:cNvPr>
          <p:cNvSpPr/>
          <p:nvPr/>
        </p:nvSpPr>
        <p:spPr>
          <a:xfrm>
            <a:off x="9058409" y="2144096"/>
            <a:ext cx="776608"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W</a:t>
            </a:r>
          </a:p>
        </p:txBody>
      </p:sp>
      <p:cxnSp>
        <p:nvCxnSpPr>
          <p:cNvPr id="9" name="Curved Connector 8">
            <a:extLst>
              <a:ext uri="{FF2B5EF4-FFF2-40B4-BE49-F238E27FC236}">
                <a16:creationId xmlns:a16="http://schemas.microsoft.com/office/drawing/2014/main" id="{9ACADFE1-0031-45F9-A585-DA66C079D3CB}"/>
              </a:ext>
            </a:extLst>
          </p:cNvPr>
          <p:cNvCxnSpPr>
            <a:cxnSpLocks/>
            <a:endCxn id="8" idx="1"/>
          </p:cNvCxnSpPr>
          <p:nvPr/>
        </p:nvCxnSpPr>
        <p:spPr>
          <a:xfrm>
            <a:off x="7997264" y="2123706"/>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226363-F747-FB35-E30E-B1373C6BD78B}"/>
              </a:ext>
            </a:extLst>
          </p:cNvPr>
          <p:cNvSpPr txBox="1"/>
          <p:nvPr/>
        </p:nvSpPr>
        <p:spPr>
          <a:xfrm>
            <a:off x="750394" y="992250"/>
            <a:ext cx="4588115" cy="4832092"/>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char *key;</a:t>
            </a:r>
          </a:p>
          <a:p>
            <a:r>
              <a:rPr lang="en-US" sz="1400" b="1" dirty="0">
                <a:latin typeface="Courier New" panose="02070309020205020404" pitchFamily="49" charset="0"/>
                <a:cs typeface="Courier New" panose="02070309020205020404" pitchFamily="49" charset="0"/>
              </a:rPr>
              <a:t>    char *value;</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*next;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*head;</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*tail;</a:t>
            </a:r>
          </a:p>
          <a:p>
            <a:r>
              <a:rPr lang="en-US" sz="1400" b="1" dirty="0">
                <a:latin typeface="Courier New" panose="02070309020205020404" pitchFamily="49" charset="0"/>
                <a:cs typeface="Courier New" panose="02070309020205020404" pitchFamily="49" charset="0"/>
              </a:rPr>
              <a:t>  int count;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pydict_new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"Catch phrase");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"W");</a:t>
            </a:r>
          </a:p>
          <a:p>
            <a:r>
              <a:rPr lang="en-US" sz="1400" b="1" dirty="0">
                <a:solidFill>
                  <a:srgbClr val="0070C0"/>
                </a:solidFill>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pydict_put</a:t>
            </a:r>
            <a:r>
              <a:rPr lang="en-US" sz="1400" b="1" dirty="0">
                <a:solidFill>
                  <a:srgbClr val="0070C0"/>
                </a:solidFill>
                <a:latin typeface="Courier New" panose="02070309020205020404" pitchFamily="49" charset="0"/>
                <a:cs typeface="Courier New" panose="02070309020205020404" pitchFamily="49" charset="0"/>
              </a:rPr>
              <a:t>(</a:t>
            </a:r>
            <a:r>
              <a:rPr lang="en-US" sz="1400" b="1" dirty="0" err="1">
                <a:solidFill>
                  <a:srgbClr val="0070C0"/>
                </a:solidFill>
                <a:latin typeface="Courier New" panose="02070309020205020404" pitchFamily="49" charset="0"/>
                <a:cs typeface="Courier New" panose="02070309020205020404" pitchFamily="49" charset="0"/>
              </a:rPr>
              <a:t>dct</a:t>
            </a:r>
            <a:r>
              <a:rPr lang="en-US" sz="1400" b="1" dirty="0">
                <a:solidFill>
                  <a:srgbClr val="0070C0"/>
                </a:solidFill>
                <a:latin typeface="Courier New" panose="02070309020205020404" pitchFamily="49" charset="0"/>
                <a:cs typeface="Courier New" panose="02070309020205020404" pitchFamily="49" charset="0"/>
              </a:rPr>
              <a:t>, "y", "B");</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"c", "C");</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"a", "D");</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p:txBody>
      </p:sp>
      <p:sp>
        <p:nvSpPr>
          <p:cNvPr id="11" name="Rectangle 10">
            <a:extLst>
              <a:ext uri="{FF2B5EF4-FFF2-40B4-BE49-F238E27FC236}">
                <a16:creationId xmlns:a16="http://schemas.microsoft.com/office/drawing/2014/main" id="{05EEF8B9-61D0-FC3F-E645-2C74FFDF467B}"/>
              </a:ext>
            </a:extLst>
          </p:cNvPr>
          <p:cNvSpPr/>
          <p:nvPr/>
        </p:nvSpPr>
        <p:spPr>
          <a:xfrm>
            <a:off x="5399469" y="420095"/>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head:    </a:t>
            </a:r>
          </a:p>
        </p:txBody>
      </p:sp>
      <p:sp>
        <p:nvSpPr>
          <p:cNvPr id="12" name="Rectangle 11">
            <a:extLst>
              <a:ext uri="{FF2B5EF4-FFF2-40B4-BE49-F238E27FC236}">
                <a16:creationId xmlns:a16="http://schemas.microsoft.com/office/drawing/2014/main" id="{518F09AD-166C-0B47-DD7D-37FF86C501EC}"/>
              </a:ext>
            </a:extLst>
          </p:cNvPr>
          <p:cNvSpPr/>
          <p:nvPr/>
        </p:nvSpPr>
        <p:spPr>
          <a:xfrm>
            <a:off x="5399469" y="820374"/>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tail:    </a:t>
            </a:r>
          </a:p>
        </p:txBody>
      </p:sp>
      <p:cxnSp>
        <p:nvCxnSpPr>
          <p:cNvPr id="13" name="Curved Connector 12">
            <a:extLst>
              <a:ext uri="{FF2B5EF4-FFF2-40B4-BE49-F238E27FC236}">
                <a16:creationId xmlns:a16="http://schemas.microsoft.com/office/drawing/2014/main" id="{BC4F5497-2394-B192-6EFD-87921A28A521}"/>
              </a:ext>
            </a:extLst>
          </p:cNvPr>
          <p:cNvCxnSpPr>
            <a:cxnSpLocks/>
            <a:stCxn id="7" idx="2"/>
          </p:cNvCxnSpPr>
          <p:nvPr/>
        </p:nvCxnSpPr>
        <p:spPr>
          <a:xfrm rot="5400000">
            <a:off x="7365921" y="2523106"/>
            <a:ext cx="407673" cy="1"/>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5B1125AF-0418-4C1E-7144-41CE809049A8}"/>
              </a:ext>
            </a:extLst>
          </p:cNvPr>
          <p:cNvCxnSpPr>
            <a:cxnSpLocks/>
            <a:endCxn id="3" idx="0"/>
          </p:cNvCxnSpPr>
          <p:nvPr/>
        </p:nvCxnSpPr>
        <p:spPr>
          <a:xfrm>
            <a:off x="6460783" y="599319"/>
            <a:ext cx="1108974" cy="927786"/>
          </a:xfrm>
          <a:prstGeom prst="curved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F298E06A-0EE0-D2B1-307D-34A6979609F5}"/>
              </a:ext>
            </a:extLst>
          </p:cNvPr>
          <p:cNvCxnSpPr>
            <a:cxnSpLocks/>
            <a:endCxn id="14" idx="1"/>
          </p:cNvCxnSpPr>
          <p:nvPr/>
        </p:nvCxnSpPr>
        <p:spPr>
          <a:xfrm rot="16200000" flipH="1">
            <a:off x="5725203" y="1794596"/>
            <a:ext cx="1863870" cy="392710"/>
          </a:xfrm>
          <a:prstGeom prst="curved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340FFD3-05AB-69B1-4F93-47A811AA19FF}"/>
              </a:ext>
            </a:extLst>
          </p:cNvPr>
          <p:cNvSpPr/>
          <p:nvPr/>
        </p:nvSpPr>
        <p:spPr>
          <a:xfrm>
            <a:off x="6853493" y="2726943"/>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18" name="Rectangle 17">
            <a:extLst>
              <a:ext uri="{FF2B5EF4-FFF2-40B4-BE49-F238E27FC236}">
                <a16:creationId xmlns:a16="http://schemas.microsoft.com/office/drawing/2014/main" id="{98E9C1C4-4DCB-6D80-1535-BA36CC888F2D}"/>
              </a:ext>
            </a:extLst>
          </p:cNvPr>
          <p:cNvSpPr/>
          <p:nvPr/>
        </p:nvSpPr>
        <p:spPr>
          <a:xfrm>
            <a:off x="7418651" y="3926781"/>
            <a:ext cx="302209"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ourier New" panose="02070309020205020404" pitchFamily="49" charset="0"/>
                <a:cs typeface="Courier New" panose="02070309020205020404" pitchFamily="49" charset="0"/>
              </a:rPr>
              <a:t>∅</a:t>
            </a:r>
            <a:endParaRPr lang="en-US" dirty="0">
              <a:solidFill>
                <a:schemeClr val="tx1"/>
              </a:solidFill>
              <a:latin typeface="Courier New" panose="02070309020205020404" pitchFamily="49" charset="0"/>
              <a:cs typeface="Courier New" panose="02070309020205020404" pitchFamily="49" charset="0"/>
            </a:endParaRPr>
          </a:p>
        </p:txBody>
      </p:sp>
      <p:sp>
        <p:nvSpPr>
          <p:cNvPr id="19" name="Rectangle 18">
            <a:extLst>
              <a:ext uri="{FF2B5EF4-FFF2-40B4-BE49-F238E27FC236}">
                <a16:creationId xmlns:a16="http://schemas.microsoft.com/office/drawing/2014/main" id="{3955D5E7-4452-C095-BF97-373B164B41D7}"/>
              </a:ext>
            </a:extLst>
          </p:cNvPr>
          <p:cNvSpPr/>
          <p:nvPr/>
        </p:nvSpPr>
        <p:spPr>
          <a:xfrm>
            <a:off x="9058409" y="2610026"/>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y</a:t>
            </a:r>
          </a:p>
        </p:txBody>
      </p:sp>
      <p:cxnSp>
        <p:nvCxnSpPr>
          <p:cNvPr id="20" name="Curved Connector 19">
            <a:extLst>
              <a:ext uri="{FF2B5EF4-FFF2-40B4-BE49-F238E27FC236}">
                <a16:creationId xmlns:a16="http://schemas.microsoft.com/office/drawing/2014/main" id="{F919FD00-180F-5C4B-9AF2-4F3C4B90BCA0}"/>
              </a:ext>
            </a:extLst>
          </p:cNvPr>
          <p:cNvCxnSpPr>
            <a:cxnSpLocks/>
            <a:endCxn id="19" idx="1"/>
          </p:cNvCxnSpPr>
          <p:nvPr/>
        </p:nvCxnSpPr>
        <p:spPr>
          <a:xfrm flipV="1">
            <a:off x="7997264" y="2793593"/>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81F226E-96F5-E8EB-CAB0-7C0F920D789B}"/>
              </a:ext>
            </a:extLst>
          </p:cNvPr>
          <p:cNvSpPr/>
          <p:nvPr/>
        </p:nvSpPr>
        <p:spPr>
          <a:xfrm>
            <a:off x="6853493" y="3127222"/>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22" name="Rectangle 21">
            <a:extLst>
              <a:ext uri="{FF2B5EF4-FFF2-40B4-BE49-F238E27FC236}">
                <a16:creationId xmlns:a16="http://schemas.microsoft.com/office/drawing/2014/main" id="{1D168B3D-EF2A-75C6-F7D3-0D46CCBE7ED9}"/>
              </a:ext>
            </a:extLst>
          </p:cNvPr>
          <p:cNvSpPr/>
          <p:nvPr/>
        </p:nvSpPr>
        <p:spPr>
          <a:xfrm>
            <a:off x="9058409" y="3343934"/>
            <a:ext cx="776608"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B</a:t>
            </a:r>
          </a:p>
        </p:txBody>
      </p:sp>
      <p:cxnSp>
        <p:nvCxnSpPr>
          <p:cNvPr id="23" name="Curved Connector 22">
            <a:extLst>
              <a:ext uri="{FF2B5EF4-FFF2-40B4-BE49-F238E27FC236}">
                <a16:creationId xmlns:a16="http://schemas.microsoft.com/office/drawing/2014/main" id="{ECDE89FC-BCDB-7F75-9A05-6C283566069D}"/>
              </a:ext>
            </a:extLst>
          </p:cNvPr>
          <p:cNvCxnSpPr>
            <a:cxnSpLocks/>
            <a:endCxn id="22" idx="1"/>
          </p:cNvCxnSpPr>
          <p:nvPr/>
        </p:nvCxnSpPr>
        <p:spPr>
          <a:xfrm>
            <a:off x="7997264" y="3323544"/>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BAED1B83-D7D6-0368-AAF9-5B9F74A62187}"/>
              </a:ext>
            </a:extLst>
          </p:cNvPr>
          <p:cNvCxnSpPr>
            <a:cxnSpLocks/>
            <a:stCxn id="21" idx="2"/>
            <a:endCxn id="18" idx="0"/>
          </p:cNvCxnSpPr>
          <p:nvPr/>
        </p:nvCxnSpPr>
        <p:spPr>
          <a:xfrm rot="5400000">
            <a:off x="7365921" y="3722944"/>
            <a:ext cx="407673" cy="1"/>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3740564-F899-C2A7-1B89-D46DE13B3146}"/>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cc_03_04.c</a:t>
            </a:r>
          </a:p>
        </p:txBody>
      </p:sp>
    </p:spTree>
    <p:extLst>
      <p:ext uri="{BB962C8B-B14F-4D97-AF65-F5344CB8AC3E}">
        <p14:creationId xmlns:p14="http://schemas.microsoft.com/office/powerpoint/2010/main" val="2781958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7F37DA-138B-D2AE-EF6B-74979D705031}"/>
              </a:ext>
            </a:extLst>
          </p:cNvPr>
          <p:cNvSpPr/>
          <p:nvPr/>
        </p:nvSpPr>
        <p:spPr>
          <a:xfrm>
            <a:off x="6853493" y="1527105"/>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5" name="Rectangle 4">
            <a:extLst>
              <a:ext uri="{FF2B5EF4-FFF2-40B4-BE49-F238E27FC236}">
                <a16:creationId xmlns:a16="http://schemas.microsoft.com/office/drawing/2014/main" id="{B95ADD59-7234-F0EA-376E-4771F4C8BFFD}"/>
              </a:ext>
            </a:extLst>
          </p:cNvPr>
          <p:cNvSpPr/>
          <p:nvPr/>
        </p:nvSpPr>
        <p:spPr>
          <a:xfrm>
            <a:off x="9058409" y="1410188"/>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z</a:t>
            </a:r>
          </a:p>
        </p:txBody>
      </p:sp>
      <p:cxnSp>
        <p:nvCxnSpPr>
          <p:cNvPr id="6" name="Curved Connector 5">
            <a:extLst>
              <a:ext uri="{FF2B5EF4-FFF2-40B4-BE49-F238E27FC236}">
                <a16:creationId xmlns:a16="http://schemas.microsoft.com/office/drawing/2014/main" id="{69DBF18B-6FC4-1A5F-8A7E-1F0BC50C781D}"/>
              </a:ext>
            </a:extLst>
          </p:cNvPr>
          <p:cNvCxnSpPr>
            <a:cxnSpLocks/>
            <a:endCxn id="5" idx="1"/>
          </p:cNvCxnSpPr>
          <p:nvPr/>
        </p:nvCxnSpPr>
        <p:spPr>
          <a:xfrm flipV="1">
            <a:off x="7997264" y="1593755"/>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159C2E0-5F09-085C-B44C-7F56721CD724}"/>
              </a:ext>
            </a:extLst>
          </p:cNvPr>
          <p:cNvSpPr/>
          <p:nvPr/>
        </p:nvSpPr>
        <p:spPr>
          <a:xfrm>
            <a:off x="6853493" y="1927384"/>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8" name="Rectangle 7">
            <a:extLst>
              <a:ext uri="{FF2B5EF4-FFF2-40B4-BE49-F238E27FC236}">
                <a16:creationId xmlns:a16="http://schemas.microsoft.com/office/drawing/2014/main" id="{EB5541AD-E195-40C0-AEFE-35685D3A8096}"/>
              </a:ext>
            </a:extLst>
          </p:cNvPr>
          <p:cNvSpPr/>
          <p:nvPr/>
        </p:nvSpPr>
        <p:spPr>
          <a:xfrm>
            <a:off x="9058409" y="2144096"/>
            <a:ext cx="776608"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W</a:t>
            </a:r>
          </a:p>
        </p:txBody>
      </p:sp>
      <p:cxnSp>
        <p:nvCxnSpPr>
          <p:cNvPr id="9" name="Curved Connector 8">
            <a:extLst>
              <a:ext uri="{FF2B5EF4-FFF2-40B4-BE49-F238E27FC236}">
                <a16:creationId xmlns:a16="http://schemas.microsoft.com/office/drawing/2014/main" id="{9ACADFE1-0031-45F9-A585-DA66C079D3CB}"/>
              </a:ext>
            </a:extLst>
          </p:cNvPr>
          <p:cNvCxnSpPr>
            <a:cxnSpLocks/>
            <a:endCxn id="8" idx="1"/>
          </p:cNvCxnSpPr>
          <p:nvPr/>
        </p:nvCxnSpPr>
        <p:spPr>
          <a:xfrm>
            <a:off x="7997264" y="2123706"/>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226363-F747-FB35-E30E-B1373C6BD78B}"/>
              </a:ext>
            </a:extLst>
          </p:cNvPr>
          <p:cNvSpPr txBox="1"/>
          <p:nvPr/>
        </p:nvSpPr>
        <p:spPr>
          <a:xfrm>
            <a:off x="750394" y="992250"/>
            <a:ext cx="4588115" cy="4832092"/>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char *key;</a:t>
            </a:r>
          </a:p>
          <a:p>
            <a:r>
              <a:rPr lang="en-US" sz="1400" b="1" dirty="0">
                <a:latin typeface="Courier New" panose="02070309020205020404" pitchFamily="49" charset="0"/>
                <a:cs typeface="Courier New" panose="02070309020205020404" pitchFamily="49" charset="0"/>
              </a:rPr>
              <a:t>    char *value;</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*next;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*head;</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*tail;</a:t>
            </a:r>
          </a:p>
          <a:p>
            <a:r>
              <a:rPr lang="en-US" sz="1400" b="1" dirty="0">
                <a:latin typeface="Courier New" panose="02070309020205020404" pitchFamily="49" charset="0"/>
                <a:cs typeface="Courier New" panose="02070309020205020404" pitchFamily="49" charset="0"/>
              </a:rPr>
              <a:t>  int count;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pydict_new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"Catch phrase");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"W");</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"y", "B");</a:t>
            </a:r>
          </a:p>
          <a:p>
            <a:r>
              <a:rPr lang="en-US" sz="1400" b="1" dirty="0">
                <a:solidFill>
                  <a:srgbClr val="0070C0"/>
                </a:solidFill>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pydict_put</a:t>
            </a:r>
            <a:r>
              <a:rPr lang="en-US" sz="1400" b="1" dirty="0">
                <a:solidFill>
                  <a:srgbClr val="0070C0"/>
                </a:solidFill>
                <a:latin typeface="Courier New" panose="02070309020205020404" pitchFamily="49" charset="0"/>
                <a:cs typeface="Courier New" panose="02070309020205020404" pitchFamily="49" charset="0"/>
              </a:rPr>
              <a:t>(</a:t>
            </a:r>
            <a:r>
              <a:rPr lang="en-US" sz="1400" b="1" dirty="0" err="1">
                <a:solidFill>
                  <a:srgbClr val="0070C0"/>
                </a:solidFill>
                <a:latin typeface="Courier New" panose="02070309020205020404" pitchFamily="49" charset="0"/>
                <a:cs typeface="Courier New" panose="02070309020205020404" pitchFamily="49" charset="0"/>
              </a:rPr>
              <a:t>dct</a:t>
            </a:r>
            <a:r>
              <a:rPr lang="en-US" sz="1400" b="1" dirty="0">
                <a:solidFill>
                  <a:srgbClr val="0070C0"/>
                </a:solidFill>
                <a:latin typeface="Courier New" panose="02070309020205020404" pitchFamily="49" charset="0"/>
                <a:cs typeface="Courier New" panose="02070309020205020404" pitchFamily="49" charset="0"/>
              </a:rPr>
              <a:t>, "c", "C");</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"a", "D");</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p:txBody>
      </p:sp>
      <p:sp>
        <p:nvSpPr>
          <p:cNvPr id="11" name="Rectangle 10">
            <a:extLst>
              <a:ext uri="{FF2B5EF4-FFF2-40B4-BE49-F238E27FC236}">
                <a16:creationId xmlns:a16="http://schemas.microsoft.com/office/drawing/2014/main" id="{05EEF8B9-61D0-FC3F-E645-2C74FFDF467B}"/>
              </a:ext>
            </a:extLst>
          </p:cNvPr>
          <p:cNvSpPr/>
          <p:nvPr/>
        </p:nvSpPr>
        <p:spPr>
          <a:xfrm>
            <a:off x="5399469" y="420095"/>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head:    </a:t>
            </a:r>
          </a:p>
        </p:txBody>
      </p:sp>
      <p:sp>
        <p:nvSpPr>
          <p:cNvPr id="12" name="Rectangle 11">
            <a:extLst>
              <a:ext uri="{FF2B5EF4-FFF2-40B4-BE49-F238E27FC236}">
                <a16:creationId xmlns:a16="http://schemas.microsoft.com/office/drawing/2014/main" id="{518F09AD-166C-0B47-DD7D-37FF86C501EC}"/>
              </a:ext>
            </a:extLst>
          </p:cNvPr>
          <p:cNvSpPr/>
          <p:nvPr/>
        </p:nvSpPr>
        <p:spPr>
          <a:xfrm>
            <a:off x="5399469" y="820374"/>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tail:    </a:t>
            </a:r>
          </a:p>
        </p:txBody>
      </p:sp>
      <p:cxnSp>
        <p:nvCxnSpPr>
          <p:cNvPr id="13" name="Curved Connector 12">
            <a:extLst>
              <a:ext uri="{FF2B5EF4-FFF2-40B4-BE49-F238E27FC236}">
                <a16:creationId xmlns:a16="http://schemas.microsoft.com/office/drawing/2014/main" id="{BC4F5497-2394-B192-6EFD-87921A28A521}"/>
              </a:ext>
            </a:extLst>
          </p:cNvPr>
          <p:cNvCxnSpPr>
            <a:cxnSpLocks/>
            <a:stCxn id="7" idx="2"/>
          </p:cNvCxnSpPr>
          <p:nvPr/>
        </p:nvCxnSpPr>
        <p:spPr>
          <a:xfrm rot="5400000">
            <a:off x="7365921" y="2523106"/>
            <a:ext cx="407673" cy="1"/>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5B1125AF-0418-4C1E-7144-41CE809049A8}"/>
              </a:ext>
            </a:extLst>
          </p:cNvPr>
          <p:cNvCxnSpPr>
            <a:cxnSpLocks/>
            <a:endCxn id="3" idx="0"/>
          </p:cNvCxnSpPr>
          <p:nvPr/>
        </p:nvCxnSpPr>
        <p:spPr>
          <a:xfrm>
            <a:off x="6460783" y="599319"/>
            <a:ext cx="1108974" cy="927786"/>
          </a:xfrm>
          <a:prstGeom prst="curved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F298E06A-0EE0-D2B1-307D-34A6979609F5}"/>
              </a:ext>
            </a:extLst>
          </p:cNvPr>
          <p:cNvCxnSpPr>
            <a:cxnSpLocks/>
            <a:endCxn id="30" idx="1"/>
          </p:cNvCxnSpPr>
          <p:nvPr/>
        </p:nvCxnSpPr>
        <p:spPr>
          <a:xfrm rot="16200000" flipH="1">
            <a:off x="5145733" y="2374065"/>
            <a:ext cx="3022810" cy="392710"/>
          </a:xfrm>
          <a:prstGeom prst="curved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340FFD3-05AB-69B1-4F93-47A811AA19FF}"/>
              </a:ext>
            </a:extLst>
          </p:cNvPr>
          <p:cNvSpPr/>
          <p:nvPr/>
        </p:nvSpPr>
        <p:spPr>
          <a:xfrm>
            <a:off x="6853493" y="2726943"/>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19" name="Rectangle 18">
            <a:extLst>
              <a:ext uri="{FF2B5EF4-FFF2-40B4-BE49-F238E27FC236}">
                <a16:creationId xmlns:a16="http://schemas.microsoft.com/office/drawing/2014/main" id="{3955D5E7-4452-C095-BF97-373B164B41D7}"/>
              </a:ext>
            </a:extLst>
          </p:cNvPr>
          <p:cNvSpPr/>
          <p:nvPr/>
        </p:nvSpPr>
        <p:spPr>
          <a:xfrm>
            <a:off x="9058409" y="2610026"/>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y</a:t>
            </a:r>
          </a:p>
        </p:txBody>
      </p:sp>
      <p:cxnSp>
        <p:nvCxnSpPr>
          <p:cNvPr id="20" name="Curved Connector 19">
            <a:extLst>
              <a:ext uri="{FF2B5EF4-FFF2-40B4-BE49-F238E27FC236}">
                <a16:creationId xmlns:a16="http://schemas.microsoft.com/office/drawing/2014/main" id="{F919FD00-180F-5C4B-9AF2-4F3C4B90BCA0}"/>
              </a:ext>
            </a:extLst>
          </p:cNvPr>
          <p:cNvCxnSpPr>
            <a:cxnSpLocks/>
            <a:endCxn id="19" idx="1"/>
          </p:cNvCxnSpPr>
          <p:nvPr/>
        </p:nvCxnSpPr>
        <p:spPr>
          <a:xfrm flipV="1">
            <a:off x="7997264" y="2793593"/>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81F226E-96F5-E8EB-CAB0-7C0F920D789B}"/>
              </a:ext>
            </a:extLst>
          </p:cNvPr>
          <p:cNvSpPr/>
          <p:nvPr/>
        </p:nvSpPr>
        <p:spPr>
          <a:xfrm>
            <a:off x="6853493" y="3127222"/>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22" name="Rectangle 21">
            <a:extLst>
              <a:ext uri="{FF2B5EF4-FFF2-40B4-BE49-F238E27FC236}">
                <a16:creationId xmlns:a16="http://schemas.microsoft.com/office/drawing/2014/main" id="{1D168B3D-EF2A-75C6-F7D3-0D46CCBE7ED9}"/>
              </a:ext>
            </a:extLst>
          </p:cNvPr>
          <p:cNvSpPr/>
          <p:nvPr/>
        </p:nvSpPr>
        <p:spPr>
          <a:xfrm>
            <a:off x="9058409" y="3343934"/>
            <a:ext cx="776608"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B</a:t>
            </a:r>
          </a:p>
        </p:txBody>
      </p:sp>
      <p:cxnSp>
        <p:nvCxnSpPr>
          <p:cNvPr id="23" name="Curved Connector 22">
            <a:extLst>
              <a:ext uri="{FF2B5EF4-FFF2-40B4-BE49-F238E27FC236}">
                <a16:creationId xmlns:a16="http://schemas.microsoft.com/office/drawing/2014/main" id="{ECDE89FC-BCDB-7F75-9A05-6C283566069D}"/>
              </a:ext>
            </a:extLst>
          </p:cNvPr>
          <p:cNvCxnSpPr>
            <a:cxnSpLocks/>
            <a:endCxn id="22" idx="1"/>
          </p:cNvCxnSpPr>
          <p:nvPr/>
        </p:nvCxnSpPr>
        <p:spPr>
          <a:xfrm>
            <a:off x="7997264" y="3323544"/>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BAED1B83-D7D6-0368-AAF9-5B9F74A62187}"/>
              </a:ext>
            </a:extLst>
          </p:cNvPr>
          <p:cNvCxnSpPr>
            <a:cxnSpLocks/>
            <a:stCxn id="21" idx="2"/>
          </p:cNvCxnSpPr>
          <p:nvPr/>
        </p:nvCxnSpPr>
        <p:spPr>
          <a:xfrm rot="5400000">
            <a:off x="7365921" y="3722944"/>
            <a:ext cx="407673" cy="1"/>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47C9E46-6356-5587-945E-28637AD31A6C}"/>
              </a:ext>
            </a:extLst>
          </p:cNvPr>
          <p:cNvSpPr/>
          <p:nvPr/>
        </p:nvSpPr>
        <p:spPr>
          <a:xfrm>
            <a:off x="6853493" y="3885882"/>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31" name="Rectangle 30">
            <a:extLst>
              <a:ext uri="{FF2B5EF4-FFF2-40B4-BE49-F238E27FC236}">
                <a16:creationId xmlns:a16="http://schemas.microsoft.com/office/drawing/2014/main" id="{4B04E763-6E18-A382-375F-076B67E44F2C}"/>
              </a:ext>
            </a:extLst>
          </p:cNvPr>
          <p:cNvSpPr/>
          <p:nvPr/>
        </p:nvSpPr>
        <p:spPr>
          <a:xfrm>
            <a:off x="9058409" y="3768965"/>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c</a:t>
            </a:r>
          </a:p>
        </p:txBody>
      </p:sp>
      <p:cxnSp>
        <p:nvCxnSpPr>
          <p:cNvPr id="32" name="Curved Connector 31">
            <a:extLst>
              <a:ext uri="{FF2B5EF4-FFF2-40B4-BE49-F238E27FC236}">
                <a16:creationId xmlns:a16="http://schemas.microsoft.com/office/drawing/2014/main" id="{1A323C2C-FC67-D26C-2DBA-22F498B34421}"/>
              </a:ext>
            </a:extLst>
          </p:cNvPr>
          <p:cNvCxnSpPr>
            <a:cxnSpLocks/>
            <a:endCxn id="31" idx="1"/>
          </p:cNvCxnSpPr>
          <p:nvPr/>
        </p:nvCxnSpPr>
        <p:spPr>
          <a:xfrm flipV="1">
            <a:off x="7997264" y="3952532"/>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548F6DC-81AF-169E-D1F4-0742E8EFF496}"/>
              </a:ext>
            </a:extLst>
          </p:cNvPr>
          <p:cNvSpPr/>
          <p:nvPr/>
        </p:nvSpPr>
        <p:spPr>
          <a:xfrm>
            <a:off x="6853493" y="4286161"/>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34" name="Rectangle 33">
            <a:extLst>
              <a:ext uri="{FF2B5EF4-FFF2-40B4-BE49-F238E27FC236}">
                <a16:creationId xmlns:a16="http://schemas.microsoft.com/office/drawing/2014/main" id="{75F39DE8-D711-473F-48E9-58CBD4F13107}"/>
              </a:ext>
            </a:extLst>
          </p:cNvPr>
          <p:cNvSpPr/>
          <p:nvPr/>
        </p:nvSpPr>
        <p:spPr>
          <a:xfrm>
            <a:off x="9058409" y="4502873"/>
            <a:ext cx="776608"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C</a:t>
            </a:r>
          </a:p>
        </p:txBody>
      </p:sp>
      <p:cxnSp>
        <p:nvCxnSpPr>
          <p:cNvPr id="35" name="Curved Connector 34">
            <a:extLst>
              <a:ext uri="{FF2B5EF4-FFF2-40B4-BE49-F238E27FC236}">
                <a16:creationId xmlns:a16="http://schemas.microsoft.com/office/drawing/2014/main" id="{5D6B145B-BF12-CC58-0B06-F851AF0AC9B5}"/>
              </a:ext>
            </a:extLst>
          </p:cNvPr>
          <p:cNvCxnSpPr>
            <a:cxnSpLocks/>
            <a:endCxn id="34" idx="1"/>
          </p:cNvCxnSpPr>
          <p:nvPr/>
        </p:nvCxnSpPr>
        <p:spPr>
          <a:xfrm>
            <a:off x="7997264" y="4482483"/>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a:extLst>
              <a:ext uri="{FF2B5EF4-FFF2-40B4-BE49-F238E27FC236}">
                <a16:creationId xmlns:a16="http://schemas.microsoft.com/office/drawing/2014/main" id="{BAEE9F08-BAA7-AAF8-B7B4-A5628C007BEA}"/>
              </a:ext>
            </a:extLst>
          </p:cNvPr>
          <p:cNvCxnSpPr>
            <a:cxnSpLocks/>
            <a:stCxn id="33" idx="2"/>
          </p:cNvCxnSpPr>
          <p:nvPr/>
        </p:nvCxnSpPr>
        <p:spPr>
          <a:xfrm rot="5400000">
            <a:off x="7365921" y="4881883"/>
            <a:ext cx="407673" cy="1"/>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24166AD-FE1F-FDAC-9279-08D2EA512D24}"/>
              </a:ext>
            </a:extLst>
          </p:cNvPr>
          <p:cNvSpPr/>
          <p:nvPr/>
        </p:nvSpPr>
        <p:spPr>
          <a:xfrm>
            <a:off x="7418651" y="5085720"/>
            <a:ext cx="302209"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ourier New" panose="02070309020205020404" pitchFamily="49" charset="0"/>
                <a:cs typeface="Courier New" panose="02070309020205020404" pitchFamily="49" charset="0"/>
              </a:rPr>
              <a:t>∅</a:t>
            </a:r>
            <a:endParaRPr lang="en-US" dirty="0">
              <a:solidFill>
                <a:schemeClr val="tx1"/>
              </a:solidFill>
              <a:latin typeface="Courier New" panose="02070309020205020404" pitchFamily="49" charset="0"/>
              <a:cs typeface="Courier New" panose="02070309020205020404" pitchFamily="49" charset="0"/>
            </a:endParaRPr>
          </a:p>
        </p:txBody>
      </p:sp>
      <p:sp>
        <p:nvSpPr>
          <p:cNvPr id="2" name="TextBox 1">
            <a:extLst>
              <a:ext uri="{FF2B5EF4-FFF2-40B4-BE49-F238E27FC236}">
                <a16:creationId xmlns:a16="http://schemas.microsoft.com/office/drawing/2014/main" id="{7699A881-068E-D043-13FE-5A09778DD159}"/>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cc_03_04.c</a:t>
            </a:r>
          </a:p>
        </p:txBody>
      </p:sp>
    </p:spTree>
    <p:extLst>
      <p:ext uri="{BB962C8B-B14F-4D97-AF65-F5344CB8AC3E}">
        <p14:creationId xmlns:p14="http://schemas.microsoft.com/office/powerpoint/2010/main" val="2364940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7F37DA-138B-D2AE-EF6B-74979D705031}"/>
              </a:ext>
            </a:extLst>
          </p:cNvPr>
          <p:cNvSpPr/>
          <p:nvPr/>
        </p:nvSpPr>
        <p:spPr>
          <a:xfrm>
            <a:off x="6853493" y="1527105"/>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5" name="Rectangle 4">
            <a:extLst>
              <a:ext uri="{FF2B5EF4-FFF2-40B4-BE49-F238E27FC236}">
                <a16:creationId xmlns:a16="http://schemas.microsoft.com/office/drawing/2014/main" id="{B95ADD59-7234-F0EA-376E-4771F4C8BFFD}"/>
              </a:ext>
            </a:extLst>
          </p:cNvPr>
          <p:cNvSpPr/>
          <p:nvPr/>
        </p:nvSpPr>
        <p:spPr>
          <a:xfrm>
            <a:off x="9058409" y="1410188"/>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z</a:t>
            </a:r>
          </a:p>
        </p:txBody>
      </p:sp>
      <p:cxnSp>
        <p:nvCxnSpPr>
          <p:cNvPr id="6" name="Curved Connector 5">
            <a:extLst>
              <a:ext uri="{FF2B5EF4-FFF2-40B4-BE49-F238E27FC236}">
                <a16:creationId xmlns:a16="http://schemas.microsoft.com/office/drawing/2014/main" id="{69DBF18B-6FC4-1A5F-8A7E-1F0BC50C781D}"/>
              </a:ext>
            </a:extLst>
          </p:cNvPr>
          <p:cNvCxnSpPr>
            <a:cxnSpLocks/>
            <a:endCxn id="5" idx="1"/>
          </p:cNvCxnSpPr>
          <p:nvPr/>
        </p:nvCxnSpPr>
        <p:spPr>
          <a:xfrm flipV="1">
            <a:off x="7997264" y="1593755"/>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159C2E0-5F09-085C-B44C-7F56721CD724}"/>
              </a:ext>
            </a:extLst>
          </p:cNvPr>
          <p:cNvSpPr/>
          <p:nvPr/>
        </p:nvSpPr>
        <p:spPr>
          <a:xfrm>
            <a:off x="6853493" y="1927384"/>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8" name="Rectangle 7">
            <a:extLst>
              <a:ext uri="{FF2B5EF4-FFF2-40B4-BE49-F238E27FC236}">
                <a16:creationId xmlns:a16="http://schemas.microsoft.com/office/drawing/2014/main" id="{EB5541AD-E195-40C0-AEFE-35685D3A8096}"/>
              </a:ext>
            </a:extLst>
          </p:cNvPr>
          <p:cNvSpPr/>
          <p:nvPr/>
        </p:nvSpPr>
        <p:spPr>
          <a:xfrm>
            <a:off x="9058409" y="2144096"/>
            <a:ext cx="776608"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W</a:t>
            </a:r>
          </a:p>
        </p:txBody>
      </p:sp>
      <p:cxnSp>
        <p:nvCxnSpPr>
          <p:cNvPr id="9" name="Curved Connector 8">
            <a:extLst>
              <a:ext uri="{FF2B5EF4-FFF2-40B4-BE49-F238E27FC236}">
                <a16:creationId xmlns:a16="http://schemas.microsoft.com/office/drawing/2014/main" id="{9ACADFE1-0031-45F9-A585-DA66C079D3CB}"/>
              </a:ext>
            </a:extLst>
          </p:cNvPr>
          <p:cNvCxnSpPr>
            <a:cxnSpLocks/>
            <a:endCxn id="8" idx="1"/>
          </p:cNvCxnSpPr>
          <p:nvPr/>
        </p:nvCxnSpPr>
        <p:spPr>
          <a:xfrm>
            <a:off x="7997264" y="2123706"/>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226363-F747-FB35-E30E-B1373C6BD78B}"/>
              </a:ext>
            </a:extLst>
          </p:cNvPr>
          <p:cNvSpPr txBox="1"/>
          <p:nvPr/>
        </p:nvSpPr>
        <p:spPr>
          <a:xfrm>
            <a:off x="750394" y="992250"/>
            <a:ext cx="4588115" cy="4832092"/>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char *key;</a:t>
            </a:r>
          </a:p>
          <a:p>
            <a:r>
              <a:rPr lang="en-US" sz="1400" b="1" dirty="0">
                <a:latin typeface="Courier New" panose="02070309020205020404" pitchFamily="49" charset="0"/>
                <a:cs typeface="Courier New" panose="02070309020205020404" pitchFamily="49" charset="0"/>
              </a:rPr>
              <a:t>    char *value;</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*next;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*head;</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dnode</a:t>
            </a:r>
            <a:r>
              <a:rPr lang="en-US" sz="1400" b="1" dirty="0">
                <a:latin typeface="Courier New" panose="02070309020205020404" pitchFamily="49" charset="0"/>
                <a:cs typeface="Courier New" panose="02070309020205020404" pitchFamily="49" charset="0"/>
              </a:rPr>
              <a:t> *tail;</a:t>
            </a:r>
          </a:p>
          <a:p>
            <a:r>
              <a:rPr lang="en-US" sz="1400" b="1" dirty="0">
                <a:latin typeface="Courier New" panose="02070309020205020404" pitchFamily="49" charset="0"/>
                <a:cs typeface="Courier New" panose="02070309020205020404" pitchFamily="49" charset="0"/>
              </a:rPr>
              <a:t>  int count;</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main(void)</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struct </a:t>
            </a:r>
            <a:r>
              <a:rPr lang="en-US" sz="1400" b="1" dirty="0" err="1">
                <a:latin typeface="Courier New" panose="02070309020205020404" pitchFamily="49" charset="0"/>
                <a:cs typeface="Courier New" panose="02070309020205020404" pitchFamily="49" charset="0"/>
              </a:rPr>
              <a:t>pydict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pydict_new</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"Catch phrase");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"z", "W");</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"y", "B");</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pydict_put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dct</a:t>
            </a:r>
            <a:r>
              <a:rPr lang="en-US" sz="1400" b="1" dirty="0">
                <a:latin typeface="Courier New" panose="02070309020205020404" pitchFamily="49" charset="0"/>
                <a:cs typeface="Courier New" panose="02070309020205020404" pitchFamily="49" charset="0"/>
              </a:rPr>
              <a:t>, "c", "C");</a:t>
            </a:r>
          </a:p>
          <a:p>
            <a:r>
              <a:rPr lang="en-US" sz="1400" b="1" dirty="0">
                <a:solidFill>
                  <a:srgbClr val="35A1FF"/>
                </a:solidFill>
                <a:latin typeface="Courier New" panose="02070309020205020404" pitchFamily="49" charset="0"/>
                <a:cs typeface="Courier New" panose="02070309020205020404" pitchFamily="49" charset="0"/>
              </a:rPr>
              <a:t>    </a:t>
            </a:r>
            <a:r>
              <a:rPr lang="en-US" sz="1400" b="1" dirty="0" err="1">
                <a:solidFill>
                  <a:srgbClr val="35A1FF"/>
                </a:solidFill>
                <a:latin typeface="Courier New" panose="02070309020205020404" pitchFamily="49" charset="0"/>
                <a:cs typeface="Courier New" panose="02070309020205020404" pitchFamily="49" charset="0"/>
              </a:rPr>
              <a:t>pydict_put</a:t>
            </a:r>
            <a:r>
              <a:rPr lang="en-US" sz="1400" b="1" dirty="0">
                <a:solidFill>
                  <a:srgbClr val="35A1FF"/>
                </a:solidFill>
                <a:latin typeface="Courier New" panose="02070309020205020404" pitchFamily="49" charset="0"/>
                <a:cs typeface="Courier New" panose="02070309020205020404" pitchFamily="49" charset="0"/>
              </a:rPr>
              <a:t>(</a:t>
            </a:r>
            <a:r>
              <a:rPr lang="en-US" sz="1400" b="1" dirty="0" err="1">
                <a:solidFill>
                  <a:srgbClr val="35A1FF"/>
                </a:solidFill>
                <a:latin typeface="Courier New" panose="02070309020205020404" pitchFamily="49" charset="0"/>
                <a:cs typeface="Courier New" panose="02070309020205020404" pitchFamily="49" charset="0"/>
              </a:rPr>
              <a:t>dct</a:t>
            </a:r>
            <a:r>
              <a:rPr lang="en-US" sz="1400" b="1" dirty="0">
                <a:solidFill>
                  <a:srgbClr val="35A1FF"/>
                </a:solidFill>
                <a:latin typeface="Courier New" panose="02070309020205020404" pitchFamily="49" charset="0"/>
                <a:cs typeface="Courier New" panose="02070309020205020404" pitchFamily="49" charset="0"/>
              </a:rPr>
              <a:t>, "a", "D");</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p:txBody>
      </p:sp>
      <p:sp>
        <p:nvSpPr>
          <p:cNvPr id="11" name="Rectangle 10">
            <a:extLst>
              <a:ext uri="{FF2B5EF4-FFF2-40B4-BE49-F238E27FC236}">
                <a16:creationId xmlns:a16="http://schemas.microsoft.com/office/drawing/2014/main" id="{05EEF8B9-61D0-FC3F-E645-2C74FFDF467B}"/>
              </a:ext>
            </a:extLst>
          </p:cNvPr>
          <p:cNvSpPr/>
          <p:nvPr/>
        </p:nvSpPr>
        <p:spPr>
          <a:xfrm>
            <a:off x="5399469" y="420095"/>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head:    </a:t>
            </a:r>
          </a:p>
        </p:txBody>
      </p:sp>
      <p:sp>
        <p:nvSpPr>
          <p:cNvPr id="12" name="Rectangle 11">
            <a:extLst>
              <a:ext uri="{FF2B5EF4-FFF2-40B4-BE49-F238E27FC236}">
                <a16:creationId xmlns:a16="http://schemas.microsoft.com/office/drawing/2014/main" id="{518F09AD-166C-0B47-DD7D-37FF86C501EC}"/>
              </a:ext>
            </a:extLst>
          </p:cNvPr>
          <p:cNvSpPr/>
          <p:nvPr/>
        </p:nvSpPr>
        <p:spPr>
          <a:xfrm>
            <a:off x="5399469" y="820374"/>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tail:    </a:t>
            </a:r>
          </a:p>
        </p:txBody>
      </p:sp>
      <p:cxnSp>
        <p:nvCxnSpPr>
          <p:cNvPr id="13" name="Curved Connector 12">
            <a:extLst>
              <a:ext uri="{FF2B5EF4-FFF2-40B4-BE49-F238E27FC236}">
                <a16:creationId xmlns:a16="http://schemas.microsoft.com/office/drawing/2014/main" id="{BC4F5497-2394-B192-6EFD-87921A28A521}"/>
              </a:ext>
            </a:extLst>
          </p:cNvPr>
          <p:cNvCxnSpPr>
            <a:cxnSpLocks/>
            <a:stCxn id="7" idx="2"/>
          </p:cNvCxnSpPr>
          <p:nvPr/>
        </p:nvCxnSpPr>
        <p:spPr>
          <a:xfrm rot="5400000">
            <a:off x="7365921" y="2523106"/>
            <a:ext cx="407673" cy="1"/>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5B1125AF-0418-4C1E-7144-41CE809049A8}"/>
              </a:ext>
            </a:extLst>
          </p:cNvPr>
          <p:cNvCxnSpPr>
            <a:cxnSpLocks/>
            <a:endCxn id="3" idx="0"/>
          </p:cNvCxnSpPr>
          <p:nvPr/>
        </p:nvCxnSpPr>
        <p:spPr>
          <a:xfrm>
            <a:off x="6460783" y="599319"/>
            <a:ext cx="1108974" cy="927786"/>
          </a:xfrm>
          <a:prstGeom prst="curved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F298E06A-0EE0-D2B1-307D-34A6979609F5}"/>
              </a:ext>
            </a:extLst>
          </p:cNvPr>
          <p:cNvCxnSpPr>
            <a:cxnSpLocks/>
            <a:endCxn id="2" idx="1"/>
          </p:cNvCxnSpPr>
          <p:nvPr/>
        </p:nvCxnSpPr>
        <p:spPr>
          <a:xfrm rot="16200000" flipH="1">
            <a:off x="4535065" y="2984732"/>
            <a:ext cx="4222648" cy="371214"/>
          </a:xfrm>
          <a:prstGeom prst="curved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340FFD3-05AB-69B1-4F93-47A811AA19FF}"/>
              </a:ext>
            </a:extLst>
          </p:cNvPr>
          <p:cNvSpPr/>
          <p:nvPr/>
        </p:nvSpPr>
        <p:spPr>
          <a:xfrm>
            <a:off x="6853493" y="2726943"/>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19" name="Rectangle 18">
            <a:extLst>
              <a:ext uri="{FF2B5EF4-FFF2-40B4-BE49-F238E27FC236}">
                <a16:creationId xmlns:a16="http://schemas.microsoft.com/office/drawing/2014/main" id="{3955D5E7-4452-C095-BF97-373B164B41D7}"/>
              </a:ext>
            </a:extLst>
          </p:cNvPr>
          <p:cNvSpPr/>
          <p:nvPr/>
        </p:nvSpPr>
        <p:spPr>
          <a:xfrm>
            <a:off x="9058409" y="2610026"/>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y</a:t>
            </a:r>
          </a:p>
        </p:txBody>
      </p:sp>
      <p:cxnSp>
        <p:nvCxnSpPr>
          <p:cNvPr id="20" name="Curved Connector 19">
            <a:extLst>
              <a:ext uri="{FF2B5EF4-FFF2-40B4-BE49-F238E27FC236}">
                <a16:creationId xmlns:a16="http://schemas.microsoft.com/office/drawing/2014/main" id="{F919FD00-180F-5C4B-9AF2-4F3C4B90BCA0}"/>
              </a:ext>
            </a:extLst>
          </p:cNvPr>
          <p:cNvCxnSpPr>
            <a:cxnSpLocks/>
            <a:endCxn id="19" idx="1"/>
          </p:cNvCxnSpPr>
          <p:nvPr/>
        </p:nvCxnSpPr>
        <p:spPr>
          <a:xfrm flipV="1">
            <a:off x="7997264" y="2793593"/>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81F226E-96F5-E8EB-CAB0-7C0F920D789B}"/>
              </a:ext>
            </a:extLst>
          </p:cNvPr>
          <p:cNvSpPr/>
          <p:nvPr/>
        </p:nvSpPr>
        <p:spPr>
          <a:xfrm>
            <a:off x="6853493" y="3127222"/>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22" name="Rectangle 21">
            <a:extLst>
              <a:ext uri="{FF2B5EF4-FFF2-40B4-BE49-F238E27FC236}">
                <a16:creationId xmlns:a16="http://schemas.microsoft.com/office/drawing/2014/main" id="{1D168B3D-EF2A-75C6-F7D3-0D46CCBE7ED9}"/>
              </a:ext>
            </a:extLst>
          </p:cNvPr>
          <p:cNvSpPr/>
          <p:nvPr/>
        </p:nvSpPr>
        <p:spPr>
          <a:xfrm>
            <a:off x="9058409" y="3343934"/>
            <a:ext cx="776608"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B</a:t>
            </a:r>
          </a:p>
        </p:txBody>
      </p:sp>
      <p:cxnSp>
        <p:nvCxnSpPr>
          <p:cNvPr id="23" name="Curved Connector 22">
            <a:extLst>
              <a:ext uri="{FF2B5EF4-FFF2-40B4-BE49-F238E27FC236}">
                <a16:creationId xmlns:a16="http://schemas.microsoft.com/office/drawing/2014/main" id="{ECDE89FC-BCDB-7F75-9A05-6C283566069D}"/>
              </a:ext>
            </a:extLst>
          </p:cNvPr>
          <p:cNvCxnSpPr>
            <a:cxnSpLocks/>
            <a:endCxn id="22" idx="1"/>
          </p:cNvCxnSpPr>
          <p:nvPr/>
        </p:nvCxnSpPr>
        <p:spPr>
          <a:xfrm>
            <a:off x="7997264" y="3323544"/>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BAED1B83-D7D6-0368-AAF9-5B9F74A62187}"/>
              </a:ext>
            </a:extLst>
          </p:cNvPr>
          <p:cNvCxnSpPr>
            <a:cxnSpLocks/>
            <a:stCxn id="21" idx="2"/>
          </p:cNvCxnSpPr>
          <p:nvPr/>
        </p:nvCxnSpPr>
        <p:spPr>
          <a:xfrm rot="5400000">
            <a:off x="7365921" y="3722944"/>
            <a:ext cx="407673" cy="1"/>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47C9E46-6356-5587-945E-28637AD31A6C}"/>
              </a:ext>
            </a:extLst>
          </p:cNvPr>
          <p:cNvSpPr/>
          <p:nvPr/>
        </p:nvSpPr>
        <p:spPr>
          <a:xfrm>
            <a:off x="6853493" y="3885882"/>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31" name="Rectangle 30">
            <a:extLst>
              <a:ext uri="{FF2B5EF4-FFF2-40B4-BE49-F238E27FC236}">
                <a16:creationId xmlns:a16="http://schemas.microsoft.com/office/drawing/2014/main" id="{4B04E763-6E18-A382-375F-076B67E44F2C}"/>
              </a:ext>
            </a:extLst>
          </p:cNvPr>
          <p:cNvSpPr/>
          <p:nvPr/>
        </p:nvSpPr>
        <p:spPr>
          <a:xfrm>
            <a:off x="9058409" y="3768965"/>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c</a:t>
            </a:r>
          </a:p>
        </p:txBody>
      </p:sp>
      <p:cxnSp>
        <p:nvCxnSpPr>
          <p:cNvPr id="32" name="Curved Connector 31">
            <a:extLst>
              <a:ext uri="{FF2B5EF4-FFF2-40B4-BE49-F238E27FC236}">
                <a16:creationId xmlns:a16="http://schemas.microsoft.com/office/drawing/2014/main" id="{1A323C2C-FC67-D26C-2DBA-22F498B34421}"/>
              </a:ext>
            </a:extLst>
          </p:cNvPr>
          <p:cNvCxnSpPr>
            <a:cxnSpLocks/>
            <a:endCxn id="31" idx="1"/>
          </p:cNvCxnSpPr>
          <p:nvPr/>
        </p:nvCxnSpPr>
        <p:spPr>
          <a:xfrm flipV="1">
            <a:off x="7997264" y="3952532"/>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548F6DC-81AF-169E-D1F4-0742E8EFF496}"/>
              </a:ext>
            </a:extLst>
          </p:cNvPr>
          <p:cNvSpPr/>
          <p:nvPr/>
        </p:nvSpPr>
        <p:spPr>
          <a:xfrm>
            <a:off x="6853493" y="4286161"/>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34" name="Rectangle 33">
            <a:extLst>
              <a:ext uri="{FF2B5EF4-FFF2-40B4-BE49-F238E27FC236}">
                <a16:creationId xmlns:a16="http://schemas.microsoft.com/office/drawing/2014/main" id="{75F39DE8-D711-473F-48E9-58CBD4F13107}"/>
              </a:ext>
            </a:extLst>
          </p:cNvPr>
          <p:cNvSpPr/>
          <p:nvPr/>
        </p:nvSpPr>
        <p:spPr>
          <a:xfrm>
            <a:off x="9058409" y="4502873"/>
            <a:ext cx="776608"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C</a:t>
            </a:r>
          </a:p>
        </p:txBody>
      </p:sp>
      <p:cxnSp>
        <p:nvCxnSpPr>
          <p:cNvPr id="35" name="Curved Connector 34">
            <a:extLst>
              <a:ext uri="{FF2B5EF4-FFF2-40B4-BE49-F238E27FC236}">
                <a16:creationId xmlns:a16="http://schemas.microsoft.com/office/drawing/2014/main" id="{5D6B145B-BF12-CC58-0B06-F851AF0AC9B5}"/>
              </a:ext>
            </a:extLst>
          </p:cNvPr>
          <p:cNvCxnSpPr>
            <a:cxnSpLocks/>
            <a:endCxn id="34" idx="1"/>
          </p:cNvCxnSpPr>
          <p:nvPr/>
        </p:nvCxnSpPr>
        <p:spPr>
          <a:xfrm>
            <a:off x="7997264" y="4482483"/>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a:extLst>
              <a:ext uri="{FF2B5EF4-FFF2-40B4-BE49-F238E27FC236}">
                <a16:creationId xmlns:a16="http://schemas.microsoft.com/office/drawing/2014/main" id="{BAEE9F08-BAA7-AAF8-B7B4-A5628C007BEA}"/>
              </a:ext>
            </a:extLst>
          </p:cNvPr>
          <p:cNvCxnSpPr>
            <a:cxnSpLocks/>
            <a:stCxn id="33" idx="2"/>
          </p:cNvCxnSpPr>
          <p:nvPr/>
        </p:nvCxnSpPr>
        <p:spPr>
          <a:xfrm rot="5400000">
            <a:off x="7365921" y="4881883"/>
            <a:ext cx="407673" cy="1"/>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9303D49-1154-8A40-1257-85652E8EA073}"/>
              </a:ext>
            </a:extLst>
          </p:cNvPr>
          <p:cNvSpPr/>
          <p:nvPr/>
        </p:nvSpPr>
        <p:spPr>
          <a:xfrm>
            <a:off x="6831996" y="5085720"/>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key:    </a:t>
            </a:r>
          </a:p>
        </p:txBody>
      </p:sp>
      <p:sp>
        <p:nvSpPr>
          <p:cNvPr id="4" name="Rectangle 3">
            <a:extLst>
              <a:ext uri="{FF2B5EF4-FFF2-40B4-BE49-F238E27FC236}">
                <a16:creationId xmlns:a16="http://schemas.microsoft.com/office/drawing/2014/main" id="{3F1B6E91-6067-31CE-9FD0-3D9156156787}"/>
              </a:ext>
            </a:extLst>
          </p:cNvPr>
          <p:cNvSpPr/>
          <p:nvPr/>
        </p:nvSpPr>
        <p:spPr>
          <a:xfrm>
            <a:off x="9036912" y="4968803"/>
            <a:ext cx="776610"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a</a:t>
            </a:r>
          </a:p>
        </p:txBody>
      </p:sp>
      <p:cxnSp>
        <p:nvCxnSpPr>
          <p:cNvPr id="15" name="Curved Connector 14">
            <a:extLst>
              <a:ext uri="{FF2B5EF4-FFF2-40B4-BE49-F238E27FC236}">
                <a16:creationId xmlns:a16="http://schemas.microsoft.com/office/drawing/2014/main" id="{A83E044F-2EC0-4DC0-B4FE-75E1CC16B589}"/>
              </a:ext>
            </a:extLst>
          </p:cNvPr>
          <p:cNvCxnSpPr>
            <a:cxnSpLocks/>
            <a:endCxn id="4" idx="1"/>
          </p:cNvCxnSpPr>
          <p:nvPr/>
        </p:nvCxnSpPr>
        <p:spPr>
          <a:xfrm flipV="1">
            <a:off x="7975767" y="5152370"/>
            <a:ext cx="1061145" cy="18356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169C89E-9739-38A0-3244-6C9C5A571AC4}"/>
              </a:ext>
            </a:extLst>
          </p:cNvPr>
          <p:cNvSpPr/>
          <p:nvPr/>
        </p:nvSpPr>
        <p:spPr>
          <a:xfrm>
            <a:off x="6831996" y="5485999"/>
            <a:ext cx="1432527"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value:    </a:t>
            </a:r>
          </a:p>
        </p:txBody>
      </p:sp>
      <p:sp>
        <p:nvSpPr>
          <p:cNvPr id="17" name="Rectangle 16">
            <a:extLst>
              <a:ext uri="{FF2B5EF4-FFF2-40B4-BE49-F238E27FC236}">
                <a16:creationId xmlns:a16="http://schemas.microsoft.com/office/drawing/2014/main" id="{7671F390-59DF-0F02-00D0-E113FEC4185F}"/>
              </a:ext>
            </a:extLst>
          </p:cNvPr>
          <p:cNvSpPr/>
          <p:nvPr/>
        </p:nvSpPr>
        <p:spPr>
          <a:xfrm>
            <a:off x="9036912" y="5702711"/>
            <a:ext cx="776608" cy="36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urier New" panose="02070309020205020404" pitchFamily="49" charset="0"/>
                <a:cs typeface="Courier New" panose="02070309020205020404" pitchFamily="49" charset="0"/>
              </a:rPr>
              <a:t>D</a:t>
            </a:r>
          </a:p>
        </p:txBody>
      </p:sp>
      <p:cxnSp>
        <p:nvCxnSpPr>
          <p:cNvPr id="18" name="Curved Connector 17">
            <a:extLst>
              <a:ext uri="{FF2B5EF4-FFF2-40B4-BE49-F238E27FC236}">
                <a16:creationId xmlns:a16="http://schemas.microsoft.com/office/drawing/2014/main" id="{B4A6D7F0-8766-5A43-2E22-FE92595F93E2}"/>
              </a:ext>
            </a:extLst>
          </p:cNvPr>
          <p:cNvCxnSpPr>
            <a:cxnSpLocks/>
            <a:endCxn id="17" idx="1"/>
          </p:cNvCxnSpPr>
          <p:nvPr/>
        </p:nvCxnSpPr>
        <p:spPr>
          <a:xfrm>
            <a:off x="7975767" y="5682321"/>
            <a:ext cx="1061145" cy="203957"/>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CFCB1AF4-2D6F-CD14-AB33-3BF5EDE6C4D9}"/>
              </a:ext>
            </a:extLst>
          </p:cNvPr>
          <p:cNvCxnSpPr>
            <a:cxnSpLocks/>
            <a:stCxn id="16" idx="2"/>
          </p:cNvCxnSpPr>
          <p:nvPr/>
        </p:nvCxnSpPr>
        <p:spPr>
          <a:xfrm rot="5400000">
            <a:off x="7344424" y="6081721"/>
            <a:ext cx="407673" cy="1"/>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B525A07-0710-0127-DDBE-8BE8B1757352}"/>
              </a:ext>
            </a:extLst>
          </p:cNvPr>
          <p:cNvSpPr/>
          <p:nvPr/>
        </p:nvSpPr>
        <p:spPr>
          <a:xfrm>
            <a:off x="7397154" y="6285558"/>
            <a:ext cx="302209" cy="391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ourier New" panose="02070309020205020404" pitchFamily="49" charset="0"/>
                <a:cs typeface="Courier New" panose="02070309020205020404" pitchFamily="49" charset="0"/>
              </a:rPr>
              <a:t>∅</a:t>
            </a:r>
            <a:endParaRPr lang="en-US" dirty="0">
              <a:solidFill>
                <a:schemeClr val="tx1"/>
              </a:solidFill>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740A195B-BD44-7EFD-AC2D-83123818D170}"/>
              </a:ext>
            </a:extLst>
          </p:cNvPr>
          <p:cNvSpPr txBox="1"/>
          <p:nvPr/>
        </p:nvSpPr>
        <p:spPr>
          <a:xfrm>
            <a:off x="10360657" y="6183599"/>
            <a:ext cx="1665696" cy="307777"/>
          </a:xfrm>
          <a:prstGeom prst="rect">
            <a:avLst/>
          </a:prstGeom>
          <a:noFill/>
        </p:spPr>
        <p:txBody>
          <a:bodyPr wrap="square">
            <a:spAutoFit/>
          </a:bodyPr>
          <a:lstStyle/>
          <a:p>
            <a:r>
              <a:rPr lang="en-US" sz="1400" b="1" dirty="0">
                <a:solidFill>
                  <a:srgbClr val="0070C0"/>
                </a:solidFill>
                <a:latin typeface="Menlo" panose="020B0609030804020204" pitchFamily="49" charset="0"/>
              </a:rPr>
              <a:t>cc_03_04.c</a:t>
            </a:r>
          </a:p>
        </p:txBody>
      </p:sp>
    </p:spTree>
    <p:extLst>
      <p:ext uri="{BB962C8B-B14F-4D97-AF65-F5344CB8AC3E}">
        <p14:creationId xmlns:p14="http://schemas.microsoft.com/office/powerpoint/2010/main" val="3777892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E680-1A99-3787-3015-C761D67A333A}"/>
              </a:ext>
            </a:extLst>
          </p:cNvPr>
          <p:cNvSpPr>
            <a:spLocks noGrp="1"/>
          </p:cNvSpPr>
          <p:nvPr>
            <p:ph type="title"/>
          </p:nvPr>
        </p:nvSpPr>
        <p:spPr/>
        <p:txBody>
          <a:bodyPr/>
          <a:lstStyle/>
          <a:p>
            <a:r>
              <a:rPr lang="en-US" dirty="0"/>
              <a:t>Python </a:t>
            </a:r>
            <a:r>
              <a:rPr lang="en-US" dirty="0" err="1"/>
              <a:t>OrderedDict</a:t>
            </a:r>
            <a:r>
              <a:rPr lang="en-US" dirty="0"/>
              <a:t>() versus </a:t>
            </a:r>
            <a:r>
              <a:rPr lang="en-US" dirty="0" err="1"/>
              <a:t>dict</a:t>
            </a:r>
            <a:r>
              <a:rPr lang="en-US" dirty="0"/>
              <a:t>()</a:t>
            </a:r>
          </a:p>
        </p:txBody>
      </p:sp>
      <p:sp>
        <p:nvSpPr>
          <p:cNvPr id="3" name="Content Placeholder 2">
            <a:extLst>
              <a:ext uri="{FF2B5EF4-FFF2-40B4-BE49-F238E27FC236}">
                <a16:creationId xmlns:a16="http://schemas.microsoft.com/office/drawing/2014/main" id="{58ABE5C3-6BD7-B629-7E13-6226DFFFDE7E}"/>
              </a:ext>
            </a:extLst>
          </p:cNvPr>
          <p:cNvSpPr>
            <a:spLocks noGrp="1"/>
          </p:cNvSpPr>
          <p:nvPr>
            <p:ph idx="1"/>
          </p:nvPr>
        </p:nvSpPr>
        <p:spPr/>
        <p:txBody>
          <a:bodyPr>
            <a:normAutofit/>
          </a:bodyPr>
          <a:lstStyle/>
          <a:p>
            <a:r>
              <a:rPr lang="en-US" dirty="0"/>
              <a:t>Before Python 3.7 the </a:t>
            </a:r>
            <a:r>
              <a:rPr lang="en-US" dirty="0" err="1"/>
              <a:t>dict</a:t>
            </a:r>
            <a:r>
              <a:rPr lang="en-US" dirty="0"/>
              <a:t>() class did not remember the order of items as they were inserted</a:t>
            </a:r>
          </a:p>
          <a:p>
            <a:pPr lvl="1"/>
            <a:r>
              <a:rPr lang="en-US" dirty="0"/>
              <a:t>The Pre-3.7 Python used internal implementation used hashing to give fast performance for key lookup and insert</a:t>
            </a:r>
          </a:p>
          <a:p>
            <a:r>
              <a:rPr lang="en-US" dirty="0"/>
              <a:t>Since we have implemented dictionary functionality on top of a linked list, our code behaves more like an </a:t>
            </a:r>
            <a:r>
              <a:rPr lang="en-US" dirty="0" err="1"/>
              <a:t>OrderedDict</a:t>
            </a:r>
            <a:r>
              <a:rPr lang="en-US" dirty="0"/>
              <a:t>()</a:t>
            </a:r>
          </a:p>
          <a:p>
            <a:r>
              <a:rPr lang="en-US" dirty="0"/>
              <a:t>Our insert is quick but our key lookup using get() is slow as it might need to scan the entire list</a:t>
            </a:r>
          </a:p>
          <a:p>
            <a:r>
              <a:rPr lang="en-US" dirty="0"/>
              <a:t>We will address this performance issue in an upcoming lecture with an awesome data structure that combines linked lists </a:t>
            </a:r>
            <a:r>
              <a:rPr lang="en-US" i="1" dirty="0"/>
              <a:t>and</a:t>
            </a:r>
            <a:r>
              <a:rPr lang="en-US" dirty="0"/>
              <a:t> hashing </a:t>
            </a:r>
            <a:r>
              <a:rPr lang="en-US" dirty="0">
                <a:sym typeface="Wingdings" pitchFamily="2" charset="2"/>
              </a:rPr>
              <a:t></a:t>
            </a:r>
          </a:p>
          <a:p>
            <a:pPr marL="0" indent="0">
              <a:buNone/>
            </a:pPr>
            <a:endParaRPr lang="en-US" dirty="0"/>
          </a:p>
          <a:p>
            <a:endParaRPr lang="en-US" dirty="0"/>
          </a:p>
        </p:txBody>
      </p:sp>
    </p:spTree>
    <p:extLst>
      <p:ext uri="{BB962C8B-B14F-4D97-AF65-F5344CB8AC3E}">
        <p14:creationId xmlns:p14="http://schemas.microsoft.com/office/powerpoint/2010/main" val="2747138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EDCE-5FE4-0EBE-444F-8941C860FA3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00AA750-CC5D-D799-0CCC-1FB38102F64E}"/>
              </a:ext>
            </a:extLst>
          </p:cNvPr>
          <p:cNvSpPr>
            <a:spLocks noGrp="1"/>
          </p:cNvSpPr>
          <p:nvPr>
            <p:ph idx="1"/>
          </p:nvPr>
        </p:nvSpPr>
        <p:spPr/>
        <p:txBody>
          <a:bodyPr/>
          <a:lstStyle/>
          <a:p>
            <a:r>
              <a:rPr lang="en-US" dirty="0"/>
              <a:t>OO Review from previous courses</a:t>
            </a:r>
          </a:p>
          <a:p>
            <a:r>
              <a:rPr lang="en-US" dirty="0"/>
              <a:t>OO – A historical perspective</a:t>
            </a:r>
          </a:p>
          <a:p>
            <a:r>
              <a:rPr lang="en-US" dirty="0"/>
              <a:t>Using C to build an OO support</a:t>
            </a:r>
          </a:p>
          <a:p>
            <a:r>
              <a:rPr lang="en-US" dirty="0"/>
              <a:t>Building a Python str() class in C</a:t>
            </a:r>
          </a:p>
          <a:p>
            <a:r>
              <a:rPr lang="en-US" dirty="0"/>
              <a:t>Building a Python list() class in C</a:t>
            </a:r>
          </a:p>
          <a:p>
            <a:r>
              <a:rPr lang="en-US" dirty="0"/>
              <a:t>Building a Python </a:t>
            </a:r>
            <a:r>
              <a:rPr lang="en-US" dirty="0" err="1"/>
              <a:t>dict</a:t>
            </a:r>
            <a:r>
              <a:rPr lang="en-US" dirty="0"/>
              <a:t>() class in C (</a:t>
            </a:r>
            <a:r>
              <a:rPr lang="en-US" dirty="0" err="1"/>
              <a:t>OrderedDict</a:t>
            </a:r>
            <a:r>
              <a:rPr lang="en-US" dirty="0"/>
              <a:t> actually)</a:t>
            </a:r>
          </a:p>
        </p:txBody>
      </p:sp>
    </p:spTree>
    <p:extLst>
      <p:ext uri="{BB962C8B-B14F-4D97-AF65-F5344CB8AC3E}">
        <p14:creationId xmlns:p14="http://schemas.microsoft.com/office/powerpoint/2010/main" val="180285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015EDA-9B8C-EE59-2415-3FA4045D99D8}"/>
              </a:ext>
            </a:extLst>
          </p:cNvPr>
          <p:cNvSpPr txBox="1"/>
          <p:nvPr/>
        </p:nvSpPr>
        <p:spPr>
          <a:xfrm>
            <a:off x="2411243" y="516204"/>
            <a:ext cx="7595349" cy="3754874"/>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import math</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class Point:</a:t>
            </a:r>
          </a:p>
          <a:p>
            <a:r>
              <a:rPr lang="en-US" sz="1400" b="1" dirty="0">
                <a:latin typeface="Courier New" panose="02070309020205020404" pitchFamily="49" charset="0"/>
                <a:cs typeface="Courier New" panose="02070309020205020404" pitchFamily="49" charset="0"/>
              </a:rPr>
              <a:t>    def __</a:t>
            </a:r>
            <a:r>
              <a:rPr lang="en-US" sz="1400" b="1" dirty="0" err="1">
                <a:latin typeface="Courier New" panose="02070309020205020404" pitchFamily="49" charset="0"/>
                <a:cs typeface="Courier New" panose="02070309020205020404" pitchFamily="49" charset="0"/>
              </a:rPr>
              <a:t>init</a:t>
            </a:r>
            <a:r>
              <a:rPr lang="en-US" sz="1400" b="1" dirty="0">
                <a:latin typeface="Courier New" panose="02070309020205020404" pitchFamily="49" charset="0"/>
                <a:cs typeface="Courier New" panose="02070309020205020404" pitchFamily="49" charset="0"/>
              </a:rPr>
              <a:t>__(self, x, y):</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self.x</a:t>
            </a:r>
            <a:r>
              <a:rPr lang="en-US" sz="1400" b="1" dirty="0">
                <a:latin typeface="Courier New" panose="02070309020205020404" pitchFamily="49" charset="0"/>
                <a:cs typeface="Courier New" panose="02070309020205020404" pitchFamily="49" charset="0"/>
              </a:rPr>
              <a:t> = x</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self.y</a:t>
            </a:r>
            <a:r>
              <a:rPr lang="en-US" sz="1400" b="1" dirty="0">
                <a:latin typeface="Courier New" panose="02070309020205020404" pitchFamily="49" charset="0"/>
                <a:cs typeface="Courier New" panose="02070309020205020404" pitchFamily="49" charset="0"/>
              </a:rPr>
              <a:t> = y</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def dump(self):</a:t>
            </a:r>
          </a:p>
          <a:p>
            <a:r>
              <a:rPr lang="en-US" sz="1400" b="1" dirty="0">
                <a:latin typeface="Courier New" panose="02070309020205020404" pitchFamily="49" charset="0"/>
                <a:cs typeface="Courier New" panose="02070309020205020404" pitchFamily="49" charset="0"/>
              </a:rPr>
              <a:t>        print('Object point@%x x=%f y=%f' % (id(self),</a:t>
            </a:r>
            <a:r>
              <a:rPr lang="en-US" sz="1400" b="1" dirty="0" err="1">
                <a:latin typeface="Courier New" panose="02070309020205020404" pitchFamily="49" charset="0"/>
                <a:cs typeface="Courier New" panose="02070309020205020404" pitchFamily="49" charset="0"/>
              </a:rPr>
              <a:t>self.x,self.y</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def origin(self):</a:t>
            </a:r>
          </a:p>
          <a:p>
            <a:r>
              <a:rPr lang="en-US" sz="1400" b="1" dirty="0">
                <a:latin typeface="Courier New" panose="02070309020205020404" pitchFamily="49" charset="0"/>
                <a:cs typeface="Courier New" panose="02070309020205020404" pitchFamily="49" charset="0"/>
              </a:rPr>
              <a:t>        return </a:t>
            </a:r>
            <a:r>
              <a:rPr lang="en-US" sz="1400" b="1" dirty="0" err="1">
                <a:latin typeface="Courier New" panose="02070309020205020404" pitchFamily="49" charset="0"/>
                <a:cs typeface="Courier New" panose="02070309020205020404" pitchFamily="49" charset="0"/>
              </a:rPr>
              <a:t>math.sqrt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self.x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self.x+self.y</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self.y</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 = Point(4.0, 5.0)</a:t>
            </a:r>
          </a:p>
          <a:p>
            <a:r>
              <a:rPr lang="en-US" sz="1400" b="1" dirty="0" err="1">
                <a:latin typeface="Courier New" panose="02070309020205020404" pitchFamily="49" charset="0"/>
                <a:cs typeface="Courier New" panose="02070309020205020404" pitchFamily="49" charset="0"/>
              </a:rPr>
              <a:t>Point.dump</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print('Origin',</a:t>
            </a:r>
            <a:r>
              <a:rPr lang="en-US" sz="1400" b="1" dirty="0" err="1">
                <a:latin typeface="Courier New" panose="02070309020205020404" pitchFamily="49" charset="0"/>
                <a:cs typeface="Courier New" panose="02070309020205020404" pitchFamily="49" charset="0"/>
              </a:rPr>
              <a:t>pt.origin</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del(</a:t>
            </a:r>
            <a:r>
              <a:rPr lang="en-US" sz="1400" b="1" dirty="0" err="1">
                <a:latin typeface="Courier New" panose="02070309020205020404" pitchFamily="49" charset="0"/>
                <a:cs typeface="Courier New" panose="02070309020205020404" pitchFamily="49" charset="0"/>
              </a:rPr>
              <a:t>pt</a:t>
            </a:r>
            <a:r>
              <a:rPr lang="en-US" sz="1400"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AF306DA0-8C37-4809-6BE7-F28971E49EA5}"/>
              </a:ext>
            </a:extLst>
          </p:cNvPr>
          <p:cNvSpPr txBox="1"/>
          <p:nvPr/>
        </p:nvSpPr>
        <p:spPr>
          <a:xfrm>
            <a:off x="2595564" y="5149166"/>
            <a:ext cx="5615640" cy="584775"/>
          </a:xfrm>
          <a:prstGeom prst="rect">
            <a:avLst/>
          </a:prstGeom>
          <a:noFill/>
          <a:ln w="28575">
            <a:solidFill>
              <a:schemeClr val="accent1"/>
            </a:solidFill>
          </a:ln>
        </p:spPr>
        <p:txBody>
          <a:bodyPr wrap="none" rtlCol="0">
            <a:spAutoFit/>
          </a:bodyPr>
          <a:lstStyle/>
          <a:p>
            <a:r>
              <a:rPr lang="en-US" sz="1600" b="1" dirty="0">
                <a:latin typeface="Courier New" panose="02070309020205020404" pitchFamily="49" charset="0"/>
                <a:cs typeface="Courier New" panose="02070309020205020404" pitchFamily="49" charset="0"/>
              </a:rPr>
              <a:t>Object point@102ad1f10 x=4.000000 y=5.000000</a:t>
            </a:r>
          </a:p>
          <a:p>
            <a:r>
              <a:rPr lang="en-US" sz="1600" b="1" dirty="0">
                <a:latin typeface="Courier New" panose="02070309020205020404" pitchFamily="49" charset="0"/>
                <a:cs typeface="Courier New" panose="02070309020205020404" pitchFamily="49" charset="0"/>
              </a:rPr>
              <a:t>Origin 6.4031242374328485</a:t>
            </a:r>
          </a:p>
        </p:txBody>
      </p:sp>
      <p:sp>
        <p:nvSpPr>
          <p:cNvPr id="6" name="TextBox 5">
            <a:extLst>
              <a:ext uri="{FF2B5EF4-FFF2-40B4-BE49-F238E27FC236}">
                <a16:creationId xmlns:a16="http://schemas.microsoft.com/office/drawing/2014/main" id="{A6556274-5FAB-FA80-D5BC-7FB8B7B8096A}"/>
              </a:ext>
            </a:extLst>
          </p:cNvPr>
          <p:cNvSpPr txBox="1"/>
          <p:nvPr/>
        </p:nvSpPr>
        <p:spPr>
          <a:xfrm>
            <a:off x="10463350" y="6338986"/>
            <a:ext cx="1665696" cy="307777"/>
          </a:xfrm>
          <a:prstGeom prst="rect">
            <a:avLst/>
          </a:prstGeom>
          <a:noFill/>
        </p:spPr>
        <p:txBody>
          <a:bodyPr wrap="square">
            <a:spAutoFit/>
          </a:bodyPr>
          <a:lstStyle/>
          <a:p>
            <a:r>
              <a:rPr lang="en-US" sz="1400" b="1" dirty="0">
                <a:solidFill>
                  <a:srgbClr val="000000"/>
                </a:solidFill>
                <a:latin typeface="Menlo" panose="020B0609030804020204" pitchFamily="49" charset="0"/>
              </a:rPr>
              <a:t>kr_03_01.py</a:t>
            </a:r>
          </a:p>
        </p:txBody>
      </p:sp>
      <p:sp>
        <p:nvSpPr>
          <p:cNvPr id="2" name="TextBox 1">
            <a:extLst>
              <a:ext uri="{FF2B5EF4-FFF2-40B4-BE49-F238E27FC236}">
                <a16:creationId xmlns:a16="http://schemas.microsoft.com/office/drawing/2014/main" id="{8BBBC650-93A5-CA61-922D-8EB7F721014B}"/>
              </a:ext>
            </a:extLst>
          </p:cNvPr>
          <p:cNvSpPr txBox="1"/>
          <p:nvPr/>
        </p:nvSpPr>
        <p:spPr>
          <a:xfrm>
            <a:off x="10291179" y="1372740"/>
            <a:ext cx="1100109" cy="369332"/>
          </a:xfrm>
          <a:prstGeom prst="rect">
            <a:avLst/>
          </a:prstGeom>
          <a:noFill/>
        </p:spPr>
        <p:txBody>
          <a:bodyPr wrap="none" rtlCol="0">
            <a:spAutoFit/>
          </a:bodyPr>
          <a:lstStyle/>
          <a:p>
            <a:r>
              <a:rPr lang="en-US" dirty="0">
                <a:solidFill>
                  <a:srgbClr val="0070C0"/>
                </a:solidFill>
              </a:rPr>
              <a:t>attributes</a:t>
            </a:r>
          </a:p>
        </p:txBody>
      </p:sp>
      <p:cxnSp>
        <p:nvCxnSpPr>
          <p:cNvPr id="9" name="Straight Arrow Connector 8">
            <a:extLst>
              <a:ext uri="{FF2B5EF4-FFF2-40B4-BE49-F238E27FC236}">
                <a16:creationId xmlns:a16="http://schemas.microsoft.com/office/drawing/2014/main" id="{425FECBA-E31C-BE10-BAA0-0B340BC5A2ED}"/>
              </a:ext>
            </a:extLst>
          </p:cNvPr>
          <p:cNvCxnSpPr>
            <a:cxnSpLocks/>
            <a:stCxn id="2" idx="1"/>
          </p:cNvCxnSpPr>
          <p:nvPr/>
        </p:nvCxnSpPr>
        <p:spPr>
          <a:xfrm flipH="1">
            <a:off x="8537744" y="1557406"/>
            <a:ext cx="1753435" cy="6533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5A7FAB-CCBF-73DD-2ED9-EB11250B1A38}"/>
              </a:ext>
            </a:extLst>
          </p:cNvPr>
          <p:cNvCxnSpPr>
            <a:cxnSpLocks/>
            <a:stCxn id="2" idx="1"/>
          </p:cNvCxnSpPr>
          <p:nvPr/>
        </p:nvCxnSpPr>
        <p:spPr>
          <a:xfrm flipH="1">
            <a:off x="9255374" y="1557406"/>
            <a:ext cx="1035805" cy="6533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0E0453-A4DB-7CBC-FE57-CCCC4460985A}"/>
              </a:ext>
            </a:extLst>
          </p:cNvPr>
          <p:cNvSpPr txBox="1"/>
          <p:nvPr/>
        </p:nvSpPr>
        <p:spPr>
          <a:xfrm>
            <a:off x="476492" y="2233913"/>
            <a:ext cx="1100109" cy="369332"/>
          </a:xfrm>
          <a:prstGeom prst="rect">
            <a:avLst/>
          </a:prstGeom>
          <a:noFill/>
        </p:spPr>
        <p:txBody>
          <a:bodyPr wrap="square" rtlCol="0">
            <a:spAutoFit/>
          </a:bodyPr>
          <a:lstStyle/>
          <a:p>
            <a:r>
              <a:rPr lang="en-US" dirty="0">
                <a:solidFill>
                  <a:srgbClr val="0070C0"/>
                </a:solidFill>
              </a:rPr>
              <a:t>methods</a:t>
            </a:r>
          </a:p>
        </p:txBody>
      </p:sp>
      <p:cxnSp>
        <p:nvCxnSpPr>
          <p:cNvPr id="17" name="Straight Arrow Connector 16">
            <a:extLst>
              <a:ext uri="{FF2B5EF4-FFF2-40B4-BE49-F238E27FC236}">
                <a16:creationId xmlns:a16="http://schemas.microsoft.com/office/drawing/2014/main" id="{BCFA8D55-03DD-4424-42AE-83085EEA5C68}"/>
              </a:ext>
            </a:extLst>
          </p:cNvPr>
          <p:cNvCxnSpPr>
            <a:cxnSpLocks/>
            <a:stCxn id="16" idx="3"/>
          </p:cNvCxnSpPr>
          <p:nvPr/>
        </p:nvCxnSpPr>
        <p:spPr>
          <a:xfrm>
            <a:off x="1576601" y="2418579"/>
            <a:ext cx="1119765" cy="4287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7E017D2-7DB5-069F-AA9B-D9442B9EBFF9}"/>
              </a:ext>
            </a:extLst>
          </p:cNvPr>
          <p:cNvCxnSpPr>
            <a:cxnSpLocks/>
            <a:stCxn id="16" idx="3"/>
          </p:cNvCxnSpPr>
          <p:nvPr/>
        </p:nvCxnSpPr>
        <p:spPr>
          <a:xfrm flipV="1">
            <a:off x="1576601" y="2210764"/>
            <a:ext cx="1119765" cy="2078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84CA431-9541-D276-7A01-5B6445C04396}"/>
              </a:ext>
            </a:extLst>
          </p:cNvPr>
          <p:cNvSpPr txBox="1"/>
          <p:nvPr/>
        </p:nvSpPr>
        <p:spPr>
          <a:xfrm>
            <a:off x="476492" y="1188074"/>
            <a:ext cx="1385232" cy="369332"/>
          </a:xfrm>
          <a:prstGeom prst="rect">
            <a:avLst/>
          </a:prstGeom>
          <a:noFill/>
        </p:spPr>
        <p:txBody>
          <a:bodyPr wrap="square" rtlCol="0">
            <a:spAutoFit/>
          </a:bodyPr>
          <a:lstStyle/>
          <a:p>
            <a:r>
              <a:rPr lang="en-US" dirty="0">
                <a:solidFill>
                  <a:srgbClr val="0070C0"/>
                </a:solidFill>
              </a:rPr>
              <a:t>constructor</a:t>
            </a:r>
          </a:p>
        </p:txBody>
      </p:sp>
      <p:cxnSp>
        <p:nvCxnSpPr>
          <p:cNvPr id="26" name="Straight Arrow Connector 25">
            <a:extLst>
              <a:ext uri="{FF2B5EF4-FFF2-40B4-BE49-F238E27FC236}">
                <a16:creationId xmlns:a16="http://schemas.microsoft.com/office/drawing/2014/main" id="{D42F1E38-105A-64CF-969C-E0819619263E}"/>
              </a:ext>
            </a:extLst>
          </p:cNvPr>
          <p:cNvCxnSpPr>
            <a:cxnSpLocks/>
            <a:stCxn id="25" idx="3"/>
          </p:cNvCxnSpPr>
          <p:nvPr/>
        </p:nvCxnSpPr>
        <p:spPr>
          <a:xfrm flipV="1">
            <a:off x="1861724" y="1280133"/>
            <a:ext cx="927775" cy="926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4CBBCC7-06DF-6A60-0FB8-DDBFBD2EDAF0}"/>
              </a:ext>
            </a:extLst>
          </p:cNvPr>
          <p:cNvSpPr txBox="1"/>
          <p:nvPr/>
        </p:nvSpPr>
        <p:spPr>
          <a:xfrm>
            <a:off x="7353783" y="3438385"/>
            <a:ext cx="1385232" cy="369332"/>
          </a:xfrm>
          <a:prstGeom prst="rect">
            <a:avLst/>
          </a:prstGeom>
          <a:noFill/>
        </p:spPr>
        <p:txBody>
          <a:bodyPr wrap="square" rtlCol="0">
            <a:spAutoFit/>
          </a:bodyPr>
          <a:lstStyle/>
          <a:p>
            <a:r>
              <a:rPr lang="en-US" dirty="0">
                <a:solidFill>
                  <a:srgbClr val="0070C0"/>
                </a:solidFill>
              </a:rPr>
              <a:t>constructed</a:t>
            </a:r>
          </a:p>
        </p:txBody>
      </p:sp>
      <p:cxnSp>
        <p:nvCxnSpPr>
          <p:cNvPr id="30" name="Straight Arrow Connector 29">
            <a:extLst>
              <a:ext uri="{FF2B5EF4-FFF2-40B4-BE49-F238E27FC236}">
                <a16:creationId xmlns:a16="http://schemas.microsoft.com/office/drawing/2014/main" id="{3DB5C8B6-3215-4E98-BBB6-2CF85A0B8F55}"/>
              </a:ext>
            </a:extLst>
          </p:cNvPr>
          <p:cNvCxnSpPr>
            <a:cxnSpLocks/>
          </p:cNvCxnSpPr>
          <p:nvPr/>
        </p:nvCxnSpPr>
        <p:spPr>
          <a:xfrm flipH="1" flipV="1">
            <a:off x="5197033" y="3419615"/>
            <a:ext cx="2156750" cy="2148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D137C37-2D0D-B80F-CF6A-181B12C47B9F}"/>
              </a:ext>
            </a:extLst>
          </p:cNvPr>
          <p:cNvSpPr txBox="1"/>
          <p:nvPr/>
        </p:nvSpPr>
        <p:spPr>
          <a:xfrm>
            <a:off x="5403384" y="4132886"/>
            <a:ext cx="1385232" cy="369332"/>
          </a:xfrm>
          <a:prstGeom prst="rect">
            <a:avLst/>
          </a:prstGeom>
          <a:noFill/>
        </p:spPr>
        <p:txBody>
          <a:bodyPr wrap="square" rtlCol="0">
            <a:spAutoFit/>
          </a:bodyPr>
          <a:lstStyle/>
          <a:p>
            <a:r>
              <a:rPr lang="en-US" dirty="0">
                <a:solidFill>
                  <a:srgbClr val="0070C0"/>
                </a:solidFill>
              </a:rPr>
              <a:t>destructed</a:t>
            </a:r>
          </a:p>
        </p:txBody>
      </p:sp>
      <p:cxnSp>
        <p:nvCxnSpPr>
          <p:cNvPr id="34" name="Straight Arrow Connector 33">
            <a:extLst>
              <a:ext uri="{FF2B5EF4-FFF2-40B4-BE49-F238E27FC236}">
                <a16:creationId xmlns:a16="http://schemas.microsoft.com/office/drawing/2014/main" id="{EBBBCD83-3AD6-B930-55BC-330A460F55CD}"/>
              </a:ext>
            </a:extLst>
          </p:cNvPr>
          <p:cNvCxnSpPr>
            <a:cxnSpLocks/>
          </p:cNvCxnSpPr>
          <p:nvPr/>
        </p:nvCxnSpPr>
        <p:spPr>
          <a:xfrm flipH="1" flipV="1">
            <a:off x="3246634" y="4114116"/>
            <a:ext cx="2156750" cy="2148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48E8D27-2A9A-E7E0-F838-9DEF4D00956F}"/>
              </a:ext>
            </a:extLst>
          </p:cNvPr>
          <p:cNvSpPr txBox="1"/>
          <p:nvPr/>
        </p:nvSpPr>
        <p:spPr>
          <a:xfrm>
            <a:off x="476492" y="1588992"/>
            <a:ext cx="1100109" cy="369332"/>
          </a:xfrm>
          <a:prstGeom prst="rect">
            <a:avLst/>
          </a:prstGeom>
          <a:noFill/>
        </p:spPr>
        <p:txBody>
          <a:bodyPr wrap="square" rtlCol="0">
            <a:spAutoFit/>
          </a:bodyPr>
          <a:lstStyle/>
          <a:p>
            <a:r>
              <a:rPr lang="en-US" dirty="0">
                <a:solidFill>
                  <a:srgbClr val="0070C0"/>
                </a:solidFill>
              </a:rPr>
              <a:t>attributes</a:t>
            </a:r>
          </a:p>
        </p:txBody>
      </p:sp>
      <p:cxnSp>
        <p:nvCxnSpPr>
          <p:cNvPr id="38" name="Straight Arrow Connector 37">
            <a:extLst>
              <a:ext uri="{FF2B5EF4-FFF2-40B4-BE49-F238E27FC236}">
                <a16:creationId xmlns:a16="http://schemas.microsoft.com/office/drawing/2014/main" id="{E52FF996-30CF-6600-4E15-6FF2A4CDFECF}"/>
              </a:ext>
            </a:extLst>
          </p:cNvPr>
          <p:cNvCxnSpPr>
            <a:cxnSpLocks/>
            <a:stCxn id="37" idx="3"/>
          </p:cNvCxnSpPr>
          <p:nvPr/>
        </p:nvCxnSpPr>
        <p:spPr>
          <a:xfrm flipV="1">
            <a:off x="1576601" y="1575562"/>
            <a:ext cx="1670033" cy="1980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BDFFD4A-E331-45AE-E023-9606900FD205}"/>
              </a:ext>
            </a:extLst>
          </p:cNvPr>
          <p:cNvCxnSpPr>
            <a:cxnSpLocks/>
            <a:stCxn id="37" idx="3"/>
          </p:cNvCxnSpPr>
          <p:nvPr/>
        </p:nvCxnSpPr>
        <p:spPr>
          <a:xfrm>
            <a:off x="1576601" y="1773658"/>
            <a:ext cx="1670033" cy="83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924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AE3D-C70D-220E-82A8-C1D64A900A0F}"/>
              </a:ext>
            </a:extLst>
          </p:cNvPr>
          <p:cNvSpPr>
            <a:spLocks noGrp="1"/>
          </p:cNvSpPr>
          <p:nvPr>
            <p:ph type="title"/>
          </p:nvPr>
        </p:nvSpPr>
        <p:spPr/>
        <p:txBody>
          <a:bodyPr/>
          <a:lstStyle/>
          <a:p>
            <a:r>
              <a:rPr lang="en-US" dirty="0"/>
              <a:t>Acknowledgements / Contributions</a:t>
            </a:r>
          </a:p>
        </p:txBody>
      </p:sp>
      <p:sp>
        <p:nvSpPr>
          <p:cNvPr id="7" name="TextBox 6">
            <a:extLst>
              <a:ext uri="{FF2B5EF4-FFF2-40B4-BE49-F238E27FC236}">
                <a16:creationId xmlns:a16="http://schemas.microsoft.com/office/drawing/2014/main" id="{D1725F2C-A6DC-4096-AD36-A6A5AF1FFD40}"/>
              </a:ext>
            </a:extLst>
          </p:cNvPr>
          <p:cNvSpPr txBox="1"/>
          <p:nvPr/>
        </p:nvSpPr>
        <p:spPr>
          <a:xfrm>
            <a:off x="838201" y="1502688"/>
            <a:ext cx="5055704" cy="2492990"/>
          </a:xfrm>
          <a:prstGeom prst="rect">
            <a:avLst/>
          </a:prstGeom>
          <a:noFill/>
        </p:spPr>
        <p:txBody>
          <a:bodyPr wrap="square" rtlCol="0">
            <a:spAutoFit/>
          </a:bodyPr>
          <a:lstStyle/>
          <a:p>
            <a:r>
              <a:rPr lang="en-US" sz="1200" dirty="0"/>
              <a:t>These slides are Copyright 2023-  Charles R. Severance (</a:t>
            </a:r>
            <a:r>
              <a:rPr lang="en-US" sz="1200" dirty="0" err="1"/>
              <a:t>online.dr-chuck.com</a:t>
            </a:r>
            <a:r>
              <a:rPr lang="en-US" sz="1200" dirty="0"/>
              <a:t>) as part of www.cc4e.com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endParaRPr lang="en-US" sz="1200" dirty="0"/>
          </a:p>
          <a:p>
            <a:r>
              <a:rPr lang="en-US" sz="1200" dirty="0"/>
              <a:t>Initial Development: Charles Severance, University of Michigan School of Information</a:t>
            </a:r>
          </a:p>
          <a:p>
            <a:endParaRPr lang="en-US" sz="1200" dirty="0"/>
          </a:p>
          <a:p>
            <a:r>
              <a:rPr lang="en-US" sz="1200" b="1" dirty="0"/>
              <a:t>Insert new Contributors and Translators here including names and dates</a:t>
            </a:r>
          </a:p>
          <a:p>
            <a:endParaRPr lang="en-US" sz="1200" dirty="0"/>
          </a:p>
          <a:p>
            <a:endParaRPr lang="en-US" sz="1200" dirty="0"/>
          </a:p>
        </p:txBody>
      </p:sp>
      <p:sp>
        <p:nvSpPr>
          <p:cNvPr id="8" name="TextBox 7">
            <a:extLst>
              <a:ext uri="{FF2B5EF4-FFF2-40B4-BE49-F238E27FC236}">
                <a16:creationId xmlns:a16="http://schemas.microsoft.com/office/drawing/2014/main" id="{A5B0D5A1-502A-F6A1-76FD-6D954B37EE94}"/>
              </a:ext>
            </a:extLst>
          </p:cNvPr>
          <p:cNvSpPr txBox="1"/>
          <p:nvPr/>
        </p:nvSpPr>
        <p:spPr>
          <a:xfrm>
            <a:off x="6298097" y="1502688"/>
            <a:ext cx="5055704" cy="461665"/>
          </a:xfrm>
          <a:prstGeom prst="rect">
            <a:avLst/>
          </a:prstGeom>
          <a:noFill/>
        </p:spPr>
        <p:txBody>
          <a:bodyPr wrap="square" rtlCol="0">
            <a:spAutoFit/>
          </a:bodyPr>
          <a:lstStyle/>
          <a:p>
            <a:r>
              <a:rPr lang="en-US" sz="1200" b="1" dirty="0"/>
              <a:t>Continue new Contributors and Translators here</a:t>
            </a:r>
          </a:p>
          <a:p>
            <a:endParaRPr lang="en-US" sz="1200" dirty="0"/>
          </a:p>
        </p:txBody>
      </p:sp>
    </p:spTree>
    <p:extLst>
      <p:ext uri="{BB962C8B-B14F-4D97-AF65-F5344CB8AC3E}">
        <p14:creationId xmlns:p14="http://schemas.microsoft.com/office/powerpoint/2010/main" val="296388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9BB3-5F0E-D4A6-DAE6-2964E74E06F8}"/>
              </a:ext>
            </a:extLst>
          </p:cNvPr>
          <p:cNvSpPr>
            <a:spLocks noGrp="1"/>
          </p:cNvSpPr>
          <p:nvPr>
            <p:ph type="title"/>
          </p:nvPr>
        </p:nvSpPr>
        <p:spPr/>
        <p:txBody>
          <a:bodyPr/>
          <a:lstStyle/>
          <a:p>
            <a:r>
              <a:rPr lang="en-US" dirty="0"/>
              <a:t>Object Orientation</a:t>
            </a:r>
          </a:p>
        </p:txBody>
      </p:sp>
      <p:sp>
        <p:nvSpPr>
          <p:cNvPr id="3" name="Text Placeholder 2">
            <a:extLst>
              <a:ext uri="{FF2B5EF4-FFF2-40B4-BE49-F238E27FC236}">
                <a16:creationId xmlns:a16="http://schemas.microsoft.com/office/drawing/2014/main" id="{8E429C6C-D1A4-D957-B083-2A733B09B467}"/>
              </a:ext>
            </a:extLst>
          </p:cNvPr>
          <p:cNvSpPr>
            <a:spLocks noGrp="1"/>
          </p:cNvSpPr>
          <p:nvPr>
            <p:ph type="body" idx="1"/>
          </p:nvPr>
        </p:nvSpPr>
        <p:spPr/>
        <p:txBody>
          <a:bodyPr/>
          <a:lstStyle/>
          <a:p>
            <a:r>
              <a:rPr lang="en-US" dirty="0"/>
              <a:t>Across Time and Programming Languages</a:t>
            </a:r>
          </a:p>
        </p:txBody>
      </p:sp>
    </p:spTree>
    <p:extLst>
      <p:ext uri="{BB962C8B-B14F-4D97-AF65-F5344CB8AC3E}">
        <p14:creationId xmlns:p14="http://schemas.microsoft.com/office/powerpoint/2010/main" val="112510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blackboard-backgrounds-wallpapers.jpg" descr="blackboard-backgrounds-wallpapers.jpg"/>
          <p:cNvPicPr>
            <a:picLocks/>
          </p:cNvPicPr>
          <p:nvPr/>
        </p:nvPicPr>
        <p:blipFill>
          <a:blip r:embed="rId2"/>
          <a:stretch>
            <a:fillRect/>
          </a:stretch>
        </p:blipFill>
        <p:spPr>
          <a:xfrm>
            <a:off x="1" y="1"/>
            <a:ext cx="12192000" cy="6858000"/>
          </a:xfrm>
          <a:prstGeom prst="rect">
            <a:avLst/>
          </a:prstGeom>
        </p:spPr>
      </p:pic>
      <p:pic>
        <p:nvPicPr>
          <p:cNvPr id="161" name="Assembly Assembly" descr="Assembly Assembly"/>
          <p:cNvPicPr>
            <a:picLocks/>
          </p:cNvPicPr>
          <p:nvPr/>
        </p:nvPicPr>
        <p:blipFill>
          <a:blip r:embed="rId3"/>
          <a:stretch>
            <a:fillRect/>
          </a:stretch>
        </p:blipFill>
        <p:spPr>
          <a:xfrm>
            <a:off x="373736" y="2951163"/>
            <a:ext cx="1996798" cy="765175"/>
          </a:xfrm>
          <a:prstGeom prst="rect">
            <a:avLst/>
          </a:prstGeom>
          <a:effectLst>
            <a:outerShdw blurRad="190500" dist="114300" dir="2700000" rotWithShape="0">
              <a:srgbClr val="000000">
                <a:alpha val="75000"/>
              </a:srgbClr>
            </a:outerShdw>
          </a:effectLst>
        </p:spPr>
      </p:pic>
      <p:pic>
        <p:nvPicPr>
          <p:cNvPr id="162" name="FORTRAN (55) FORTRAN (55)" descr="FORTRAN (55) FORTRAN (55)"/>
          <p:cNvPicPr>
            <a:picLocks/>
          </p:cNvPicPr>
          <p:nvPr/>
        </p:nvPicPr>
        <p:blipFill>
          <a:blip r:embed="rId4"/>
          <a:stretch>
            <a:fillRect/>
          </a:stretch>
        </p:blipFill>
        <p:spPr>
          <a:xfrm>
            <a:off x="1113889" y="1270000"/>
            <a:ext cx="2880519" cy="765175"/>
          </a:xfrm>
          <a:prstGeom prst="rect">
            <a:avLst/>
          </a:prstGeom>
          <a:effectLst>
            <a:outerShdw blurRad="190500" dist="114300" dir="2700000" rotWithShape="0">
              <a:srgbClr val="000000">
                <a:alpha val="75000"/>
              </a:srgbClr>
            </a:outerShdw>
          </a:effectLst>
        </p:spPr>
      </p:pic>
      <p:pic>
        <p:nvPicPr>
          <p:cNvPr id="163" name="Line Line" descr="Line Line"/>
          <p:cNvPicPr>
            <a:picLocks/>
          </p:cNvPicPr>
          <p:nvPr/>
        </p:nvPicPr>
        <p:blipFill>
          <a:blip r:embed="rId5"/>
          <a:stretch>
            <a:fillRect/>
          </a:stretch>
        </p:blipFill>
        <p:spPr>
          <a:xfrm>
            <a:off x="1359968" y="1953975"/>
            <a:ext cx="1259915" cy="1037162"/>
          </a:xfrm>
          <a:prstGeom prst="rect">
            <a:avLst/>
          </a:prstGeom>
        </p:spPr>
      </p:pic>
      <p:pic>
        <p:nvPicPr>
          <p:cNvPr id="165" name="C (72) C (72)" descr="C (72) C (72)"/>
          <p:cNvPicPr>
            <a:picLocks/>
          </p:cNvPicPr>
          <p:nvPr/>
        </p:nvPicPr>
        <p:blipFill>
          <a:blip r:embed="rId6"/>
          <a:stretch>
            <a:fillRect/>
          </a:stretch>
        </p:blipFill>
        <p:spPr>
          <a:xfrm>
            <a:off x="2878997" y="2955925"/>
            <a:ext cx="1357974" cy="765175"/>
          </a:xfrm>
          <a:prstGeom prst="rect">
            <a:avLst/>
          </a:prstGeom>
          <a:effectLst>
            <a:outerShdw blurRad="190500" dist="114300" dir="2700000" rotWithShape="0">
              <a:srgbClr val="000000">
                <a:alpha val="75000"/>
              </a:srgbClr>
            </a:outerShdw>
          </a:effectLst>
        </p:spPr>
      </p:pic>
      <p:sp>
        <p:nvSpPr>
          <p:cNvPr id="166" name="Science Calculations"/>
          <p:cNvSpPr/>
          <p:nvPr/>
        </p:nvSpPr>
        <p:spPr>
          <a:xfrm>
            <a:off x="1510732" y="738158"/>
            <a:ext cx="2242793" cy="400110"/>
          </a:xfrm>
          <a:prstGeom prst="rect">
            <a:avLst/>
          </a:prstGeom>
          <a:ln w="12700">
            <a:miter lim="400000"/>
          </a:ln>
          <a:effectLst>
            <a:outerShdw blurRad="190500" dist="1143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defTabSz="819150">
              <a:defRPr sz="4200">
                <a:solidFill>
                  <a:schemeClr val="accent1"/>
                </a:solidFill>
                <a:latin typeface="Marker Felt"/>
                <a:ea typeface="Marker Felt"/>
                <a:cs typeface="Marker Felt"/>
                <a:sym typeface="Marker Felt"/>
              </a:defRPr>
            </a:lvl1pPr>
          </a:lstStyle>
          <a:p>
            <a:r>
              <a:rPr sz="2100"/>
              <a:t>Science Calculations</a:t>
            </a:r>
          </a:p>
        </p:txBody>
      </p:sp>
      <p:pic>
        <p:nvPicPr>
          <p:cNvPr id="167" name="Line Line" descr="Line Line"/>
          <p:cNvPicPr>
            <a:picLocks/>
          </p:cNvPicPr>
          <p:nvPr/>
        </p:nvPicPr>
        <p:blipFill>
          <a:blip r:embed="rId7"/>
          <a:stretch>
            <a:fillRect/>
          </a:stretch>
        </p:blipFill>
        <p:spPr>
          <a:xfrm>
            <a:off x="2265829" y="3231091"/>
            <a:ext cx="725308" cy="116450"/>
          </a:xfrm>
          <a:prstGeom prst="rect">
            <a:avLst/>
          </a:prstGeom>
        </p:spPr>
      </p:pic>
      <p:sp>
        <p:nvSpPr>
          <p:cNvPr id="169" name="System"/>
          <p:cNvSpPr/>
          <p:nvPr/>
        </p:nvSpPr>
        <p:spPr>
          <a:xfrm>
            <a:off x="2578970" y="2428846"/>
            <a:ext cx="872675" cy="400110"/>
          </a:xfrm>
          <a:prstGeom prst="rect">
            <a:avLst/>
          </a:prstGeom>
          <a:ln w="12700">
            <a:miter lim="400000"/>
          </a:ln>
          <a:effectLst>
            <a:outerShdw blurRad="190500" dist="1143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defTabSz="819150">
              <a:defRPr sz="4200">
                <a:solidFill>
                  <a:schemeClr val="accent4">
                    <a:hueOff val="-1247790"/>
                    <a:lumOff val="-12326"/>
                  </a:schemeClr>
                </a:solidFill>
                <a:latin typeface="Marker Felt"/>
                <a:ea typeface="Marker Felt"/>
                <a:cs typeface="Marker Felt"/>
                <a:sym typeface="Marker Felt"/>
              </a:defRPr>
            </a:lvl1pPr>
          </a:lstStyle>
          <a:p>
            <a:r>
              <a:rPr sz="2100"/>
              <a:t>System</a:t>
            </a:r>
          </a:p>
        </p:txBody>
      </p:sp>
      <p:pic>
        <p:nvPicPr>
          <p:cNvPr id="170" name="perl (87) perl (87)" descr="perl (87) perl (87)"/>
          <p:cNvPicPr>
            <a:picLocks/>
          </p:cNvPicPr>
          <p:nvPr/>
        </p:nvPicPr>
        <p:blipFill>
          <a:blip r:embed="rId8"/>
          <a:stretch>
            <a:fillRect/>
          </a:stretch>
        </p:blipFill>
        <p:spPr>
          <a:xfrm>
            <a:off x="3249518" y="4632325"/>
            <a:ext cx="1820871" cy="765175"/>
          </a:xfrm>
          <a:prstGeom prst="rect">
            <a:avLst/>
          </a:prstGeom>
          <a:effectLst>
            <a:outerShdw blurRad="190500" dist="114300" dir="2700000" rotWithShape="0">
              <a:srgbClr val="000000">
                <a:alpha val="75000"/>
              </a:srgbClr>
            </a:outerShdw>
          </a:effectLst>
        </p:spPr>
      </p:pic>
      <p:pic>
        <p:nvPicPr>
          <p:cNvPr id="171" name="python (91) python (91)" descr="python (91) python (91)"/>
          <p:cNvPicPr>
            <a:picLocks/>
          </p:cNvPicPr>
          <p:nvPr/>
        </p:nvPicPr>
        <p:blipFill>
          <a:blip r:embed="rId9"/>
          <a:stretch>
            <a:fillRect/>
          </a:stretch>
        </p:blipFill>
        <p:spPr>
          <a:xfrm>
            <a:off x="5621043" y="5451475"/>
            <a:ext cx="2350025" cy="765175"/>
          </a:xfrm>
          <a:prstGeom prst="rect">
            <a:avLst/>
          </a:prstGeom>
          <a:effectLst>
            <a:outerShdw blurRad="190500" dist="114300" dir="2700000" rotWithShape="0">
              <a:srgbClr val="000000">
                <a:alpha val="75000"/>
              </a:srgbClr>
            </a:outerShdw>
          </a:effectLst>
        </p:spPr>
      </p:pic>
      <p:sp>
        <p:nvSpPr>
          <p:cNvPr id="172" name="http://en.wikipedia.org/wiki/History_of_programming_languages"/>
          <p:cNvSpPr/>
          <p:nvPr/>
        </p:nvSpPr>
        <p:spPr>
          <a:xfrm>
            <a:off x="252780" y="6295996"/>
            <a:ext cx="7064113"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defTabSz="819150">
              <a:defRPr sz="4200">
                <a:solidFill>
                  <a:srgbClr val="FFFB00"/>
                </a:solidFill>
                <a:latin typeface="Gill Sans"/>
                <a:ea typeface="Gill Sans"/>
                <a:cs typeface="Gill Sans"/>
                <a:sym typeface="Gill Sans"/>
              </a:defRPr>
            </a:lvl1pPr>
          </a:lstStyle>
          <a:p>
            <a:r>
              <a:rPr sz="2100"/>
              <a:t>http://en.wikipedia.org/wiki/History_of_programming_languages</a:t>
            </a:r>
          </a:p>
        </p:txBody>
      </p:sp>
      <p:pic>
        <p:nvPicPr>
          <p:cNvPr id="173" name="C++ (80) C++ (80)" descr="C++ (80) C++ (80)"/>
          <p:cNvPicPr>
            <a:picLocks/>
          </p:cNvPicPr>
          <p:nvPr/>
        </p:nvPicPr>
        <p:blipFill>
          <a:blip r:embed="rId10"/>
          <a:stretch>
            <a:fillRect/>
          </a:stretch>
        </p:blipFill>
        <p:spPr>
          <a:xfrm>
            <a:off x="4909659" y="2955925"/>
            <a:ext cx="1698657" cy="765175"/>
          </a:xfrm>
          <a:prstGeom prst="rect">
            <a:avLst/>
          </a:prstGeom>
          <a:effectLst>
            <a:outerShdw blurRad="190500" dist="114300" dir="2700000" rotWithShape="0">
              <a:srgbClr val="000000">
                <a:alpha val="75000"/>
              </a:srgbClr>
            </a:outerShdw>
          </a:effectLst>
        </p:spPr>
      </p:pic>
      <p:pic>
        <p:nvPicPr>
          <p:cNvPr id="174" name="Line Line" descr="Line Line"/>
          <p:cNvPicPr>
            <a:picLocks/>
          </p:cNvPicPr>
          <p:nvPr/>
        </p:nvPicPr>
        <p:blipFill>
          <a:blip r:embed="rId11"/>
          <a:stretch>
            <a:fillRect/>
          </a:stretch>
        </p:blipFill>
        <p:spPr>
          <a:xfrm>
            <a:off x="4092575" y="3282947"/>
            <a:ext cx="873636" cy="109145"/>
          </a:xfrm>
          <a:prstGeom prst="rect">
            <a:avLst/>
          </a:prstGeom>
        </p:spPr>
      </p:pic>
      <p:pic>
        <p:nvPicPr>
          <p:cNvPr id="176" name="Java (95) Java (95)" descr="Java (95) Java (95)"/>
          <p:cNvPicPr>
            <a:picLocks/>
          </p:cNvPicPr>
          <p:nvPr/>
        </p:nvPicPr>
        <p:blipFill>
          <a:blip r:embed="rId12"/>
          <a:stretch>
            <a:fillRect/>
          </a:stretch>
        </p:blipFill>
        <p:spPr>
          <a:xfrm>
            <a:off x="7073618" y="1851025"/>
            <a:ext cx="1972637" cy="765175"/>
          </a:xfrm>
          <a:prstGeom prst="rect">
            <a:avLst/>
          </a:prstGeom>
          <a:effectLst>
            <a:outerShdw blurRad="190500" dist="114300" dir="2700000" rotWithShape="0">
              <a:srgbClr val="000000">
                <a:alpha val="75000"/>
              </a:srgbClr>
            </a:outerShdw>
          </a:effectLst>
        </p:spPr>
      </p:pic>
      <p:pic>
        <p:nvPicPr>
          <p:cNvPr id="177" name="ObjectiveC (83) ObjectiveC (83)" descr="ObjectiveC (83) ObjectiveC (83)"/>
          <p:cNvPicPr>
            <a:picLocks/>
          </p:cNvPicPr>
          <p:nvPr/>
        </p:nvPicPr>
        <p:blipFill>
          <a:blip r:embed="rId13"/>
          <a:stretch>
            <a:fillRect/>
          </a:stretch>
        </p:blipFill>
        <p:spPr>
          <a:xfrm>
            <a:off x="5402539" y="555625"/>
            <a:ext cx="2952595" cy="765175"/>
          </a:xfrm>
          <a:prstGeom prst="rect">
            <a:avLst/>
          </a:prstGeom>
          <a:effectLst>
            <a:outerShdw blurRad="190500" dist="114300" dir="2700000" rotWithShape="0">
              <a:srgbClr val="000000">
                <a:alpha val="75000"/>
              </a:srgbClr>
            </a:outerShdw>
          </a:effectLst>
        </p:spPr>
      </p:pic>
      <p:pic>
        <p:nvPicPr>
          <p:cNvPr id="178" name="php (95) php (95)" descr="php (95) php (95)"/>
          <p:cNvPicPr>
            <a:picLocks/>
          </p:cNvPicPr>
          <p:nvPr/>
        </p:nvPicPr>
        <p:blipFill>
          <a:blip r:embed="rId14"/>
          <a:stretch>
            <a:fillRect/>
          </a:stretch>
        </p:blipFill>
        <p:spPr>
          <a:xfrm>
            <a:off x="8400043" y="4784725"/>
            <a:ext cx="1748789" cy="765175"/>
          </a:xfrm>
          <a:prstGeom prst="rect">
            <a:avLst/>
          </a:prstGeom>
          <a:effectLst>
            <a:outerShdw blurRad="190500" dist="114300" dir="2700000" rotWithShape="0">
              <a:srgbClr val="000000">
                <a:alpha val="75000"/>
              </a:srgbClr>
            </a:outerShdw>
          </a:effectLst>
        </p:spPr>
      </p:pic>
      <p:pic>
        <p:nvPicPr>
          <p:cNvPr id="179" name="C# (01) C# (01)" descr="C# (01) C# (01)"/>
          <p:cNvPicPr>
            <a:picLocks/>
          </p:cNvPicPr>
          <p:nvPr/>
        </p:nvPicPr>
        <p:blipFill>
          <a:blip r:embed="rId15"/>
          <a:stretch>
            <a:fillRect/>
          </a:stretch>
        </p:blipFill>
        <p:spPr>
          <a:xfrm>
            <a:off x="9956866" y="2803525"/>
            <a:ext cx="1534355" cy="765175"/>
          </a:xfrm>
          <a:prstGeom prst="rect">
            <a:avLst/>
          </a:prstGeom>
          <a:effectLst>
            <a:outerShdw blurRad="190500" dist="114300" dir="2700000" rotWithShape="0">
              <a:srgbClr val="000000">
                <a:alpha val="75000"/>
              </a:srgbClr>
            </a:outerShdw>
          </a:effectLst>
        </p:spPr>
      </p:pic>
      <p:sp>
        <p:nvSpPr>
          <p:cNvPr id="180" name="System"/>
          <p:cNvSpPr/>
          <p:nvPr/>
        </p:nvSpPr>
        <p:spPr>
          <a:xfrm>
            <a:off x="5124450" y="1800196"/>
            <a:ext cx="872675" cy="400110"/>
          </a:xfrm>
          <a:prstGeom prst="rect">
            <a:avLst/>
          </a:prstGeom>
          <a:ln w="12700">
            <a:miter lim="400000"/>
          </a:ln>
          <a:effectLst>
            <a:outerShdw blurRad="190500" dist="1143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defTabSz="819150">
              <a:defRPr sz="4200">
                <a:solidFill>
                  <a:schemeClr val="accent4">
                    <a:hueOff val="-1247790"/>
                    <a:lumOff val="-12326"/>
                  </a:schemeClr>
                </a:solidFill>
                <a:latin typeface="Marker Felt"/>
                <a:ea typeface="Marker Felt"/>
                <a:cs typeface="Marker Felt"/>
                <a:sym typeface="Marker Felt"/>
              </a:defRPr>
            </a:lvl1pPr>
          </a:lstStyle>
          <a:p>
            <a:r>
              <a:rPr sz="2100"/>
              <a:t>System</a:t>
            </a:r>
          </a:p>
        </p:txBody>
      </p:sp>
      <p:sp>
        <p:nvSpPr>
          <p:cNvPr id="181" name="Scripting/…"/>
          <p:cNvSpPr/>
          <p:nvPr/>
        </p:nvSpPr>
        <p:spPr>
          <a:xfrm>
            <a:off x="10233087" y="5686738"/>
            <a:ext cx="1328569" cy="723275"/>
          </a:xfrm>
          <a:prstGeom prst="rect">
            <a:avLst/>
          </a:prstGeom>
          <a:ln w="12700">
            <a:miter lim="400000"/>
          </a:ln>
          <a:effectLst>
            <a:outerShdw blurRad="190500" dist="1143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defTabSz="409575">
              <a:defRPr sz="4200">
                <a:solidFill>
                  <a:srgbClr val="FFFFFF"/>
                </a:solidFill>
                <a:latin typeface="Marker Felt"/>
                <a:ea typeface="Marker Felt"/>
                <a:cs typeface="Marker Felt"/>
                <a:sym typeface="Marker Felt"/>
              </a:defRPr>
            </a:pPr>
            <a:r>
              <a:rPr sz="2100"/>
              <a:t>Scripting/</a:t>
            </a:r>
          </a:p>
          <a:p>
            <a:pPr defTabSz="409575">
              <a:defRPr sz="4200">
                <a:solidFill>
                  <a:srgbClr val="FFFFFF"/>
                </a:solidFill>
                <a:latin typeface="Marker Felt"/>
                <a:ea typeface="Marker Felt"/>
                <a:cs typeface="Marker Felt"/>
                <a:sym typeface="Marker Felt"/>
              </a:defRPr>
            </a:pPr>
            <a:r>
              <a:rPr sz="2100"/>
              <a:t>Interpreted</a:t>
            </a:r>
          </a:p>
        </p:txBody>
      </p:sp>
      <p:pic>
        <p:nvPicPr>
          <p:cNvPr id="182" name="Line Line" descr="Line Line"/>
          <p:cNvPicPr>
            <a:picLocks/>
          </p:cNvPicPr>
          <p:nvPr/>
        </p:nvPicPr>
        <p:blipFill>
          <a:blip r:embed="rId16"/>
          <a:stretch>
            <a:fillRect/>
          </a:stretch>
        </p:blipFill>
        <p:spPr>
          <a:xfrm>
            <a:off x="3492500" y="1062964"/>
            <a:ext cx="1978617" cy="1997737"/>
          </a:xfrm>
          <a:prstGeom prst="rect">
            <a:avLst/>
          </a:prstGeom>
        </p:spPr>
      </p:pic>
      <p:pic>
        <p:nvPicPr>
          <p:cNvPr id="184" name="Line Line" descr="Line Line"/>
          <p:cNvPicPr>
            <a:picLocks/>
          </p:cNvPicPr>
          <p:nvPr/>
        </p:nvPicPr>
        <p:blipFill>
          <a:blip r:embed="rId17"/>
          <a:stretch>
            <a:fillRect/>
          </a:stretch>
        </p:blipFill>
        <p:spPr>
          <a:xfrm>
            <a:off x="5740771" y="1285716"/>
            <a:ext cx="1022313" cy="1720271"/>
          </a:xfrm>
          <a:prstGeom prst="rect">
            <a:avLst/>
          </a:prstGeom>
        </p:spPr>
      </p:pic>
      <p:pic>
        <p:nvPicPr>
          <p:cNvPr id="186" name="Line Line" descr="Line Line"/>
          <p:cNvPicPr>
            <a:picLocks/>
          </p:cNvPicPr>
          <p:nvPr/>
        </p:nvPicPr>
        <p:blipFill>
          <a:blip r:embed="rId18"/>
          <a:stretch>
            <a:fillRect/>
          </a:stretch>
        </p:blipFill>
        <p:spPr>
          <a:xfrm>
            <a:off x="6542682" y="3171690"/>
            <a:ext cx="3502293" cy="190704"/>
          </a:xfrm>
          <a:prstGeom prst="rect">
            <a:avLst/>
          </a:prstGeom>
        </p:spPr>
      </p:pic>
      <p:pic>
        <p:nvPicPr>
          <p:cNvPr id="188" name="Line Line" descr="Line Line"/>
          <p:cNvPicPr>
            <a:picLocks/>
          </p:cNvPicPr>
          <p:nvPr/>
        </p:nvPicPr>
        <p:blipFill>
          <a:blip r:embed="rId19"/>
          <a:stretch>
            <a:fillRect/>
          </a:stretch>
        </p:blipFill>
        <p:spPr>
          <a:xfrm>
            <a:off x="5874423" y="2147027"/>
            <a:ext cx="1185665" cy="799559"/>
          </a:xfrm>
          <a:prstGeom prst="rect">
            <a:avLst/>
          </a:prstGeom>
        </p:spPr>
      </p:pic>
      <p:pic>
        <p:nvPicPr>
          <p:cNvPr id="190" name="Line Line" descr="Line Line"/>
          <p:cNvPicPr>
            <a:picLocks/>
          </p:cNvPicPr>
          <p:nvPr/>
        </p:nvPicPr>
        <p:blipFill>
          <a:blip r:embed="rId20"/>
          <a:stretch>
            <a:fillRect/>
          </a:stretch>
        </p:blipFill>
        <p:spPr>
          <a:xfrm>
            <a:off x="3691446" y="2117327"/>
            <a:ext cx="3428042" cy="903510"/>
          </a:xfrm>
          <a:prstGeom prst="rect">
            <a:avLst/>
          </a:prstGeom>
        </p:spPr>
      </p:pic>
      <p:pic>
        <p:nvPicPr>
          <p:cNvPr id="192" name="Line Line" descr="Line Line"/>
          <p:cNvPicPr>
            <a:picLocks/>
          </p:cNvPicPr>
          <p:nvPr/>
        </p:nvPicPr>
        <p:blipFill>
          <a:blip r:embed="rId21"/>
          <a:stretch>
            <a:fillRect/>
          </a:stretch>
        </p:blipFill>
        <p:spPr>
          <a:xfrm>
            <a:off x="8948410" y="2161877"/>
            <a:ext cx="1037163" cy="933211"/>
          </a:xfrm>
          <a:prstGeom prst="rect">
            <a:avLst/>
          </a:prstGeom>
        </p:spPr>
      </p:pic>
      <p:pic>
        <p:nvPicPr>
          <p:cNvPr id="194" name="Line Line" descr="Line Line"/>
          <p:cNvPicPr>
            <a:picLocks/>
          </p:cNvPicPr>
          <p:nvPr/>
        </p:nvPicPr>
        <p:blipFill>
          <a:blip r:embed="rId22"/>
          <a:stretch>
            <a:fillRect/>
          </a:stretch>
        </p:blipFill>
        <p:spPr>
          <a:xfrm>
            <a:off x="3632045" y="3661747"/>
            <a:ext cx="517407" cy="1066861"/>
          </a:xfrm>
          <a:prstGeom prst="rect">
            <a:avLst/>
          </a:prstGeom>
        </p:spPr>
      </p:pic>
      <p:pic>
        <p:nvPicPr>
          <p:cNvPr id="196" name="Line Line" descr="Line Line"/>
          <p:cNvPicPr>
            <a:picLocks/>
          </p:cNvPicPr>
          <p:nvPr/>
        </p:nvPicPr>
        <p:blipFill>
          <a:blip r:embed="rId23"/>
          <a:stretch>
            <a:fillRect/>
          </a:stretch>
        </p:blipFill>
        <p:spPr>
          <a:xfrm>
            <a:off x="4033001" y="3646898"/>
            <a:ext cx="4423003" cy="1497516"/>
          </a:xfrm>
          <a:prstGeom prst="rect">
            <a:avLst/>
          </a:prstGeom>
        </p:spPr>
      </p:pic>
      <p:pic>
        <p:nvPicPr>
          <p:cNvPr id="198" name="Line Line" descr="Line Line"/>
          <p:cNvPicPr>
            <a:picLocks/>
          </p:cNvPicPr>
          <p:nvPr/>
        </p:nvPicPr>
        <p:blipFill>
          <a:blip r:embed="rId24"/>
          <a:stretch>
            <a:fillRect/>
          </a:stretch>
        </p:blipFill>
        <p:spPr>
          <a:xfrm>
            <a:off x="4136952" y="3646895"/>
            <a:ext cx="2611282" cy="1853923"/>
          </a:xfrm>
          <a:prstGeom prst="rect">
            <a:avLst/>
          </a:prstGeom>
        </p:spPr>
      </p:pic>
      <p:pic>
        <p:nvPicPr>
          <p:cNvPr id="200" name="Line Line" descr="Line Line"/>
          <p:cNvPicPr>
            <a:picLocks/>
          </p:cNvPicPr>
          <p:nvPr/>
        </p:nvPicPr>
        <p:blipFill>
          <a:blip r:embed="rId25"/>
          <a:stretch>
            <a:fillRect/>
          </a:stretch>
        </p:blipFill>
        <p:spPr>
          <a:xfrm>
            <a:off x="5013113" y="4938863"/>
            <a:ext cx="3442891" cy="324352"/>
          </a:xfrm>
          <a:prstGeom prst="rect">
            <a:avLst/>
          </a:prstGeom>
        </p:spPr>
      </p:pic>
      <p:pic>
        <p:nvPicPr>
          <p:cNvPr id="202" name="JavaScript (95) JavaScript (95)" descr="JavaScript (95) JavaScript (95)"/>
          <p:cNvPicPr>
            <a:picLocks/>
          </p:cNvPicPr>
          <p:nvPr/>
        </p:nvPicPr>
        <p:blipFill>
          <a:blip r:embed="rId26"/>
          <a:stretch>
            <a:fillRect/>
          </a:stretch>
        </p:blipFill>
        <p:spPr>
          <a:xfrm>
            <a:off x="7380591" y="3736975"/>
            <a:ext cx="3086454" cy="765175"/>
          </a:xfrm>
          <a:prstGeom prst="rect">
            <a:avLst/>
          </a:prstGeom>
          <a:effectLst>
            <a:outerShdw blurRad="190500" dist="114300" dir="2700000" rotWithShape="0">
              <a:srgbClr val="000000">
                <a:alpha val="75000"/>
              </a:srgbClr>
            </a:outerShdw>
          </a:effectLst>
        </p:spPr>
      </p:pic>
      <p:pic>
        <p:nvPicPr>
          <p:cNvPr id="203" name="Line Line" descr="Line Line"/>
          <p:cNvPicPr>
            <a:picLocks/>
          </p:cNvPicPr>
          <p:nvPr/>
        </p:nvPicPr>
        <p:blipFill>
          <a:blip r:embed="rId27"/>
          <a:stretch>
            <a:fillRect/>
          </a:stretch>
        </p:blipFill>
        <p:spPr>
          <a:xfrm>
            <a:off x="4107252" y="3632044"/>
            <a:ext cx="3279540" cy="517407"/>
          </a:xfrm>
          <a:prstGeom prst="rect">
            <a:avLst/>
          </a:prstGeom>
        </p:spPr>
      </p:pic>
      <p:sp>
        <p:nvSpPr>
          <p:cNvPr id="205" name="C uses curly braces { } for code blocks."/>
          <p:cNvSpPr/>
          <p:nvPr/>
        </p:nvSpPr>
        <p:spPr>
          <a:xfrm>
            <a:off x="694701" y="4496455"/>
            <a:ext cx="1981201" cy="1046440"/>
          </a:xfrm>
          <a:prstGeom prst="rect">
            <a:avLst/>
          </a:prstGeom>
          <a:ln w="12700">
            <a:miter lim="400000"/>
          </a:ln>
          <a:effectLst>
            <a:outerShdw blurRad="190500" dist="1143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819150">
              <a:defRPr sz="4200">
                <a:solidFill>
                  <a:schemeClr val="accent4">
                    <a:hueOff val="-858837"/>
                    <a:lumOff val="-9791"/>
                  </a:schemeClr>
                </a:solidFill>
                <a:latin typeface="Marker Felt"/>
                <a:ea typeface="Marker Felt"/>
                <a:cs typeface="Marker Felt"/>
                <a:sym typeface="Marker Felt"/>
              </a:defRPr>
            </a:lvl1pPr>
          </a:lstStyle>
          <a:p>
            <a:r>
              <a:rPr sz="2100"/>
              <a:t>C uses curly braces { } for code blocks.</a:t>
            </a:r>
          </a:p>
        </p:txBody>
      </p:sp>
      <p:pic>
        <p:nvPicPr>
          <p:cNvPr id="206" name="Line Line" descr="Line Line"/>
          <p:cNvPicPr>
            <a:picLocks/>
          </p:cNvPicPr>
          <p:nvPr/>
        </p:nvPicPr>
        <p:blipFill>
          <a:blip r:embed="rId28"/>
          <a:stretch>
            <a:fillRect/>
          </a:stretch>
        </p:blipFill>
        <p:spPr>
          <a:xfrm>
            <a:off x="4196352" y="5354660"/>
            <a:ext cx="1482668" cy="547113"/>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blackboard-backgrounds-wallpapers.jpg" descr="blackboard-backgrounds-wallpapers.jpg"/>
          <p:cNvPicPr>
            <a:picLocks/>
          </p:cNvPicPr>
          <p:nvPr/>
        </p:nvPicPr>
        <p:blipFill>
          <a:blip r:embed="rId2"/>
          <a:stretch>
            <a:fillRect/>
          </a:stretch>
        </p:blipFill>
        <p:spPr>
          <a:xfrm>
            <a:off x="1" y="-14462"/>
            <a:ext cx="12192000" cy="6872462"/>
          </a:xfrm>
          <a:prstGeom prst="rect">
            <a:avLst/>
          </a:prstGeom>
        </p:spPr>
      </p:pic>
      <p:pic>
        <p:nvPicPr>
          <p:cNvPr id="210" name="LISP (60) LISP (60)" descr="LISP (60) LISP (60)"/>
          <p:cNvPicPr>
            <a:picLocks/>
          </p:cNvPicPr>
          <p:nvPr/>
        </p:nvPicPr>
        <p:blipFill>
          <a:blip r:embed="rId3"/>
          <a:stretch>
            <a:fillRect/>
          </a:stretch>
        </p:blipFill>
        <p:spPr>
          <a:xfrm>
            <a:off x="294492" y="5195824"/>
            <a:ext cx="1820871" cy="762001"/>
          </a:xfrm>
          <a:prstGeom prst="rect">
            <a:avLst/>
          </a:prstGeom>
          <a:effectLst>
            <a:outerShdw blurRad="190500" dist="114300" dir="2700000" rotWithShape="0">
              <a:srgbClr val="000000">
                <a:alpha val="75000"/>
              </a:srgbClr>
            </a:outerShdw>
          </a:effectLst>
        </p:spPr>
      </p:pic>
      <p:pic>
        <p:nvPicPr>
          <p:cNvPr id="211" name="FORTRAN (55) FORTRAN (55)" descr="FORTRAN (55) FORTRAN (55)"/>
          <p:cNvPicPr>
            <a:picLocks/>
          </p:cNvPicPr>
          <p:nvPr/>
        </p:nvPicPr>
        <p:blipFill>
          <a:blip r:embed="rId4"/>
          <a:stretch>
            <a:fillRect/>
          </a:stretch>
        </p:blipFill>
        <p:spPr>
          <a:xfrm>
            <a:off x="189109" y="1078128"/>
            <a:ext cx="2880519" cy="762001"/>
          </a:xfrm>
          <a:prstGeom prst="rect">
            <a:avLst/>
          </a:prstGeom>
          <a:effectLst>
            <a:outerShdw blurRad="190500" dist="114300" dir="2700000" rotWithShape="0">
              <a:srgbClr val="000000">
                <a:alpha val="75000"/>
              </a:srgbClr>
            </a:outerShdw>
          </a:effectLst>
        </p:spPr>
      </p:pic>
      <p:pic>
        <p:nvPicPr>
          <p:cNvPr id="212" name="C (72) C (72)" descr="C (72) C (72)"/>
          <p:cNvPicPr>
            <a:picLocks/>
          </p:cNvPicPr>
          <p:nvPr/>
        </p:nvPicPr>
        <p:blipFill>
          <a:blip r:embed="rId5"/>
          <a:stretch>
            <a:fillRect/>
          </a:stretch>
        </p:blipFill>
        <p:spPr>
          <a:xfrm>
            <a:off x="5881928" y="1222591"/>
            <a:ext cx="1357974" cy="765176"/>
          </a:xfrm>
          <a:prstGeom prst="rect">
            <a:avLst/>
          </a:prstGeom>
          <a:effectLst>
            <a:outerShdw blurRad="190500" dist="114300" dir="2700000" rotWithShape="0">
              <a:srgbClr val="000000">
                <a:alpha val="75000"/>
              </a:srgbClr>
            </a:outerShdw>
          </a:effectLst>
        </p:spPr>
      </p:pic>
      <p:sp>
        <p:nvSpPr>
          <p:cNvPr id="213" name="Procedural"/>
          <p:cNvSpPr/>
          <p:nvPr/>
        </p:nvSpPr>
        <p:spPr>
          <a:xfrm>
            <a:off x="283375" y="278241"/>
            <a:ext cx="1210139" cy="400110"/>
          </a:xfrm>
          <a:prstGeom prst="rect">
            <a:avLst/>
          </a:prstGeom>
          <a:ln w="12700">
            <a:miter lim="400000"/>
          </a:ln>
          <a:effectLst>
            <a:outerShdw blurRad="190500" dist="1143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l" defTabSz="819150">
              <a:defRPr sz="4200">
                <a:solidFill>
                  <a:schemeClr val="accent1">
                    <a:lumOff val="16847"/>
                  </a:schemeClr>
                </a:solidFill>
                <a:latin typeface="Marker Felt"/>
                <a:ea typeface="Marker Felt"/>
                <a:cs typeface="Marker Felt"/>
                <a:sym typeface="Marker Felt"/>
              </a:defRPr>
            </a:lvl1pPr>
          </a:lstStyle>
          <a:p>
            <a:r>
              <a:rPr sz="2100" dirty="0">
                <a:solidFill>
                  <a:srgbClr val="35A1FF"/>
                </a:solidFill>
              </a:rPr>
              <a:t>Procedural</a:t>
            </a:r>
          </a:p>
        </p:txBody>
      </p:sp>
      <p:sp>
        <p:nvSpPr>
          <p:cNvPr id="214" name="https://en.wikipedia.org/wiki/Object-oriented_programming"/>
          <p:cNvSpPr/>
          <p:nvPr/>
        </p:nvSpPr>
        <p:spPr>
          <a:xfrm>
            <a:off x="252780" y="6295996"/>
            <a:ext cx="6571992"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defTabSz="819150">
              <a:defRPr sz="4200">
                <a:solidFill>
                  <a:srgbClr val="FFFFFF"/>
                </a:solidFill>
                <a:latin typeface="Gill Sans"/>
                <a:ea typeface="Gill Sans"/>
                <a:cs typeface="Gill Sans"/>
                <a:sym typeface="Gill Sans"/>
              </a:defRPr>
            </a:lvl1pPr>
          </a:lstStyle>
          <a:p>
            <a:r>
              <a:rPr sz="2100"/>
              <a:t>https://en.wikipedia.org/wiki/Object-oriented_programming</a:t>
            </a:r>
          </a:p>
        </p:txBody>
      </p:sp>
      <p:pic>
        <p:nvPicPr>
          <p:cNvPr id="215" name="C++ (80) C++ (80)" descr="C++ (80) C++ (80)"/>
          <p:cNvPicPr>
            <a:picLocks/>
          </p:cNvPicPr>
          <p:nvPr/>
        </p:nvPicPr>
        <p:blipFill>
          <a:blip r:embed="rId6"/>
          <a:stretch>
            <a:fillRect/>
          </a:stretch>
        </p:blipFill>
        <p:spPr>
          <a:xfrm>
            <a:off x="6266944" y="2841182"/>
            <a:ext cx="1698657" cy="765176"/>
          </a:xfrm>
          <a:prstGeom prst="rect">
            <a:avLst/>
          </a:prstGeom>
          <a:effectLst>
            <a:outerShdw blurRad="190500" dist="114300" dir="2700000" rotWithShape="0">
              <a:srgbClr val="000000">
                <a:alpha val="75000"/>
              </a:srgbClr>
            </a:outerShdw>
          </a:effectLst>
        </p:spPr>
      </p:pic>
      <p:pic>
        <p:nvPicPr>
          <p:cNvPr id="216" name="ALGOL60 ALGOL60" descr="ALGOL60 ALGOL60"/>
          <p:cNvPicPr>
            <a:picLocks/>
          </p:cNvPicPr>
          <p:nvPr/>
        </p:nvPicPr>
        <p:blipFill>
          <a:blip r:embed="rId7"/>
          <a:stretch>
            <a:fillRect/>
          </a:stretch>
        </p:blipFill>
        <p:spPr>
          <a:xfrm>
            <a:off x="209269" y="2842770"/>
            <a:ext cx="1991317" cy="762001"/>
          </a:xfrm>
          <a:prstGeom prst="rect">
            <a:avLst/>
          </a:prstGeom>
          <a:effectLst>
            <a:outerShdw blurRad="190500" dist="114300" dir="2700000" rotWithShape="0">
              <a:srgbClr val="000000">
                <a:alpha val="75000"/>
              </a:srgbClr>
            </a:outerShdw>
          </a:effectLst>
        </p:spPr>
      </p:pic>
      <p:pic>
        <p:nvPicPr>
          <p:cNvPr id="217" name="Simula67 Simula67" descr="Simula67 Simula67"/>
          <p:cNvPicPr>
            <a:picLocks/>
          </p:cNvPicPr>
          <p:nvPr/>
        </p:nvPicPr>
        <p:blipFill>
          <a:blip r:embed="rId8"/>
          <a:stretch>
            <a:fillRect/>
          </a:stretch>
        </p:blipFill>
        <p:spPr>
          <a:xfrm>
            <a:off x="2554675" y="2893744"/>
            <a:ext cx="2311618" cy="762001"/>
          </a:xfrm>
          <a:prstGeom prst="rect">
            <a:avLst/>
          </a:prstGeom>
          <a:effectLst>
            <a:outerShdw blurRad="190500" dist="114300" dir="2700000" rotWithShape="0">
              <a:srgbClr val="000000">
                <a:alpha val="75000"/>
              </a:srgbClr>
            </a:outerShdw>
          </a:effectLst>
        </p:spPr>
      </p:pic>
      <p:pic>
        <p:nvPicPr>
          <p:cNvPr id="218" name="Smalltalk(71) Smalltalk(71)" descr="Smalltalk(71) Smalltalk(71)"/>
          <p:cNvPicPr>
            <a:picLocks/>
          </p:cNvPicPr>
          <p:nvPr/>
        </p:nvPicPr>
        <p:blipFill>
          <a:blip r:embed="rId9"/>
          <a:stretch>
            <a:fillRect/>
          </a:stretch>
        </p:blipFill>
        <p:spPr>
          <a:xfrm>
            <a:off x="3745494" y="3990869"/>
            <a:ext cx="2880519" cy="762001"/>
          </a:xfrm>
          <a:prstGeom prst="rect">
            <a:avLst/>
          </a:prstGeom>
          <a:effectLst>
            <a:outerShdw blurRad="190500" dist="114300" dir="2700000" rotWithShape="0">
              <a:srgbClr val="000000">
                <a:alpha val="75000"/>
              </a:srgbClr>
            </a:outerShdw>
          </a:effectLst>
        </p:spPr>
      </p:pic>
      <p:pic>
        <p:nvPicPr>
          <p:cNvPr id="219" name="Pascal(70) Pascal(70)" descr="Pascal(70) Pascal(70)"/>
          <p:cNvPicPr>
            <a:picLocks/>
          </p:cNvPicPr>
          <p:nvPr/>
        </p:nvPicPr>
        <p:blipFill>
          <a:blip r:embed="rId10"/>
          <a:stretch>
            <a:fillRect/>
          </a:stretch>
        </p:blipFill>
        <p:spPr>
          <a:xfrm>
            <a:off x="3319969" y="1225766"/>
            <a:ext cx="2311618" cy="762001"/>
          </a:xfrm>
          <a:prstGeom prst="rect">
            <a:avLst/>
          </a:prstGeom>
          <a:effectLst>
            <a:outerShdw blurRad="190500" dist="114300" dir="2700000" rotWithShape="0">
              <a:srgbClr val="000000">
                <a:alpha val="75000"/>
              </a:srgbClr>
            </a:outerShdw>
          </a:effectLst>
        </p:spPr>
      </p:pic>
      <p:pic>
        <p:nvPicPr>
          <p:cNvPr id="220" name="Line Line" descr="Line Line"/>
          <p:cNvPicPr>
            <a:picLocks/>
          </p:cNvPicPr>
          <p:nvPr/>
        </p:nvPicPr>
        <p:blipFill>
          <a:blip r:embed="rId11"/>
          <a:stretch>
            <a:fillRect/>
          </a:stretch>
        </p:blipFill>
        <p:spPr>
          <a:xfrm rot="9188681">
            <a:off x="3144738" y="3503879"/>
            <a:ext cx="503544" cy="1034682"/>
          </a:xfrm>
          <a:prstGeom prst="rect">
            <a:avLst/>
          </a:prstGeom>
        </p:spPr>
      </p:pic>
      <p:pic>
        <p:nvPicPr>
          <p:cNvPr id="222" name="Line Line" descr="Line Line"/>
          <p:cNvPicPr>
            <a:picLocks/>
          </p:cNvPicPr>
          <p:nvPr/>
        </p:nvPicPr>
        <p:blipFill>
          <a:blip r:embed="rId12"/>
          <a:stretch>
            <a:fillRect/>
          </a:stretch>
        </p:blipFill>
        <p:spPr>
          <a:xfrm rot="6798297">
            <a:off x="2215006" y="3027414"/>
            <a:ext cx="246380" cy="437693"/>
          </a:xfrm>
          <a:prstGeom prst="rect">
            <a:avLst/>
          </a:prstGeom>
        </p:spPr>
      </p:pic>
      <p:pic>
        <p:nvPicPr>
          <p:cNvPr id="224" name="Line Line" descr="Line Line"/>
          <p:cNvPicPr>
            <a:picLocks/>
          </p:cNvPicPr>
          <p:nvPr/>
        </p:nvPicPr>
        <p:blipFill>
          <a:blip r:embed="rId13"/>
          <a:stretch>
            <a:fillRect/>
          </a:stretch>
        </p:blipFill>
        <p:spPr>
          <a:xfrm rot="5763785">
            <a:off x="1909155" y="1264076"/>
            <a:ext cx="1070907" cy="2351771"/>
          </a:xfrm>
          <a:prstGeom prst="rect">
            <a:avLst/>
          </a:prstGeom>
        </p:spPr>
      </p:pic>
      <p:pic>
        <p:nvPicPr>
          <p:cNvPr id="226" name="Scheme (75) Scheme (75)" descr="Scheme (75) Scheme (75)"/>
          <p:cNvPicPr>
            <a:picLocks/>
          </p:cNvPicPr>
          <p:nvPr/>
        </p:nvPicPr>
        <p:blipFill>
          <a:blip r:embed="rId14"/>
          <a:stretch>
            <a:fillRect/>
          </a:stretch>
        </p:blipFill>
        <p:spPr>
          <a:xfrm>
            <a:off x="4488239" y="5195824"/>
            <a:ext cx="2724155" cy="762001"/>
          </a:xfrm>
          <a:prstGeom prst="rect">
            <a:avLst/>
          </a:prstGeom>
          <a:effectLst>
            <a:outerShdw blurRad="190500" dist="114300" dir="2700000" rotWithShape="0">
              <a:srgbClr val="000000">
                <a:alpha val="75000"/>
              </a:srgbClr>
            </a:outerShdw>
          </a:effectLst>
        </p:spPr>
      </p:pic>
      <p:pic>
        <p:nvPicPr>
          <p:cNvPr id="227" name="JavaScript (95) JavaScript (95)" descr="JavaScript (95) JavaScript (95)"/>
          <p:cNvPicPr>
            <a:picLocks/>
          </p:cNvPicPr>
          <p:nvPr/>
        </p:nvPicPr>
        <p:blipFill>
          <a:blip r:embed="rId15"/>
          <a:stretch>
            <a:fillRect/>
          </a:stretch>
        </p:blipFill>
        <p:spPr>
          <a:xfrm>
            <a:off x="8894939" y="4732035"/>
            <a:ext cx="3063431" cy="765176"/>
          </a:xfrm>
          <a:prstGeom prst="rect">
            <a:avLst/>
          </a:prstGeom>
          <a:effectLst>
            <a:outerShdw blurRad="190500" dist="114300" dir="2700000" rotWithShape="0">
              <a:srgbClr val="000000">
                <a:alpha val="75000"/>
              </a:srgbClr>
            </a:outerShdw>
          </a:effectLst>
        </p:spPr>
      </p:pic>
      <p:pic>
        <p:nvPicPr>
          <p:cNvPr id="228" name="Line Line" descr="Line Line"/>
          <p:cNvPicPr>
            <a:picLocks/>
          </p:cNvPicPr>
          <p:nvPr/>
        </p:nvPicPr>
        <p:blipFill>
          <a:blip r:embed="rId16"/>
          <a:stretch>
            <a:fillRect/>
          </a:stretch>
        </p:blipFill>
        <p:spPr>
          <a:xfrm rot="6798297">
            <a:off x="2794306" y="4445445"/>
            <a:ext cx="985157" cy="2152709"/>
          </a:xfrm>
          <a:prstGeom prst="rect">
            <a:avLst/>
          </a:prstGeom>
        </p:spPr>
      </p:pic>
      <p:pic>
        <p:nvPicPr>
          <p:cNvPr id="230" name="Line Line" descr="Line Line"/>
          <p:cNvPicPr>
            <a:picLocks/>
          </p:cNvPicPr>
          <p:nvPr/>
        </p:nvPicPr>
        <p:blipFill>
          <a:blip r:embed="rId17"/>
          <a:stretch>
            <a:fillRect/>
          </a:stretch>
        </p:blipFill>
        <p:spPr>
          <a:xfrm rot="5973992">
            <a:off x="7749497" y="4591850"/>
            <a:ext cx="746872" cy="1599549"/>
          </a:xfrm>
          <a:prstGeom prst="rect">
            <a:avLst/>
          </a:prstGeom>
        </p:spPr>
      </p:pic>
      <p:pic>
        <p:nvPicPr>
          <p:cNvPr id="232" name="Line Line" descr="Line Line"/>
          <p:cNvPicPr>
            <a:picLocks/>
          </p:cNvPicPr>
          <p:nvPr/>
        </p:nvPicPr>
        <p:blipFill>
          <a:blip r:embed="rId18"/>
          <a:stretch>
            <a:fillRect/>
          </a:stretch>
        </p:blipFill>
        <p:spPr>
          <a:xfrm rot="6798297">
            <a:off x="5217672" y="2570081"/>
            <a:ext cx="663409" cy="1405796"/>
          </a:xfrm>
          <a:prstGeom prst="rect">
            <a:avLst/>
          </a:prstGeom>
        </p:spPr>
      </p:pic>
      <p:pic>
        <p:nvPicPr>
          <p:cNvPr id="234" name="Line Line" descr="Line Line"/>
          <p:cNvPicPr>
            <a:picLocks/>
          </p:cNvPicPr>
          <p:nvPr/>
        </p:nvPicPr>
        <p:blipFill>
          <a:blip r:embed="rId19"/>
          <a:stretch>
            <a:fillRect/>
          </a:stretch>
        </p:blipFill>
        <p:spPr>
          <a:xfrm rot="10525145">
            <a:off x="6707133" y="1934130"/>
            <a:ext cx="493629" cy="1011664"/>
          </a:xfrm>
          <a:prstGeom prst="rect">
            <a:avLst/>
          </a:prstGeom>
        </p:spPr>
      </p:pic>
      <p:pic>
        <p:nvPicPr>
          <p:cNvPr id="236" name="python (91) python (91)" descr="python (91) python (91)"/>
          <p:cNvPicPr>
            <a:picLocks/>
          </p:cNvPicPr>
          <p:nvPr/>
        </p:nvPicPr>
        <p:blipFill>
          <a:blip r:embed="rId20"/>
          <a:stretch>
            <a:fillRect/>
          </a:stretch>
        </p:blipFill>
        <p:spPr>
          <a:xfrm>
            <a:off x="8521658" y="1707716"/>
            <a:ext cx="2332229" cy="765176"/>
          </a:xfrm>
          <a:prstGeom prst="rect">
            <a:avLst/>
          </a:prstGeom>
          <a:effectLst>
            <a:outerShdw blurRad="190500" dist="114300" dir="2700000" rotWithShape="0">
              <a:srgbClr val="000000">
                <a:alpha val="75000"/>
              </a:srgbClr>
            </a:outerShdw>
          </a:effectLst>
        </p:spPr>
      </p:pic>
      <p:pic>
        <p:nvPicPr>
          <p:cNvPr id="237" name="Line Line" descr="Line Line"/>
          <p:cNvPicPr>
            <a:picLocks/>
          </p:cNvPicPr>
          <p:nvPr/>
        </p:nvPicPr>
        <p:blipFill>
          <a:blip r:embed="rId21"/>
          <a:stretch>
            <a:fillRect/>
          </a:stretch>
        </p:blipFill>
        <p:spPr>
          <a:xfrm rot="5776979">
            <a:off x="7759634" y="260151"/>
            <a:ext cx="981234" cy="2143603"/>
          </a:xfrm>
          <a:prstGeom prst="rect">
            <a:avLst/>
          </a:prstGeom>
        </p:spPr>
      </p:pic>
      <p:pic>
        <p:nvPicPr>
          <p:cNvPr id="239" name="Java (95) Java (95)" descr="Java (95) Java (95)"/>
          <p:cNvPicPr>
            <a:picLocks/>
          </p:cNvPicPr>
          <p:nvPr/>
        </p:nvPicPr>
        <p:blipFill>
          <a:blip r:embed="rId22"/>
          <a:stretch>
            <a:fillRect/>
          </a:stretch>
        </p:blipFill>
        <p:spPr>
          <a:xfrm>
            <a:off x="7458664" y="3825007"/>
            <a:ext cx="1972637" cy="765176"/>
          </a:xfrm>
          <a:prstGeom prst="rect">
            <a:avLst/>
          </a:prstGeom>
          <a:effectLst>
            <a:outerShdw blurRad="190500" dist="114300" dir="2700000" rotWithShape="0">
              <a:srgbClr val="000000">
                <a:alpha val="75000"/>
              </a:srgbClr>
            </a:outerShdw>
          </a:effectLst>
        </p:spPr>
      </p:pic>
      <p:pic>
        <p:nvPicPr>
          <p:cNvPr id="240" name="C# (01) C# (01)" descr="C# (01) C# (01)"/>
          <p:cNvPicPr>
            <a:picLocks/>
          </p:cNvPicPr>
          <p:nvPr/>
        </p:nvPicPr>
        <p:blipFill>
          <a:blip r:embed="rId23"/>
          <a:stretch>
            <a:fillRect/>
          </a:stretch>
        </p:blipFill>
        <p:spPr>
          <a:xfrm>
            <a:off x="10541931" y="2841182"/>
            <a:ext cx="1534355" cy="765176"/>
          </a:xfrm>
          <a:prstGeom prst="rect">
            <a:avLst/>
          </a:prstGeom>
          <a:effectLst>
            <a:outerShdw blurRad="190500" dist="114300" dir="2700000" rotWithShape="0">
              <a:srgbClr val="000000">
                <a:alpha val="75000"/>
              </a:srgbClr>
            </a:outerShdw>
          </a:effectLst>
        </p:spPr>
      </p:pic>
      <p:pic>
        <p:nvPicPr>
          <p:cNvPr id="241" name="Line Line" descr="Line Line"/>
          <p:cNvPicPr>
            <a:picLocks/>
          </p:cNvPicPr>
          <p:nvPr/>
        </p:nvPicPr>
        <p:blipFill>
          <a:blip r:embed="rId24"/>
          <a:stretch>
            <a:fillRect/>
          </a:stretch>
        </p:blipFill>
        <p:spPr>
          <a:xfrm rot="18694594">
            <a:off x="7640374" y="1210827"/>
            <a:ext cx="619754" cy="1304452"/>
          </a:xfrm>
          <a:prstGeom prst="rect">
            <a:avLst/>
          </a:prstGeom>
        </p:spPr>
      </p:pic>
      <p:pic>
        <p:nvPicPr>
          <p:cNvPr id="243" name="Line Line" descr="Line Line"/>
          <p:cNvPicPr>
            <a:picLocks/>
          </p:cNvPicPr>
          <p:nvPr/>
        </p:nvPicPr>
        <p:blipFill>
          <a:blip r:embed="rId25"/>
          <a:stretch>
            <a:fillRect/>
          </a:stretch>
        </p:blipFill>
        <p:spPr>
          <a:xfrm rot="20130090">
            <a:off x="7964607" y="1018909"/>
            <a:ext cx="1957412" cy="4409722"/>
          </a:xfrm>
          <a:prstGeom prst="rect">
            <a:avLst/>
          </a:prstGeom>
        </p:spPr>
      </p:pic>
      <p:pic>
        <p:nvPicPr>
          <p:cNvPr id="245" name="Line Line" descr="Line Line"/>
          <p:cNvPicPr>
            <a:picLocks/>
          </p:cNvPicPr>
          <p:nvPr/>
        </p:nvPicPr>
        <p:blipFill>
          <a:blip r:embed="rId26"/>
          <a:stretch>
            <a:fillRect/>
          </a:stretch>
        </p:blipFill>
        <p:spPr>
          <a:xfrm rot="15708807">
            <a:off x="7652976" y="1843570"/>
            <a:ext cx="594549" cy="1245942"/>
          </a:xfrm>
          <a:prstGeom prst="rect">
            <a:avLst/>
          </a:prstGeom>
        </p:spPr>
      </p:pic>
      <p:pic>
        <p:nvPicPr>
          <p:cNvPr id="247" name="Line Line" descr="Line Line"/>
          <p:cNvPicPr>
            <a:picLocks/>
          </p:cNvPicPr>
          <p:nvPr/>
        </p:nvPicPr>
        <p:blipFill>
          <a:blip r:embed="rId27"/>
          <a:stretch>
            <a:fillRect/>
          </a:stretch>
        </p:blipFill>
        <p:spPr>
          <a:xfrm rot="15133235">
            <a:off x="9678376" y="3103350"/>
            <a:ext cx="575904" cy="1445019"/>
          </a:xfrm>
          <a:prstGeom prst="rect">
            <a:avLst/>
          </a:prstGeom>
        </p:spPr>
      </p:pic>
      <p:pic>
        <p:nvPicPr>
          <p:cNvPr id="249" name="Line Line" descr="Line Line"/>
          <p:cNvPicPr>
            <a:picLocks/>
          </p:cNvPicPr>
          <p:nvPr/>
        </p:nvPicPr>
        <p:blipFill>
          <a:blip r:embed="rId28"/>
          <a:stretch>
            <a:fillRect/>
          </a:stretch>
        </p:blipFill>
        <p:spPr>
          <a:xfrm rot="17903450">
            <a:off x="8755302" y="1969772"/>
            <a:ext cx="1138204" cy="2507997"/>
          </a:xfrm>
          <a:prstGeom prst="rect">
            <a:avLst/>
          </a:prstGeom>
        </p:spPr>
      </p:pic>
      <p:sp>
        <p:nvSpPr>
          <p:cNvPr id="251" name="Hybrid"/>
          <p:cNvSpPr/>
          <p:nvPr/>
        </p:nvSpPr>
        <p:spPr>
          <a:xfrm>
            <a:off x="283375" y="2266486"/>
            <a:ext cx="772456" cy="400110"/>
          </a:xfrm>
          <a:prstGeom prst="rect">
            <a:avLst/>
          </a:prstGeom>
          <a:ln w="12700">
            <a:miter lim="400000"/>
          </a:ln>
          <a:effectLst>
            <a:outerShdw blurRad="190500" dist="1143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l" defTabSz="819150">
              <a:defRPr sz="4200">
                <a:solidFill>
                  <a:schemeClr val="accent4">
                    <a:hueOff val="-1247790"/>
                    <a:lumOff val="-12326"/>
                  </a:schemeClr>
                </a:solidFill>
                <a:latin typeface="Marker Felt"/>
                <a:ea typeface="Marker Felt"/>
                <a:cs typeface="Marker Felt"/>
                <a:sym typeface="Marker Felt"/>
              </a:defRPr>
            </a:lvl1pPr>
          </a:lstStyle>
          <a:p>
            <a:r>
              <a:rPr sz="2100"/>
              <a:t>Hybrid</a:t>
            </a:r>
          </a:p>
        </p:txBody>
      </p:sp>
      <p:sp>
        <p:nvSpPr>
          <p:cNvPr id="252" name="Object Oriented"/>
          <p:cNvSpPr/>
          <p:nvPr/>
        </p:nvSpPr>
        <p:spPr>
          <a:xfrm>
            <a:off x="377741" y="4641934"/>
            <a:ext cx="1746440" cy="400110"/>
          </a:xfrm>
          <a:prstGeom prst="rect">
            <a:avLst/>
          </a:prstGeom>
          <a:ln w="12700">
            <a:miter lim="400000"/>
          </a:ln>
          <a:effectLst>
            <a:outerShdw blurRad="190500" dist="1143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l" defTabSz="819150">
              <a:defRPr sz="4200">
                <a:solidFill>
                  <a:srgbClr val="FFFFFF"/>
                </a:solidFill>
                <a:latin typeface="Marker Felt"/>
                <a:ea typeface="Marker Felt"/>
                <a:cs typeface="Marker Felt"/>
                <a:sym typeface="Marker Felt"/>
              </a:defRPr>
            </a:lvl1pPr>
          </a:lstStyle>
          <a:p>
            <a:r>
              <a:rPr sz="2100"/>
              <a:t>Object Oriented</a:t>
            </a:r>
          </a:p>
        </p:txBody>
      </p:sp>
      <p:pic>
        <p:nvPicPr>
          <p:cNvPr id="253" name="PHP (95) PHP (95)" descr="PHP (95) PHP (95)"/>
          <p:cNvPicPr>
            <a:picLocks/>
          </p:cNvPicPr>
          <p:nvPr/>
        </p:nvPicPr>
        <p:blipFill>
          <a:blip r:embed="rId29"/>
          <a:stretch>
            <a:fillRect/>
          </a:stretch>
        </p:blipFill>
        <p:spPr>
          <a:xfrm>
            <a:off x="9300612" y="486541"/>
            <a:ext cx="1972637" cy="765176"/>
          </a:xfrm>
          <a:prstGeom prst="rect">
            <a:avLst/>
          </a:prstGeom>
          <a:effectLst>
            <a:outerShdw blurRad="190500" dist="114300" dir="2700000" rotWithShape="0">
              <a:srgbClr val="000000">
                <a:alpha val="75000"/>
              </a:srgbClr>
            </a:outerShdw>
          </a:effectLst>
        </p:spPr>
      </p:pic>
      <p:pic>
        <p:nvPicPr>
          <p:cNvPr id="254" name="Line Line" descr="Line Line"/>
          <p:cNvPicPr>
            <a:picLocks/>
          </p:cNvPicPr>
          <p:nvPr/>
        </p:nvPicPr>
        <p:blipFill>
          <a:blip r:embed="rId30"/>
          <a:stretch>
            <a:fillRect/>
          </a:stretch>
        </p:blipFill>
        <p:spPr>
          <a:xfrm rot="19573588">
            <a:off x="6914138" y="3459048"/>
            <a:ext cx="404269" cy="804222"/>
          </a:xfrm>
          <a:prstGeom prst="rect">
            <a:avLst/>
          </a:prstGeom>
        </p:spPr>
      </p:pic>
      <p:pic>
        <p:nvPicPr>
          <p:cNvPr id="256" name="Line Line" descr="Line Line"/>
          <p:cNvPicPr>
            <a:picLocks/>
          </p:cNvPicPr>
          <p:nvPr/>
        </p:nvPicPr>
        <p:blipFill>
          <a:blip r:embed="rId31"/>
          <a:stretch>
            <a:fillRect/>
          </a:stretch>
        </p:blipFill>
        <p:spPr>
          <a:xfrm rot="4812521">
            <a:off x="2542523" y="4053461"/>
            <a:ext cx="849804" cy="1838497"/>
          </a:xfrm>
          <a:prstGeom prst="rect">
            <a:avLst/>
          </a:prstGeom>
        </p:spPr>
      </p:pic>
      <p:sp>
        <p:nvSpPr>
          <p:cNvPr id="258" name="Classes were added to PHP in 2000"/>
          <p:cNvSpPr/>
          <p:nvPr/>
        </p:nvSpPr>
        <p:spPr>
          <a:xfrm>
            <a:off x="9146073" y="5854074"/>
            <a:ext cx="2561165" cy="723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819150">
              <a:defRPr sz="4200">
                <a:solidFill>
                  <a:schemeClr val="accent1"/>
                </a:solidFill>
                <a:latin typeface="Gill Sans"/>
                <a:ea typeface="Gill Sans"/>
                <a:cs typeface="Gill Sans"/>
                <a:sym typeface="Gill Sans"/>
              </a:defRPr>
            </a:lvl1pPr>
          </a:lstStyle>
          <a:p>
            <a:r>
              <a:rPr sz="2100"/>
              <a:t>Classes were added to PHP in 2000</a:t>
            </a:r>
          </a:p>
        </p:txBody>
      </p:sp>
      <p:pic>
        <p:nvPicPr>
          <p:cNvPr id="259" name="Line Line" descr="Line Line"/>
          <p:cNvPicPr>
            <a:picLocks/>
          </p:cNvPicPr>
          <p:nvPr/>
        </p:nvPicPr>
        <p:blipFill>
          <a:blip r:embed="rId32"/>
          <a:stretch>
            <a:fillRect/>
          </a:stretch>
        </p:blipFill>
        <p:spPr>
          <a:xfrm rot="4098296">
            <a:off x="4044378" y="1857732"/>
            <a:ext cx="537032" cy="1112420"/>
          </a:xfrm>
          <a:prstGeom prst="rect">
            <a:avLst/>
          </a:prstGeom>
        </p:spPr>
      </p:pic>
      <p:pic>
        <p:nvPicPr>
          <p:cNvPr id="261" name="PERL (87) PERL (87)" descr="PERL (87) PERL (87)"/>
          <p:cNvPicPr>
            <a:picLocks/>
          </p:cNvPicPr>
          <p:nvPr/>
        </p:nvPicPr>
        <p:blipFill>
          <a:blip r:embed="rId33"/>
          <a:stretch>
            <a:fillRect/>
          </a:stretch>
        </p:blipFill>
        <p:spPr>
          <a:xfrm>
            <a:off x="5954521" y="309563"/>
            <a:ext cx="1998854" cy="765176"/>
          </a:xfrm>
          <a:prstGeom prst="rect">
            <a:avLst/>
          </a:prstGeom>
          <a:effectLst>
            <a:outerShdw blurRad="190500" dist="114300" dir="2700000" rotWithShape="0">
              <a:srgbClr val="000000">
                <a:alpha val="75000"/>
              </a:srgbClr>
            </a:outerShdw>
          </a:effectLst>
        </p:spPr>
      </p:pic>
      <p:pic>
        <p:nvPicPr>
          <p:cNvPr id="262" name="Line Line" descr="Line Line"/>
          <p:cNvPicPr>
            <a:picLocks/>
          </p:cNvPicPr>
          <p:nvPr/>
        </p:nvPicPr>
        <p:blipFill>
          <a:blip r:embed="rId34"/>
          <a:stretch>
            <a:fillRect/>
          </a:stretch>
        </p:blipFill>
        <p:spPr>
          <a:xfrm rot="7510437">
            <a:off x="8200961" y="132935"/>
            <a:ext cx="675683" cy="1434288"/>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F4408-AE3B-4D7D-478A-586630A399CA}"/>
              </a:ext>
            </a:extLst>
          </p:cNvPr>
          <p:cNvSpPr>
            <a:spLocks noGrp="1"/>
          </p:cNvSpPr>
          <p:nvPr>
            <p:ph type="title"/>
          </p:nvPr>
        </p:nvSpPr>
        <p:spPr/>
        <p:txBody>
          <a:bodyPr/>
          <a:lstStyle/>
          <a:p>
            <a:r>
              <a:rPr lang="en-US" dirty="0"/>
              <a:t>OO Implementations Over Time</a:t>
            </a:r>
          </a:p>
        </p:txBody>
      </p:sp>
      <p:sp>
        <p:nvSpPr>
          <p:cNvPr id="5" name="Content Placeholder 4">
            <a:extLst>
              <a:ext uri="{FF2B5EF4-FFF2-40B4-BE49-F238E27FC236}">
                <a16:creationId xmlns:a16="http://schemas.microsoft.com/office/drawing/2014/main" id="{FFEBBE33-8DB2-966D-7D9F-D7E316F59969}"/>
              </a:ext>
            </a:extLst>
          </p:cNvPr>
          <p:cNvSpPr>
            <a:spLocks noGrp="1"/>
          </p:cNvSpPr>
          <p:nvPr>
            <p:ph idx="1"/>
          </p:nvPr>
        </p:nvSpPr>
        <p:spPr/>
        <p:txBody>
          <a:bodyPr/>
          <a:lstStyle/>
          <a:p>
            <a:r>
              <a:rPr lang="en-US" dirty="0"/>
              <a:t>Python (1991)</a:t>
            </a:r>
          </a:p>
          <a:p>
            <a:r>
              <a:rPr lang="en-US" dirty="0"/>
              <a:t>C++ (1980)</a:t>
            </a:r>
          </a:p>
          <a:p>
            <a:r>
              <a:rPr lang="en-US" dirty="0"/>
              <a:t>Java (1995)</a:t>
            </a:r>
          </a:p>
          <a:p>
            <a:r>
              <a:rPr lang="en-US" dirty="0"/>
              <a:t>JavaScript (1995)</a:t>
            </a:r>
          </a:p>
          <a:p>
            <a:r>
              <a:rPr lang="en-US" dirty="0"/>
              <a:t>PHP (2000)</a:t>
            </a:r>
          </a:p>
          <a:p>
            <a:r>
              <a:rPr lang="en-US" dirty="0"/>
              <a:t>C# (2001)</a:t>
            </a:r>
          </a:p>
          <a:p>
            <a:pPr marL="0" indent="0">
              <a:buNone/>
            </a:pPr>
            <a:endParaRPr lang="en-US" dirty="0"/>
          </a:p>
        </p:txBody>
      </p:sp>
      <p:sp>
        <p:nvSpPr>
          <p:cNvPr id="2" name="TextBox 1">
            <a:extLst>
              <a:ext uri="{FF2B5EF4-FFF2-40B4-BE49-F238E27FC236}">
                <a16:creationId xmlns:a16="http://schemas.microsoft.com/office/drawing/2014/main" id="{38A771A2-AEAF-6974-867B-C67B97D9871D}"/>
              </a:ext>
            </a:extLst>
          </p:cNvPr>
          <p:cNvSpPr txBox="1"/>
          <p:nvPr/>
        </p:nvSpPr>
        <p:spPr>
          <a:xfrm>
            <a:off x="3343900" y="5807631"/>
            <a:ext cx="5504199" cy="369332"/>
          </a:xfrm>
          <a:prstGeom prst="rect">
            <a:avLst/>
          </a:prstGeom>
          <a:noFill/>
        </p:spPr>
        <p:txBody>
          <a:bodyPr wrap="none" rtlCol="0">
            <a:spAutoFit/>
          </a:bodyPr>
          <a:lstStyle/>
          <a:p>
            <a:r>
              <a:rPr lang="en-US" dirty="0"/>
              <a:t>P.S. The more languages you know the better – Dr. Chuck</a:t>
            </a:r>
          </a:p>
        </p:txBody>
      </p:sp>
    </p:spTree>
    <p:extLst>
      <p:ext uri="{BB962C8B-B14F-4D97-AF65-F5344CB8AC3E}">
        <p14:creationId xmlns:p14="http://schemas.microsoft.com/office/powerpoint/2010/main" val="3508422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7047</Words>
  <Application>Microsoft Macintosh PowerPoint</Application>
  <PresentationFormat>Widescreen</PresentationFormat>
  <Paragraphs>1158</Paragraphs>
  <Slides>50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Courier New</vt:lpstr>
      <vt:lpstr>Gill Sans</vt:lpstr>
      <vt:lpstr>Marker Felt</vt:lpstr>
      <vt:lpstr>Menlo</vt:lpstr>
      <vt:lpstr>Office Theme</vt:lpstr>
      <vt:lpstr>Object Oriented Patterns A Historical Perspective</vt:lpstr>
      <vt:lpstr>Outline – Object Oriented</vt:lpstr>
      <vt:lpstr>OO Review – online.dr-chuck.com</vt:lpstr>
      <vt:lpstr>Definitions (Review)</vt:lpstr>
      <vt:lpstr>PowerPoint Presentation</vt:lpstr>
      <vt:lpstr>Object Orientation</vt:lpstr>
      <vt:lpstr>PowerPoint Presentation</vt:lpstr>
      <vt:lpstr>PowerPoint Presentation</vt:lpstr>
      <vt:lpstr>OO Implementations Over Time</vt:lpstr>
      <vt:lpstr>PowerPoint Presentation</vt:lpstr>
      <vt:lpstr>PowerPoint Presentation</vt:lpstr>
      <vt:lpstr>PowerPoint Presentation</vt:lpstr>
      <vt:lpstr>PowerPoint Presentation</vt:lpstr>
      <vt:lpstr>PowerPoint Presentation</vt:lpstr>
      <vt:lpstr>PowerPoint Presentation</vt:lpstr>
      <vt:lpstr>Using C to Build OO Support</vt:lpstr>
      <vt:lpstr>PowerPoint Presentation</vt:lpstr>
      <vt:lpstr>PowerPoint Presentation</vt:lpstr>
      <vt:lpstr>Building a Python str() Class</vt:lpstr>
      <vt:lpstr>PowerPoint Presentation</vt:lpstr>
      <vt:lpstr>String Structure and Constructor</vt:lpstr>
      <vt:lpstr>Some Methods</vt:lpstr>
      <vt:lpstr>Data Methods</vt:lpstr>
      <vt:lpstr>pystr_append()</vt:lpstr>
      <vt:lpstr>pystr_append()</vt:lpstr>
      <vt:lpstr>pystr_append()</vt:lpstr>
      <vt:lpstr>realloc()</vt:lpstr>
      <vt:lpstr>Using our "class"</vt:lpstr>
      <vt:lpstr>Building a Python list() Class</vt:lpstr>
      <vt:lpstr>PowerPoint Presentation</vt:lpstr>
      <vt:lpstr>Basic stuff</vt:lpstr>
      <vt:lpstr>Freeing Dynamic Memory</vt:lpstr>
      <vt:lpstr>Printing a list</vt:lpstr>
      <vt:lpstr>More methods for you to build</vt:lpstr>
      <vt:lpstr>Using our class</vt:lpstr>
      <vt:lpstr>Building a Python dict() Class</vt:lpstr>
      <vt:lpstr>Python Dictionary</vt:lpstr>
      <vt:lpstr>C Dictionary</vt:lpstr>
      <vt:lpstr>Basic stuff</vt:lpstr>
      <vt:lpstr>Methods for you to build</vt:lpstr>
      <vt:lpstr>A Reusable Method</vt:lpstr>
      <vt:lpstr>Building a Dictionary</vt:lpstr>
      <vt:lpstr>PowerPoint Presentation</vt:lpstr>
      <vt:lpstr>PowerPoint Presentation</vt:lpstr>
      <vt:lpstr>PowerPoint Presentation</vt:lpstr>
      <vt:lpstr>PowerPoint Presentation</vt:lpstr>
      <vt:lpstr>PowerPoint Presentation</vt:lpstr>
      <vt:lpstr>Python OrderedDict() versus dict()</vt:lpstr>
      <vt:lpstr>Summary</vt:lpstr>
      <vt:lpstr>Acknowledgements / Contributions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Orientation</dc:title>
  <dc:creator>Severance, Charles</dc:creator>
  <cp:lastModifiedBy>Severance, Charles</cp:lastModifiedBy>
  <cp:revision>53</cp:revision>
  <dcterms:created xsi:type="dcterms:W3CDTF">2023-02-25T13:30:24Z</dcterms:created>
  <dcterms:modified xsi:type="dcterms:W3CDTF">2023-04-08T19:01:10Z</dcterms:modified>
</cp:coreProperties>
</file>