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330" r:id="rId4"/>
    <p:sldId id="335" r:id="rId5"/>
    <p:sldId id="338" r:id="rId6"/>
    <p:sldId id="337" r:id="rId7"/>
    <p:sldId id="336" r:id="rId8"/>
    <p:sldId id="332" r:id="rId9"/>
    <p:sldId id="329" r:id="rId10"/>
    <p:sldId id="331" r:id="rId11"/>
    <p:sldId id="334" r:id="rId12"/>
    <p:sldId id="342" r:id="rId13"/>
    <p:sldId id="341" r:id="rId14"/>
    <p:sldId id="343" r:id="rId15"/>
    <p:sldId id="344" r:id="rId16"/>
    <p:sldId id="259" r:id="rId17"/>
    <p:sldId id="266" r:id="rId18"/>
    <p:sldId id="262" r:id="rId19"/>
    <p:sldId id="286" r:id="rId20"/>
    <p:sldId id="287" r:id="rId21"/>
    <p:sldId id="260" r:id="rId22"/>
    <p:sldId id="261" r:id="rId23"/>
    <p:sldId id="263" r:id="rId24"/>
    <p:sldId id="345" r:id="rId25"/>
    <p:sldId id="303" r:id="rId26"/>
    <p:sldId id="346" r:id="rId27"/>
    <p:sldId id="347" r:id="rId28"/>
    <p:sldId id="348" r:id="rId29"/>
    <p:sldId id="349" r:id="rId30"/>
    <p:sldId id="351" r:id="rId31"/>
    <p:sldId id="350" r:id="rId32"/>
    <p:sldId id="267" r:id="rId33"/>
    <p:sldId id="264" r:id="rId34"/>
    <p:sldId id="268" r:id="rId35"/>
    <p:sldId id="269" r:id="rId36"/>
    <p:sldId id="270" r:id="rId37"/>
    <p:sldId id="274" r:id="rId38"/>
    <p:sldId id="271" r:id="rId39"/>
    <p:sldId id="272" r:id="rId40"/>
    <p:sldId id="273" r:id="rId41"/>
    <p:sldId id="276" r:id="rId42"/>
    <p:sldId id="361" r:id="rId43"/>
    <p:sldId id="352" r:id="rId44"/>
    <p:sldId id="278" r:id="rId45"/>
    <p:sldId id="279" r:id="rId46"/>
    <p:sldId id="360" r:id="rId47"/>
    <p:sldId id="353" r:id="rId48"/>
    <p:sldId id="281" r:id="rId49"/>
    <p:sldId id="283" r:id="rId50"/>
    <p:sldId id="358" r:id="rId51"/>
    <p:sldId id="359" r:id="rId52"/>
    <p:sldId id="362" r:id="rId53"/>
    <p:sldId id="363" r:id="rId54"/>
    <p:sldId id="364" r:id="rId55"/>
    <p:sldId id="284" r:id="rId56"/>
    <p:sldId id="282" r:id="rId57"/>
    <p:sldId id="28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5"/>
    <p:restoredTop sz="96327"/>
  </p:normalViewPr>
  <p:slideViewPr>
    <p:cSldViewPr snapToGrid="0">
      <p:cViewPr varScale="1">
        <p:scale>
          <a:sx n="119" d="100"/>
          <a:sy n="119" d="100"/>
        </p:scale>
        <p:origin x="22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EEE-A3CF-443A-2482-35E18D99A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F8B9C-F5BA-17F9-0A1A-E9665612F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F8FBE-FBBE-A0CC-FC42-3FF15B01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E2043-136C-34E3-9B5E-AC338246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56A4-24F1-F505-9F17-D7CBFCAE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9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8AD7-CB39-F4FD-60C8-BAB75817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E9A8A-5BCD-ACF0-C136-CDF4EF43F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72173-7BCD-6D53-45A8-FCA73BB2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2C7C-335D-7160-23CE-C24A4F78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CEB18-C173-EFB3-1C85-A031B298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DC207-D54F-2803-D3CC-9C09125C6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2E1E2-9E3B-784D-3CE4-2296C22F6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6E86C-E00B-BD36-A411-67778DF4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F92B7-B14D-6AB6-B8C9-06EE3BCF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8E9E8-5085-B615-86BC-FA6AF9D5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0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1133475" y="180975"/>
            <a:ext cx="9925050" cy="1714500"/>
          </a:xfrm>
          <a:prstGeom prst="rect">
            <a:avLst/>
          </a:prstGeom>
        </p:spPr>
        <p:txBody>
          <a:bodyPr lIns="76200" tIns="76200" rIns="76200" bIns="76200" anchor="ctr">
            <a:noAutofit/>
          </a:bodyPr>
          <a:lstStyle>
            <a:lvl1pPr algn="ctr" defTabSz="409575">
              <a:lnSpc>
                <a:spcPct val="100000"/>
              </a:lnSpc>
              <a:defRPr sz="5800" b="0" spc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idx="1"/>
          </p:nvPr>
        </p:nvSpPr>
        <p:spPr>
          <a:xfrm>
            <a:off x="1133475" y="1943100"/>
            <a:ext cx="9925050" cy="4019550"/>
          </a:xfrm>
          <a:prstGeom prst="rect">
            <a:avLst/>
          </a:prstGeom>
        </p:spPr>
        <p:txBody>
          <a:bodyPr lIns="76200" tIns="76200" rIns="76200" bIns="76200" anchor="ctr">
            <a:noAutofit/>
          </a:bodyPr>
          <a:lstStyle>
            <a:lvl1pPr marL="738939" indent="-580189" defTabSz="409575">
              <a:lnSpc>
                <a:spcPct val="100000"/>
              </a:lnSpc>
              <a:spcBef>
                <a:spcPts val="1700"/>
              </a:spcBef>
              <a:buSzPct val="171000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61189" indent="-580189" defTabSz="409575">
              <a:lnSpc>
                <a:spcPct val="100000"/>
              </a:lnSpc>
              <a:spcBef>
                <a:spcPts val="1700"/>
              </a:spcBef>
              <a:buSzPct val="171000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83439" indent="-580189" defTabSz="409575">
              <a:lnSpc>
                <a:spcPct val="100000"/>
              </a:lnSpc>
              <a:spcBef>
                <a:spcPts val="1700"/>
              </a:spcBef>
              <a:buSzPct val="171000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405689" indent="-580189" defTabSz="409575">
              <a:lnSpc>
                <a:spcPct val="100000"/>
              </a:lnSpc>
              <a:spcBef>
                <a:spcPts val="1700"/>
              </a:spcBef>
              <a:buSzPct val="171000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627939" indent="-580189" defTabSz="409575">
              <a:lnSpc>
                <a:spcPct val="100000"/>
              </a:lnSpc>
              <a:spcBef>
                <a:spcPts val="1700"/>
              </a:spcBef>
              <a:buSzPct val="171000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4238" y="6499225"/>
            <a:ext cx="254001" cy="273051"/>
          </a:xfrm>
          <a:prstGeom prst="rect">
            <a:avLst/>
          </a:prstGeom>
        </p:spPr>
        <p:txBody>
          <a:bodyPr lIns="95250" tIns="95250" rIns="95250" bIns="95250"/>
          <a:lstStyle>
            <a:lvl1pPr defTabSz="409575">
              <a:defRPr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7864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BEDB-C75D-A176-F1E1-2D61BD64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EA41-92F4-D93D-5DF9-8B79882E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30B2-BD20-D788-65A6-746C9CD1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1D4E-2093-22B2-0224-6CCBB362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9B169-B36C-E793-5F8A-BFAD72B3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088F-0963-1409-208E-743C84B4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8810C-6BA9-7DB2-3B0B-720C42B3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797A-1838-CB89-1256-14F12FF1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F2D03-E3A0-4FEA-0011-C37F65BB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F4D0B-2CE2-143E-8B6E-602564B8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6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9120-C89A-B32D-C285-5A1F7A2A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7ABE6-B752-F669-D1B4-AC8F049FC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13714-0478-85A7-EDB7-9D329DB61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DCCEE-DA65-5FEA-DBE1-A4FFB71A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FB5A0-AAA7-A256-BA01-54C1A247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F0E0C-8C61-C6B0-8D2F-98C1C0F1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5963-B75A-5C26-1085-A924CA35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618E1-9250-45C9-B6CB-F5EC9FCD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4F8B2-EBF4-1934-4B10-E0E23D984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E85D9-CA66-2837-5A04-B23B86606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643F1-9724-47B2-6CDC-D890213F2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01FAC-E8AC-52D9-1A16-B217F1A6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BFE5D-39D1-6E86-A570-37A00E3A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A485E-6264-CBC0-1FF3-552D8DDB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FFF0-D8D3-C301-C696-45BC20EB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1B914-1337-0FD9-892B-B99F460A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03B48-34D2-3263-7740-5983D6F7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75E22-D3FA-A3BE-F2D4-6CCB10CD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1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E6F61-7AE2-FCC6-43FD-ED979C4E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72E01-7045-0DD5-9E9A-B9D643B3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33559-F5B7-5AA5-561B-0308F9F1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2457-9C61-FB3A-E090-794F70CC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A638-5B5A-F81F-B2BB-7D4BC2CCD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FA28D-530E-D553-BD5E-0834C6956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1CD66-9BCC-71D8-DC72-F5912A2D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C7AA-84C9-DE87-FFC9-13E44AFA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13F64-36A6-C563-B8F8-7149E9CC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9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AE18-9F94-F919-8625-C0724FDF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D54EC-1B48-2A18-CDF8-E331B4674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C52F0-4853-2AF7-6240-A9A13CC43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48310-14CE-7E1E-AC35-4A75EA9F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B3B96-74D7-0A95-CBCC-E43B376D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E2FF1-191F-F55E-1038-7A84E407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68CCB-F95C-78B8-AB3B-75046B53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051CA-AE6B-5AD3-B31B-D128E8361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44A3A-5FE8-9765-97A4-8D78B8064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E255-8371-B349-B2F5-F8C6C9FF431B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7786-E37B-BA0A-FBBA-967E2DAF5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0ED85-D531-06A4-DD93-B6A9AC1A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75D4-DDD0-8942-A6FE-1A968215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0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8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fOJ2CntgRNI&amp;list=PL4660FB7F523B1770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www.youtube.com/watch?v=xLVxoz-mQFs&amp;list=PL4660FB7F523B177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1B36-9C62-3FFE-74C5-B0303391B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 Better Object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FB11C-46EE-C1B0-9B56-FAD330B5A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Charles R. Severance</a:t>
            </a:r>
          </a:p>
          <a:p>
            <a:r>
              <a:rPr lang="en-US" dirty="0"/>
              <a:t>www.cc4e.com</a:t>
            </a:r>
          </a:p>
          <a:p>
            <a:r>
              <a:rPr lang="en-US" dirty="0"/>
              <a:t>code.cc4e.com (sample code)</a:t>
            </a:r>
          </a:p>
          <a:p>
            <a:r>
              <a:rPr lang="en-US" dirty="0" err="1"/>
              <a:t>online.dr-chuck.com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4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281566-97B1-C260-B0E8-465FE87A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Access to Object Attributes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A7198D-9E43-2520-2D68-2EF9616C7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build a class, we decide which elements are part of our contract with our calling code </a:t>
            </a:r>
          </a:p>
          <a:p>
            <a:r>
              <a:rPr lang="en-US" dirty="0"/>
              <a:t>In real OO languages, in the class definition, we mark attributes and methods with our intended access level</a:t>
            </a:r>
          </a:p>
          <a:p>
            <a:pPr lvl="1"/>
            <a:r>
              <a:rPr lang="en-US" dirty="0"/>
              <a:t>Accessible by the calling code – "public"</a:t>
            </a:r>
          </a:p>
          <a:p>
            <a:pPr lvl="1"/>
            <a:r>
              <a:rPr lang="en-US" dirty="0"/>
              <a:t>Accessible only within the class – "private"</a:t>
            </a:r>
          </a:p>
          <a:p>
            <a:pPr lvl="1"/>
            <a:r>
              <a:rPr lang="en-US" dirty="0"/>
              <a:t>Accessible within the class and other *internal* classes – "protected"</a:t>
            </a:r>
          </a:p>
        </p:txBody>
      </p:sp>
    </p:spTree>
    <p:extLst>
      <p:ext uri="{BB962C8B-B14F-4D97-AF65-F5344CB8AC3E}">
        <p14:creationId xmlns:p14="http://schemas.microsoft.com/office/powerpoint/2010/main" val="133617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015EDA-9B8C-EE59-2415-3FA4045D99D8}"/>
              </a:ext>
            </a:extLst>
          </p:cNvPr>
          <p:cNvSpPr txBox="1"/>
          <p:nvPr/>
        </p:nvSpPr>
        <p:spPr>
          <a:xfrm>
            <a:off x="717179" y="905232"/>
            <a:ext cx="802495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pydict_new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"z", "Catch phrase");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pydict_print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"z", "W");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pydict_print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"y", "B");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"c", "C");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"a", "D");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pydict_print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("Length =%d\n",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("z=%s\n",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("x=%s\n",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"x"));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nDump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for(struct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dnode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cur =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-&gt;head; cur != NULL ; cur = cur-&gt;next ) {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("%s=%s\n", cur-&gt;key, cur-&gt;value);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pydict_del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3DE5B-AC7A-5D86-DB9A-4845A67ADCF2}"/>
              </a:ext>
            </a:extLst>
          </p:cNvPr>
          <p:cNvSpPr txBox="1"/>
          <p:nvPr/>
        </p:nvSpPr>
        <p:spPr>
          <a:xfrm>
            <a:off x="10360657" y="6183599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Menlo" panose="020B0609030804020204" pitchFamily="49" charset="0"/>
              </a:rPr>
              <a:t>cc_03_04.c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3A23F-7FE0-B237-037E-5572CCC45774}"/>
              </a:ext>
            </a:extLst>
          </p:cNvPr>
          <p:cNvSpPr txBox="1"/>
          <p:nvPr/>
        </p:nvSpPr>
        <p:spPr>
          <a:xfrm>
            <a:off x="7420303" y="535900"/>
            <a:ext cx="4466897" cy="3754874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/* protected */ char *key;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/* protected */ char *value;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/* protected */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*next;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/* private */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*head;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/* private */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*tail;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/* private */ int count;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public */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pydict_len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public */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pydict_len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public */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pydict_get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public */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pydict_del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584A9-4DCA-BA03-1AEF-1B2B9F89AFCA}"/>
              </a:ext>
            </a:extLst>
          </p:cNvPr>
          <p:cNvSpPr txBox="1"/>
          <p:nvPr/>
        </p:nvSpPr>
        <p:spPr>
          <a:xfrm>
            <a:off x="9653751" y="3972910"/>
            <a:ext cx="222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Abstraction Boundary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C3EADC-DFF1-1AB2-6008-E98F68309003}"/>
              </a:ext>
            </a:extLst>
          </p:cNvPr>
          <p:cNvSpPr txBox="1"/>
          <p:nvPr/>
        </p:nvSpPr>
        <p:spPr>
          <a:xfrm>
            <a:off x="7903489" y="5378078"/>
            <a:ext cx="412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C++ access control syntax was implemented by a pre-processor.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0C4DDA-CC0B-DE58-B3F0-16845DF7D570}"/>
              </a:ext>
            </a:extLst>
          </p:cNvPr>
          <p:cNvSpPr/>
          <p:nvPr/>
        </p:nvSpPr>
        <p:spPr>
          <a:xfrm>
            <a:off x="7422776" y="2796988"/>
            <a:ext cx="3313355" cy="11244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F6A8D-DBB5-C2C4-D925-A993F0C74C46}"/>
              </a:ext>
            </a:extLst>
          </p:cNvPr>
          <p:cNvSpPr/>
          <p:nvPr/>
        </p:nvSpPr>
        <p:spPr>
          <a:xfrm>
            <a:off x="7346730" y="2829759"/>
            <a:ext cx="205137" cy="78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AE695-7B80-9CBB-1CA6-C65369950FC4}"/>
              </a:ext>
            </a:extLst>
          </p:cNvPr>
          <p:cNvSpPr/>
          <p:nvPr/>
        </p:nvSpPr>
        <p:spPr>
          <a:xfrm>
            <a:off x="7346730" y="3302597"/>
            <a:ext cx="205137" cy="60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78FF8D-6DEC-2711-795C-B2A6EB98CCEB}"/>
              </a:ext>
            </a:extLst>
          </p:cNvPr>
          <p:cNvSpPr txBox="1"/>
          <p:nvPr/>
        </p:nvSpPr>
        <p:spPr>
          <a:xfrm>
            <a:off x="805016" y="1536174"/>
            <a:ext cx="101874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Point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double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Point(double x, double y)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y;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dump()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("%s x=%f y=%f\n", this,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68F52D-23FA-3114-7AB6-BC929AF5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in Java</a:t>
            </a:r>
          </a:p>
        </p:txBody>
      </p:sp>
    </p:spTree>
    <p:extLst>
      <p:ext uri="{BB962C8B-B14F-4D97-AF65-F5344CB8AC3E}">
        <p14:creationId xmlns:p14="http://schemas.microsoft.com/office/powerpoint/2010/main" val="99293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D5B1BC-5A19-1532-4AE5-B69C586525A1}"/>
              </a:ext>
            </a:extLst>
          </p:cNvPr>
          <p:cNvSpPr txBox="1"/>
          <p:nvPr/>
        </p:nvSpPr>
        <p:spPr>
          <a:xfrm>
            <a:off x="805016" y="1536174"/>
            <a:ext cx="772519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Point {</a:t>
            </a:r>
          </a:p>
          <a:p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private: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double x, y;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public: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Point(double xc, double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x = xc;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y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dump()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("Object point x=%f y=%f\n", x, y);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68F52D-23FA-3114-7AB6-BC929AF5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in C++</a:t>
            </a:r>
          </a:p>
        </p:txBody>
      </p:sp>
    </p:spTree>
    <p:extLst>
      <p:ext uri="{BB962C8B-B14F-4D97-AF65-F5344CB8AC3E}">
        <p14:creationId xmlns:p14="http://schemas.microsoft.com/office/powerpoint/2010/main" val="293968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B0AB2-FE5C-C6E2-C4FB-17AE5A242568}"/>
              </a:ext>
            </a:extLst>
          </p:cNvPr>
          <p:cNvSpPr txBox="1"/>
          <p:nvPr/>
        </p:nvSpPr>
        <p:spPr>
          <a:xfrm>
            <a:off x="815526" y="1536174"/>
            <a:ext cx="1141851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Point: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__x = 0.0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__y = 0.0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x, y):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self.__x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x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self.__y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dump(self):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print('Object point@%x x=%f y=%f' % (id(self),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self.__x,self.__y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68F52D-23FA-3114-7AB6-BC929AF5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in Python</a:t>
            </a:r>
          </a:p>
        </p:txBody>
      </p:sp>
    </p:spTree>
    <p:extLst>
      <p:ext uri="{BB962C8B-B14F-4D97-AF65-F5344CB8AC3E}">
        <p14:creationId xmlns:p14="http://schemas.microsoft.com/office/powerpoint/2010/main" val="420694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9A574-391C-B9F6-A560-8CC3113C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 a Map?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B368-D78A-B69D-FF8B-9BC5606F3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dictionary like structures</a:t>
            </a:r>
          </a:p>
        </p:txBody>
      </p:sp>
    </p:spTree>
    <p:extLst>
      <p:ext uri="{BB962C8B-B14F-4D97-AF65-F5344CB8AC3E}">
        <p14:creationId xmlns:p14="http://schemas.microsoft.com/office/powerpoint/2010/main" val="257496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C44C-88B9-BDC0-A33B-285EDBDA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Maps – Key / Value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37F4-A599-BCBD-C95D-9E22E772B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"Map" is a common term we use to describe abstract key/value collections</a:t>
            </a:r>
          </a:p>
          <a:p>
            <a:pPr lvl="1"/>
            <a:r>
              <a:rPr lang="en-US" dirty="0"/>
              <a:t>C++ map</a:t>
            </a:r>
          </a:p>
          <a:p>
            <a:pPr lvl="1"/>
            <a:r>
              <a:rPr lang="en-US" dirty="0"/>
              <a:t>Python dictionary</a:t>
            </a:r>
          </a:p>
          <a:p>
            <a:pPr lvl="1"/>
            <a:r>
              <a:rPr lang="en-US" dirty="0"/>
              <a:t>Java Map</a:t>
            </a:r>
          </a:p>
          <a:p>
            <a:pPr lvl="1"/>
            <a:r>
              <a:rPr lang="en-US" dirty="0"/>
              <a:t>PHP Arrays</a:t>
            </a:r>
          </a:p>
          <a:p>
            <a:r>
              <a:rPr lang="en-US" dirty="0"/>
              <a:t>Iterator Pattern as an abstraction for looping across multiple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410409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E046E-ECF6-7340-52D5-5F19C9B73FEF}"/>
              </a:ext>
            </a:extLst>
          </p:cNvPr>
          <p:cNvSpPr txBox="1"/>
          <p:nvPr/>
        </p:nvSpPr>
        <p:spPr>
          <a:xfrm>
            <a:off x="702686" y="398899"/>
            <a:ext cx="572464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print("Testing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class\n");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d["z"] = 8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d["z"] =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d["y"] = 9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d["b"] =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d["a"] = 4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print(d);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print("z=%d" %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d.get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("z", 42), ));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print("x=%d" % 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d.get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("x", 42), ));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items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d.items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print(type(items));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entry = next(items, False)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(entry) 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print(entry)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entry = next(items, False)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F66FC-D917-3925-AED2-B0917D657EE9}"/>
              </a:ext>
            </a:extLst>
          </p:cNvPr>
          <p:cNvSpPr txBox="1"/>
          <p:nvPr/>
        </p:nvSpPr>
        <p:spPr>
          <a:xfrm>
            <a:off x="6803506" y="1429270"/>
            <a:ext cx="5109091" cy="317009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Testing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{'z': 1, 'y': 9, 'b': 3, 'a': 4}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z=1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x=42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&lt;class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dict_itemiterator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'&gt;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('z', 1)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('y', 9)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('b', 3)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('a', 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0932-4D8E-9923-8009-A4771C8364AD}"/>
              </a:ext>
            </a:extLst>
          </p:cNvPr>
          <p:cNvSpPr txBox="1"/>
          <p:nvPr/>
        </p:nvSpPr>
        <p:spPr>
          <a:xfrm>
            <a:off x="10463350" y="6338986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cc_04_03.py</a:t>
            </a:r>
          </a:p>
        </p:txBody>
      </p:sp>
    </p:spTree>
    <p:extLst>
      <p:ext uri="{BB962C8B-B14F-4D97-AF65-F5344CB8AC3E}">
        <p14:creationId xmlns:p14="http://schemas.microsoft.com/office/powerpoint/2010/main" val="1992000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E046E-ECF6-7340-52D5-5F19C9B73FEF}"/>
              </a:ext>
            </a:extLst>
          </p:cNvPr>
          <p:cNvSpPr txBox="1"/>
          <p:nvPr/>
        </p:nvSpPr>
        <p:spPr>
          <a:xfrm>
            <a:off x="909098" y="766732"/>
            <a:ext cx="510909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$a = array();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print("Testing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arrays\n");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$a["z"] = 8;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$a["z"] = 1;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$a["y"] = 9;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$a["b"] = 3;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$a["a"] = 4;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($a);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("z=%d\n", $a["z"] ?? 42);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("x=%d\n", $a["x"] ?? 42);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nIterate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foreach( $a as $k =&gt; $v 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 %s=%d\n", $k, $v);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F66FC-D917-3925-AED2-B0917D657EE9}"/>
              </a:ext>
            </a:extLst>
          </p:cNvPr>
          <p:cNvSpPr txBox="1"/>
          <p:nvPr/>
        </p:nvSpPr>
        <p:spPr>
          <a:xfrm>
            <a:off x="7797236" y="1028342"/>
            <a:ext cx="2666114" cy="480131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[z] =&gt;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[y] =&gt; 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[b] =&gt; 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[a] =&gt; 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z=1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x=42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Iterate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z=1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y=9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b=3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a=4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0932-4D8E-9923-8009-A4771C8364AD}"/>
              </a:ext>
            </a:extLst>
          </p:cNvPr>
          <p:cNvSpPr txBox="1"/>
          <p:nvPr/>
        </p:nvSpPr>
        <p:spPr>
          <a:xfrm>
            <a:off x="10463350" y="6338986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cc_04_03.php</a:t>
            </a:r>
          </a:p>
        </p:txBody>
      </p:sp>
    </p:spTree>
    <p:extLst>
      <p:ext uri="{BB962C8B-B14F-4D97-AF65-F5344CB8AC3E}">
        <p14:creationId xmlns:p14="http://schemas.microsoft.com/office/powerpoint/2010/main" val="703497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F607-1B8F-F245-F40F-DA746BF5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0B9AD-25B0-E6C0-A9E0-E05FB58DAFF1}"/>
              </a:ext>
            </a:extLst>
          </p:cNvPr>
          <p:cNvSpPr txBox="1"/>
          <p:nvPr/>
        </p:nvSpPr>
        <p:spPr>
          <a:xfrm>
            <a:off x="2905760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cplusplus.com</a:t>
            </a:r>
            <a:r>
              <a:rPr lang="en-US" dirty="0"/>
              <a:t>/reference/map/map/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DB56F8-B4C0-4EB5-9699-1EFCFAF5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12" y="365125"/>
            <a:ext cx="8929788" cy="57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7296-0FFC-4BB6-F1FC-813CDCB4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our "</a:t>
            </a:r>
            <a:r>
              <a:rPr lang="en-US" dirty="0" err="1"/>
              <a:t>pydict</a:t>
            </a:r>
            <a:r>
              <a:rPr lang="en-US" dirty="0"/>
              <a:t>"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C13BA-D85F-D2B9-D0D8-11F3E4CA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60" y="1825625"/>
            <a:ext cx="10515600" cy="4351338"/>
          </a:xfrm>
        </p:spPr>
        <p:txBody>
          <a:bodyPr/>
          <a:lstStyle/>
          <a:p>
            <a:r>
              <a:rPr lang="en-US" dirty="0"/>
              <a:t>The previous </a:t>
            </a:r>
            <a:r>
              <a:rPr lang="en-US" dirty="0" err="1"/>
              <a:t>dict</a:t>
            </a:r>
            <a:r>
              <a:rPr lang="en-US" dirty="0"/>
              <a:t> implementation was just a linked list with a key – we need to build multiple implementations for different performance requirements</a:t>
            </a:r>
          </a:p>
          <a:p>
            <a:r>
              <a:rPr lang="en-US" dirty="0"/>
              <a:t>We need to include our methods in the struct instead of using prefix-style function naming conventions</a:t>
            </a:r>
          </a:p>
          <a:p>
            <a:r>
              <a:rPr lang="en-US" dirty="0"/>
              <a:t>We need a better abstraction for looping that does not require "peeking" at the class-internal attributes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63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E046E-ECF6-7340-52D5-5F19C9B73FEF}"/>
              </a:ext>
            </a:extLst>
          </p:cNvPr>
          <p:cNvSpPr txBox="1"/>
          <p:nvPr/>
        </p:nvSpPr>
        <p:spPr>
          <a:xfrm>
            <a:off x="514586" y="335845"/>
            <a:ext cx="845616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&lt;map&gt;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map&lt;string, int&gt;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("Testing map class\n");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["z"] = 8;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["z"] = 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["y"] = 2;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["b"] = 3;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["a"] = 4;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("z=%d\n",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mp.count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("z") ?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["z"] : 42));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("x=%d\n",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mp.count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("x") ?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["x"] : 42));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nIterate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(auto cur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mp.begin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cur !=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mp.end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++cur)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 %s=%d\n", cur-&gt;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first.c_str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(), cur-&gt;second);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F66FC-D917-3925-AED2-B0917D657EE9}"/>
              </a:ext>
            </a:extLst>
          </p:cNvPr>
          <p:cNvSpPr txBox="1"/>
          <p:nvPr/>
        </p:nvSpPr>
        <p:spPr>
          <a:xfrm>
            <a:off x="8635281" y="830788"/>
            <a:ext cx="2800767" cy="286232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Testing map class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z=1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x=42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Iterate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a=4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b=3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y=2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z=1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0932-4D8E-9923-8009-A4771C8364AD}"/>
              </a:ext>
            </a:extLst>
          </p:cNvPr>
          <p:cNvSpPr txBox="1"/>
          <p:nvPr/>
        </p:nvSpPr>
        <p:spPr>
          <a:xfrm>
            <a:off x="10463350" y="6338986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cc_04_03.cpp</a:t>
            </a:r>
          </a:p>
        </p:txBody>
      </p:sp>
    </p:spTree>
    <p:extLst>
      <p:ext uri="{BB962C8B-B14F-4D97-AF65-F5344CB8AC3E}">
        <p14:creationId xmlns:p14="http://schemas.microsoft.com/office/powerpoint/2010/main" val="68560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F607-1B8F-F245-F40F-DA746BF5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Map&lt;String, Integer&gt;</a:t>
            </a:r>
          </a:p>
        </p:txBody>
      </p:sp>
      <p:pic>
        <p:nvPicPr>
          <p:cNvPr id="7" name="Content Placeholder 6" descr="A screen shot of the Java Map class.">
            <a:extLst>
              <a:ext uri="{FF2B5EF4-FFF2-40B4-BE49-F238E27FC236}">
                <a16:creationId xmlns:a16="http://schemas.microsoft.com/office/drawing/2014/main" id="{3E13620C-F5B1-1FF7-0810-B43314B57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508" y="1543237"/>
            <a:ext cx="8910984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30B9AD-25B0-E6C0-A9E0-E05FB58DAFF1}"/>
              </a:ext>
            </a:extLst>
          </p:cNvPr>
          <p:cNvSpPr txBox="1"/>
          <p:nvPr/>
        </p:nvSpPr>
        <p:spPr>
          <a:xfrm>
            <a:off x="2905760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docs.oracle.com</a:t>
            </a:r>
            <a:r>
              <a:rPr lang="en-US" dirty="0"/>
              <a:t>/</a:t>
            </a:r>
            <a:r>
              <a:rPr lang="en-US" dirty="0" err="1"/>
              <a:t>javase</a:t>
            </a:r>
            <a:r>
              <a:rPr lang="en-US" dirty="0"/>
              <a:t>/8/docs/</a:t>
            </a:r>
            <a:r>
              <a:rPr lang="en-US" dirty="0" err="1"/>
              <a:t>api</a:t>
            </a:r>
            <a:r>
              <a:rPr lang="en-US" dirty="0"/>
              <a:t>/java/util/</a:t>
            </a:r>
            <a:r>
              <a:rPr lang="en-US" dirty="0" err="1"/>
              <a:t>Map.html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20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E046E-ECF6-7340-52D5-5F19C9B73FEF}"/>
              </a:ext>
            </a:extLst>
          </p:cNvPr>
          <p:cNvSpPr txBox="1"/>
          <p:nvPr/>
        </p:nvSpPr>
        <p:spPr>
          <a:xfrm>
            <a:off x="468035" y="474345"/>
            <a:ext cx="1049518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cc_04_03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static void main(String[]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Map&lt;String, Integer&gt; map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Integer&gt; 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("Testing Map class\n");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("z", 8);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("z", 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("y", 2);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("b", 3);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("a", 4);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(map);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("z="+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map.getOrDefault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("z", 42));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("x="+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map.getOrDefault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("x", 42));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nIterate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String,Integer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entry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map.entrySet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("Key = "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entry.getKey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+ ", Value = "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entry.getValue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F66FC-D917-3925-AED2-B0917D657EE9}"/>
              </a:ext>
            </a:extLst>
          </p:cNvPr>
          <p:cNvSpPr txBox="1"/>
          <p:nvPr/>
        </p:nvSpPr>
        <p:spPr>
          <a:xfrm>
            <a:off x="8814802" y="680784"/>
            <a:ext cx="2653290" cy="25545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Testing Map class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{a=4, b=3, y=2, z=1}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z=1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x=42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Iterate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= a, Value = 4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= b, Value = 3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= y, Value = 2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= z, Value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0932-4D8E-9923-8009-A4771C8364AD}"/>
              </a:ext>
            </a:extLst>
          </p:cNvPr>
          <p:cNvSpPr txBox="1"/>
          <p:nvPr/>
        </p:nvSpPr>
        <p:spPr>
          <a:xfrm>
            <a:off x="10463350" y="6338986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cc_04_03.java</a:t>
            </a:r>
          </a:p>
        </p:txBody>
      </p:sp>
    </p:spTree>
    <p:extLst>
      <p:ext uri="{BB962C8B-B14F-4D97-AF65-F5344CB8AC3E}">
        <p14:creationId xmlns:p14="http://schemas.microsoft.com/office/powerpoint/2010/main" val="147708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E046E-ECF6-7340-52D5-5F19C9B73FEF}"/>
              </a:ext>
            </a:extLst>
          </p:cNvPr>
          <p:cNvSpPr txBox="1"/>
          <p:nvPr/>
        </p:nvSpPr>
        <p:spPr>
          <a:xfrm>
            <a:off x="629399" y="544797"/>
            <a:ext cx="4051109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print("Testing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d["z"] = 8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d["z"] 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d["y"] = 9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d["b"] = 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d["a"] = 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print(d);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print("z=%d" %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("z", 42), 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print("x=%d" % 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("x", 42), 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items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d.items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print(type(items));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print("Iterate");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entry = next(items, False)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(entry) 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print(entry)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entry = next(items, False)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F66FC-D917-3925-AED2-B0917D657EE9}"/>
              </a:ext>
            </a:extLst>
          </p:cNvPr>
          <p:cNvSpPr txBox="1"/>
          <p:nvPr/>
        </p:nvSpPr>
        <p:spPr>
          <a:xfrm>
            <a:off x="7833475" y="849030"/>
            <a:ext cx="3159839" cy="21236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Testing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{'z': 1, 'y': 9, 'b': 3, 'a': 4}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z=1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x=42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&lt;class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dict_itemiterator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Iterate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('z', 1)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('y', 9)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('b', 3)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('a', 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0932-4D8E-9923-8009-A4771C8364AD}"/>
              </a:ext>
            </a:extLst>
          </p:cNvPr>
          <p:cNvSpPr txBox="1"/>
          <p:nvPr/>
        </p:nvSpPr>
        <p:spPr>
          <a:xfrm>
            <a:off x="10463350" y="6338986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cc_04_03.py</a:t>
            </a:r>
          </a:p>
        </p:txBody>
      </p:sp>
    </p:spTree>
    <p:extLst>
      <p:ext uri="{BB962C8B-B14F-4D97-AF65-F5344CB8AC3E}">
        <p14:creationId xmlns:p14="http://schemas.microsoft.com/office/powerpoint/2010/main" val="4227642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4129-7358-4802-2106-C9B1704E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Minute of C++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70CEB-1DE9-4B9E-3CC8-C4BA301F1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3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blackboard-backgrounds-wallpapers.jpg" descr="blackboard-backgrounds-wallpapers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4462"/>
            <a:ext cx="12192000" cy="6872462"/>
          </a:xfrm>
          <a:prstGeom prst="rect">
            <a:avLst/>
          </a:prstGeom>
        </p:spPr>
      </p:pic>
      <p:pic>
        <p:nvPicPr>
          <p:cNvPr id="210" name="LISP (60) LISP (60)" descr="LISP (60) LISP (60)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4492" y="5195824"/>
            <a:ext cx="1820871" cy="762001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11" name="FORTRAN (55) FORTRAN (55)" descr="FORTRAN (55) FORTRAN (55)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9109" y="1078128"/>
            <a:ext cx="2880519" cy="762001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12" name="C (72) C (72)" descr="C (72) C (72)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81928" y="1222591"/>
            <a:ext cx="1357974" cy="765176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13" name="Procedural"/>
          <p:cNvSpPr/>
          <p:nvPr/>
        </p:nvSpPr>
        <p:spPr>
          <a:xfrm>
            <a:off x="283375" y="278241"/>
            <a:ext cx="1210139" cy="400110"/>
          </a:xfrm>
          <a:prstGeom prst="rect">
            <a:avLst/>
          </a:prstGeom>
          <a:ln w="12700">
            <a:miter lim="400000"/>
          </a:ln>
          <a:effectLst>
            <a:outerShdw blurRad="190500" dist="1143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819150">
              <a:defRPr sz="4200">
                <a:solidFill>
                  <a:schemeClr val="accent1">
                    <a:lumOff val="16847"/>
                  </a:schemeClr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rPr sz="2100" dirty="0">
                <a:solidFill>
                  <a:srgbClr val="35A1FF"/>
                </a:solidFill>
              </a:rPr>
              <a:t>Procedural</a:t>
            </a:r>
          </a:p>
        </p:txBody>
      </p:sp>
      <p:sp>
        <p:nvSpPr>
          <p:cNvPr id="214" name="https://en.wikipedia.org/wiki/Object-oriented_programming"/>
          <p:cNvSpPr/>
          <p:nvPr/>
        </p:nvSpPr>
        <p:spPr>
          <a:xfrm>
            <a:off x="252780" y="6295996"/>
            <a:ext cx="65719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819150"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2100"/>
              <a:t>https://en.wikipedia.org/wiki/Object-oriented_programming</a:t>
            </a:r>
          </a:p>
        </p:txBody>
      </p:sp>
      <p:pic>
        <p:nvPicPr>
          <p:cNvPr id="215" name="C++ (80) C++ (80)" descr="C++ (80) C++ (80)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266944" y="2841182"/>
            <a:ext cx="1698657" cy="765176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16" name="ALGOL60 ALGOL60" descr="ALGOL60 ALGOL6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09269" y="2842770"/>
            <a:ext cx="1991317" cy="762001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17" name="Simula67 Simula67" descr="Simula67 Simula6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54675" y="2893744"/>
            <a:ext cx="2311618" cy="762001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18" name="Smalltalk(71) Smalltalk(71)" descr="Smalltalk(71) Smalltalk(71)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45494" y="3990869"/>
            <a:ext cx="2880519" cy="762001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19" name="Pascal(70) Pascal(70)" descr="Pascal(70) Pascal(70)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319969" y="1225766"/>
            <a:ext cx="2311618" cy="762001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20" name="Line Line" descr="Line Line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9188681">
            <a:off x="3144738" y="3503879"/>
            <a:ext cx="503544" cy="1034682"/>
          </a:xfrm>
          <a:prstGeom prst="rect">
            <a:avLst/>
          </a:prstGeom>
        </p:spPr>
      </p:pic>
      <p:pic>
        <p:nvPicPr>
          <p:cNvPr id="222" name="Line Line" descr="Line Line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6798297">
            <a:off x="2215006" y="3027414"/>
            <a:ext cx="246380" cy="437693"/>
          </a:xfrm>
          <a:prstGeom prst="rect">
            <a:avLst/>
          </a:prstGeom>
        </p:spPr>
      </p:pic>
      <p:pic>
        <p:nvPicPr>
          <p:cNvPr id="224" name="Line Line" descr="Line Line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5763785">
            <a:off x="1909155" y="1264076"/>
            <a:ext cx="1070907" cy="2351771"/>
          </a:xfrm>
          <a:prstGeom prst="rect">
            <a:avLst/>
          </a:prstGeom>
        </p:spPr>
      </p:pic>
      <p:pic>
        <p:nvPicPr>
          <p:cNvPr id="226" name="Scheme (75) Scheme (75)" descr="Scheme (75) Scheme (75)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4488239" y="5195824"/>
            <a:ext cx="2724155" cy="762001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27" name="JavaScript (95) JavaScript (95)" descr="JavaScript (95) JavaScript (95)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8894939" y="4732035"/>
            <a:ext cx="3063431" cy="765176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28" name="Line Line" descr="Line Line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6798297">
            <a:off x="2794306" y="4445445"/>
            <a:ext cx="985157" cy="2152709"/>
          </a:xfrm>
          <a:prstGeom prst="rect">
            <a:avLst/>
          </a:prstGeom>
        </p:spPr>
      </p:pic>
      <p:pic>
        <p:nvPicPr>
          <p:cNvPr id="230" name="Line Line" descr="Line Line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5973992">
            <a:off x="7749497" y="4591850"/>
            <a:ext cx="746872" cy="1599549"/>
          </a:xfrm>
          <a:prstGeom prst="rect">
            <a:avLst/>
          </a:prstGeom>
        </p:spPr>
      </p:pic>
      <p:pic>
        <p:nvPicPr>
          <p:cNvPr id="232" name="Line Line" descr="Line Line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6798297">
            <a:off x="5217672" y="2570081"/>
            <a:ext cx="663409" cy="1405796"/>
          </a:xfrm>
          <a:prstGeom prst="rect">
            <a:avLst/>
          </a:prstGeom>
        </p:spPr>
      </p:pic>
      <p:pic>
        <p:nvPicPr>
          <p:cNvPr id="234" name="Line Line" descr="Line Line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10525145">
            <a:off x="6707133" y="1934130"/>
            <a:ext cx="493629" cy="1011664"/>
          </a:xfrm>
          <a:prstGeom prst="rect">
            <a:avLst/>
          </a:prstGeom>
        </p:spPr>
      </p:pic>
      <p:pic>
        <p:nvPicPr>
          <p:cNvPr id="236" name="python (91) python (91)" descr="python (91) python (91)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8521658" y="1707716"/>
            <a:ext cx="2332229" cy="765176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37" name="Line Line" descr="Line Line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 rot="5776979">
            <a:off x="7759634" y="260151"/>
            <a:ext cx="981234" cy="2143603"/>
          </a:xfrm>
          <a:prstGeom prst="rect">
            <a:avLst/>
          </a:prstGeom>
        </p:spPr>
      </p:pic>
      <p:pic>
        <p:nvPicPr>
          <p:cNvPr id="239" name="Java (95) Java (95)" descr="Java (95) Java (95)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7458664" y="3825007"/>
            <a:ext cx="1972637" cy="765176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40" name="C# (01) C# (01)" descr="C# (01) C# (01)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10541931" y="2841182"/>
            <a:ext cx="1534355" cy="765176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41" name="Line Line" descr="Line Line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 rot="18694594">
            <a:off x="7640374" y="1210827"/>
            <a:ext cx="619754" cy="1304452"/>
          </a:xfrm>
          <a:prstGeom prst="rect">
            <a:avLst/>
          </a:prstGeom>
        </p:spPr>
      </p:pic>
      <p:pic>
        <p:nvPicPr>
          <p:cNvPr id="243" name="Line Line" descr="Line Line"/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>
          <a:xfrm rot="20130090">
            <a:off x="7964607" y="1018909"/>
            <a:ext cx="1957412" cy="4409722"/>
          </a:xfrm>
          <a:prstGeom prst="rect">
            <a:avLst/>
          </a:prstGeom>
        </p:spPr>
      </p:pic>
      <p:pic>
        <p:nvPicPr>
          <p:cNvPr id="245" name="Line Line" descr="Line Line"/>
          <p:cNvPicPr>
            <a:picLocks/>
          </p:cNvPicPr>
          <p:nvPr/>
        </p:nvPicPr>
        <p:blipFill>
          <a:blip r:embed="rId26"/>
          <a:stretch>
            <a:fillRect/>
          </a:stretch>
        </p:blipFill>
        <p:spPr>
          <a:xfrm rot="15708807">
            <a:off x="7652976" y="1843570"/>
            <a:ext cx="594549" cy="1245942"/>
          </a:xfrm>
          <a:prstGeom prst="rect">
            <a:avLst/>
          </a:prstGeom>
        </p:spPr>
      </p:pic>
      <p:pic>
        <p:nvPicPr>
          <p:cNvPr id="247" name="Line Line" descr="Line Line"/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>
          <a:xfrm rot="15133235">
            <a:off x="9678376" y="3103350"/>
            <a:ext cx="575904" cy="1445019"/>
          </a:xfrm>
          <a:prstGeom prst="rect">
            <a:avLst/>
          </a:prstGeom>
        </p:spPr>
      </p:pic>
      <p:pic>
        <p:nvPicPr>
          <p:cNvPr id="249" name="Line Line" descr="Line Line"/>
          <p:cNvPicPr>
            <a:picLocks/>
          </p:cNvPicPr>
          <p:nvPr/>
        </p:nvPicPr>
        <p:blipFill>
          <a:blip r:embed="rId28"/>
          <a:stretch>
            <a:fillRect/>
          </a:stretch>
        </p:blipFill>
        <p:spPr>
          <a:xfrm rot="17903450">
            <a:off x="8755302" y="1969772"/>
            <a:ext cx="1138204" cy="2507997"/>
          </a:xfrm>
          <a:prstGeom prst="rect">
            <a:avLst/>
          </a:prstGeom>
        </p:spPr>
      </p:pic>
      <p:sp>
        <p:nvSpPr>
          <p:cNvPr id="251" name="Hybrid"/>
          <p:cNvSpPr/>
          <p:nvPr/>
        </p:nvSpPr>
        <p:spPr>
          <a:xfrm>
            <a:off x="283375" y="2266486"/>
            <a:ext cx="772456" cy="400110"/>
          </a:xfrm>
          <a:prstGeom prst="rect">
            <a:avLst/>
          </a:prstGeom>
          <a:ln w="12700">
            <a:miter lim="400000"/>
          </a:ln>
          <a:effectLst>
            <a:outerShdw blurRad="190500" dist="1143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819150">
              <a:defRPr sz="4200">
                <a:solidFill>
                  <a:schemeClr val="accent4">
                    <a:hueOff val="-1247790"/>
                    <a:lumOff val="-12326"/>
                  </a:schemeClr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rPr sz="2100"/>
              <a:t>Hybrid</a:t>
            </a:r>
          </a:p>
        </p:txBody>
      </p:sp>
      <p:sp>
        <p:nvSpPr>
          <p:cNvPr id="252" name="Object Oriented"/>
          <p:cNvSpPr/>
          <p:nvPr/>
        </p:nvSpPr>
        <p:spPr>
          <a:xfrm>
            <a:off x="377741" y="4641934"/>
            <a:ext cx="1746440" cy="400110"/>
          </a:xfrm>
          <a:prstGeom prst="rect">
            <a:avLst/>
          </a:prstGeom>
          <a:ln w="12700">
            <a:miter lim="400000"/>
          </a:ln>
          <a:effectLst>
            <a:outerShdw blurRad="190500" dist="1143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819150">
              <a:defRPr sz="42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rPr sz="2100"/>
              <a:t>Object Oriented</a:t>
            </a:r>
          </a:p>
        </p:txBody>
      </p:sp>
      <p:pic>
        <p:nvPicPr>
          <p:cNvPr id="253" name="PHP (95) PHP (95)" descr="PHP (95) PHP (95)"/>
          <p:cNvPicPr>
            <a:picLocks/>
          </p:cNvPicPr>
          <p:nvPr/>
        </p:nvPicPr>
        <p:blipFill>
          <a:blip r:embed="rId29"/>
          <a:stretch>
            <a:fillRect/>
          </a:stretch>
        </p:blipFill>
        <p:spPr>
          <a:xfrm>
            <a:off x="9300612" y="486541"/>
            <a:ext cx="1972637" cy="765176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54" name="Line Line" descr="Line Line"/>
          <p:cNvPicPr>
            <a:picLocks/>
          </p:cNvPicPr>
          <p:nvPr/>
        </p:nvPicPr>
        <p:blipFill>
          <a:blip r:embed="rId30"/>
          <a:stretch>
            <a:fillRect/>
          </a:stretch>
        </p:blipFill>
        <p:spPr>
          <a:xfrm rot="19573588">
            <a:off x="6914138" y="3459048"/>
            <a:ext cx="404269" cy="804222"/>
          </a:xfrm>
          <a:prstGeom prst="rect">
            <a:avLst/>
          </a:prstGeom>
        </p:spPr>
      </p:pic>
      <p:pic>
        <p:nvPicPr>
          <p:cNvPr id="256" name="Line Line" descr="Line Line"/>
          <p:cNvPicPr>
            <a:picLocks/>
          </p:cNvPicPr>
          <p:nvPr/>
        </p:nvPicPr>
        <p:blipFill>
          <a:blip r:embed="rId31"/>
          <a:stretch>
            <a:fillRect/>
          </a:stretch>
        </p:blipFill>
        <p:spPr>
          <a:xfrm rot="4812521">
            <a:off x="2542523" y="4053461"/>
            <a:ext cx="849804" cy="1838497"/>
          </a:xfrm>
          <a:prstGeom prst="rect">
            <a:avLst/>
          </a:prstGeom>
        </p:spPr>
      </p:pic>
      <p:sp>
        <p:nvSpPr>
          <p:cNvPr id="258" name="Classes were added to PHP in 2000"/>
          <p:cNvSpPr/>
          <p:nvPr/>
        </p:nvSpPr>
        <p:spPr>
          <a:xfrm>
            <a:off x="9146073" y="5854074"/>
            <a:ext cx="2561165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819150">
              <a:defRPr sz="42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2100"/>
              <a:t>Classes were added to PHP in 2000</a:t>
            </a:r>
          </a:p>
        </p:txBody>
      </p:sp>
      <p:pic>
        <p:nvPicPr>
          <p:cNvPr id="259" name="Line Line" descr="Line Line"/>
          <p:cNvPicPr>
            <a:picLocks/>
          </p:cNvPicPr>
          <p:nvPr/>
        </p:nvPicPr>
        <p:blipFill>
          <a:blip r:embed="rId32"/>
          <a:stretch>
            <a:fillRect/>
          </a:stretch>
        </p:blipFill>
        <p:spPr>
          <a:xfrm rot="4098296">
            <a:off x="4044378" y="1857732"/>
            <a:ext cx="537032" cy="1112420"/>
          </a:xfrm>
          <a:prstGeom prst="rect">
            <a:avLst/>
          </a:prstGeom>
        </p:spPr>
      </p:pic>
      <p:pic>
        <p:nvPicPr>
          <p:cNvPr id="261" name="PERL (87) PERL (87)" descr="PERL (87) PERL (87)"/>
          <p:cNvPicPr>
            <a:picLocks/>
          </p:cNvPicPr>
          <p:nvPr/>
        </p:nvPicPr>
        <p:blipFill>
          <a:blip r:embed="rId33"/>
          <a:stretch>
            <a:fillRect/>
          </a:stretch>
        </p:blipFill>
        <p:spPr>
          <a:xfrm>
            <a:off x="5954521" y="309563"/>
            <a:ext cx="1998854" cy="765176"/>
          </a:xfrm>
          <a:prstGeom prst="rect">
            <a:avLst/>
          </a:prstGeom>
          <a:effectLst>
            <a:outerShdw blurRad="1905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62" name="Line Line" descr="Line Line"/>
          <p:cNvPicPr>
            <a:picLocks/>
          </p:cNvPicPr>
          <p:nvPr/>
        </p:nvPicPr>
        <p:blipFill>
          <a:blip r:embed="rId34"/>
          <a:stretch>
            <a:fillRect/>
          </a:stretch>
        </p:blipFill>
        <p:spPr>
          <a:xfrm rot="7510437">
            <a:off x="8200961" y="132935"/>
            <a:ext cx="675683" cy="14342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707ACD-8E66-B750-5F22-F55F7E95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Three Syntaxes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FB5FA-6490-CD71-66BD-97BDD2E08A80}"/>
              </a:ext>
            </a:extLst>
          </p:cNvPr>
          <p:cNvSpPr txBox="1"/>
          <p:nvPr/>
        </p:nvSpPr>
        <p:spPr>
          <a:xfrm>
            <a:off x="764628" y="962110"/>
            <a:ext cx="5570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C++ 1980 – Pre-process + compile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map&lt;string, int&gt;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["z"] = 8;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D5DA1-F3F1-F112-7D6D-F37EED74520B}"/>
              </a:ext>
            </a:extLst>
          </p:cNvPr>
          <p:cNvSpPr txBox="1"/>
          <p:nvPr/>
        </p:nvSpPr>
        <p:spPr>
          <a:xfrm>
            <a:off x="3154293" y="2613392"/>
            <a:ext cx="60936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Python 1991 - Interpreted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d["z"] =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FF3AB-7047-E852-55BD-818A315BCE50}"/>
              </a:ext>
            </a:extLst>
          </p:cNvPr>
          <p:cNvSpPr txBox="1"/>
          <p:nvPr/>
        </p:nvSpPr>
        <p:spPr>
          <a:xfrm>
            <a:off x="6201102" y="4043927"/>
            <a:ext cx="54128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Java 1995 – Compiled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Map&lt;String, Integer&gt; map =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new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Integer&gt; ();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("z", 8);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0A38A-42D4-7EE3-C799-E038A5E0A3DB}"/>
              </a:ext>
            </a:extLst>
          </p:cNvPr>
          <p:cNvSpPr txBox="1"/>
          <p:nvPr/>
        </p:nvSpPr>
        <p:spPr>
          <a:xfrm>
            <a:off x="483477" y="4509842"/>
            <a:ext cx="519211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Java chose not to extend the language syntax to use  [] and instead used get() and put() methods.  C++ has a "pretty unique" approach that makes the succinct / natural syntax possible.  The C++ syntax influenced the Python and most other syntaxes except for Java.</a:t>
            </a:r>
          </a:p>
        </p:txBody>
      </p:sp>
    </p:spTree>
    <p:extLst>
      <p:ext uri="{BB962C8B-B14F-4D97-AF65-F5344CB8AC3E}">
        <p14:creationId xmlns:p14="http://schemas.microsoft.com/office/powerpoint/2010/main" val="3996321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9B7A10-2AD3-AE38-BFFF-92FA42FD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C++ OO approach is somewhat unique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8E41D-854F-BFA5-1A8E-D18F2477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80641" cy="4351338"/>
          </a:xfrm>
        </p:spPr>
        <p:txBody>
          <a:bodyPr/>
          <a:lstStyle/>
          <a:p>
            <a:r>
              <a:rPr lang="en-US" dirty="0"/>
              <a:t>C++ allows a class developer to create classes that can be used as if they new native types like integer and floating point</a:t>
            </a:r>
          </a:p>
          <a:p>
            <a:r>
              <a:rPr lang="en-US" dirty="0"/>
              <a:t> Operator Overloading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83D9E-998E-04E5-E8E0-6ED8807124AB}"/>
              </a:ext>
            </a:extLst>
          </p:cNvPr>
          <p:cNvSpPr txBox="1"/>
          <p:nvPr/>
        </p:nvSpPr>
        <p:spPr>
          <a:xfrm>
            <a:off x="5559972" y="1660783"/>
            <a:ext cx="640080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values[10];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&amp; operator [](const int &amp; index)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("– Returning reference to %d\n", index);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values[index];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ten[1] = 40;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ten[1] contains %d\n", ten[1]);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ten[5] = ten[1] + 2;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("Done assigning ten[5]\n");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ten[5] contains %d\n", ten[5]);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18186-93F7-C796-882A-6AE9E822DA73}"/>
              </a:ext>
            </a:extLst>
          </p:cNvPr>
          <p:cNvSpPr txBox="1"/>
          <p:nvPr/>
        </p:nvSpPr>
        <p:spPr>
          <a:xfrm>
            <a:off x="394440" y="6338986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cc_04_04.cpp</a:t>
            </a:r>
          </a:p>
        </p:txBody>
      </p:sp>
    </p:spTree>
    <p:extLst>
      <p:ext uri="{BB962C8B-B14F-4D97-AF65-F5344CB8AC3E}">
        <p14:creationId xmlns:p14="http://schemas.microsoft.com/office/powerpoint/2010/main" val="37554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983D9E-998E-04E5-E8E0-6ED8807124AB}"/>
              </a:ext>
            </a:extLst>
          </p:cNvPr>
          <p:cNvSpPr txBox="1"/>
          <p:nvPr/>
        </p:nvSpPr>
        <p:spPr>
          <a:xfrm>
            <a:off x="924912" y="908493"/>
            <a:ext cx="640080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values[10];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operator [](const int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("-- Returning reference to %d\n", index);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values[index];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ten[1] = 40;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ten[1] contains %d\n", ten[1]);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ten[5] = ten[1] + 2;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("Done assigning ten[5]\n");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ten[5] contains %d\n", ten[5]);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8EF53-24B2-7E5A-B2BC-CAF8E1877C2C}"/>
              </a:ext>
            </a:extLst>
          </p:cNvPr>
          <p:cNvSpPr txBox="1"/>
          <p:nvPr/>
        </p:nvSpPr>
        <p:spPr>
          <a:xfrm>
            <a:off x="7829019" y="782368"/>
            <a:ext cx="3637769" cy="20621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Returning reference to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Returning reference to 1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ten[1] contains 40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Returning reference to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Returning reference to 5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Done assigning ten[5]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Returning reference to 5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ten[5] contains 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89ABE-41F8-F179-2906-9EF8BF90D7E7}"/>
              </a:ext>
            </a:extLst>
          </p:cNvPr>
          <p:cNvSpPr txBox="1"/>
          <p:nvPr/>
        </p:nvSpPr>
        <p:spPr>
          <a:xfrm>
            <a:off x="7829019" y="3698800"/>
            <a:ext cx="3637769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Java did not want to support call by reference, and even more did not support returning a reference from within a function.  C++ figured that a good programmer would use these features wisely.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A75F8-08FD-CD3E-98E1-8A96F2CADA12}"/>
              </a:ext>
            </a:extLst>
          </p:cNvPr>
          <p:cNvSpPr txBox="1"/>
          <p:nvPr/>
        </p:nvSpPr>
        <p:spPr>
          <a:xfrm>
            <a:off x="394440" y="6338986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cc_04_04.cpp</a:t>
            </a:r>
          </a:p>
        </p:txBody>
      </p:sp>
    </p:spTree>
    <p:extLst>
      <p:ext uri="{BB962C8B-B14F-4D97-AF65-F5344CB8AC3E}">
        <p14:creationId xmlns:p14="http://schemas.microsoft.com/office/powerpoint/2010/main" val="2672561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F021-2E41-B94A-18E7-1B989204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C++ Influence in Python goes very deep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2E312-6501-4E79-CCC1-9D1C4B1E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848" cy="4351338"/>
          </a:xfrm>
        </p:spPr>
        <p:txBody>
          <a:bodyPr/>
          <a:lstStyle/>
          <a:p>
            <a:r>
              <a:rPr lang="en-US" dirty="0"/>
              <a:t>The Python approach to providing this syntax to us was to extend the language to transform the bracket syntax into function calls to internal class methods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82A49-23D2-D509-4A8C-DB9AC0D36D48}"/>
              </a:ext>
            </a:extLst>
          </p:cNvPr>
          <p:cNvSpPr txBox="1"/>
          <p:nvPr/>
        </p:nvSpPr>
        <p:spPr>
          <a:xfrm>
            <a:off x="6463862" y="1825625"/>
            <a:ext cx="56020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x[1] = 40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print('print x[1]', x.__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getitem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__(1))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x[5] = x[1] + 2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x.__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__(5, x.__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__(1) + 2)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FD6C2-C237-45EA-B867-CE7F700F3AFA}"/>
              </a:ext>
            </a:extLst>
          </p:cNvPr>
          <p:cNvSpPr txBox="1"/>
          <p:nvPr/>
        </p:nvSpPr>
        <p:spPr>
          <a:xfrm>
            <a:off x="8655270" y="5063387"/>
            <a:ext cx="2648606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x[1] 40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{1: 40, 5: 42}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8B6ED-5A83-D3DD-5C5C-C143A68EA433}"/>
              </a:ext>
            </a:extLst>
          </p:cNvPr>
          <p:cNvSpPr txBox="1"/>
          <p:nvPr/>
        </p:nvSpPr>
        <p:spPr>
          <a:xfrm>
            <a:off x="394440" y="6338986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cc_04_04.py</a:t>
            </a:r>
          </a:p>
        </p:txBody>
      </p:sp>
    </p:spTree>
    <p:extLst>
      <p:ext uri="{BB962C8B-B14F-4D97-AF65-F5344CB8AC3E}">
        <p14:creationId xmlns:p14="http://schemas.microsoft.com/office/powerpoint/2010/main" val="362768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416F-B72E-F95E-299C-0A291D73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8532E-4702-220C-321A-5DB5A9F2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Encapsulation – Bundling code and data together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https://</a:t>
            </a:r>
            <a:r>
              <a:rPr lang="en-US" dirty="0" err="1">
                <a:solidFill>
                  <a:srgbClr val="002060"/>
                </a:solidFill>
              </a:rPr>
              <a:t>en.wikipedia.org</a:t>
            </a:r>
            <a:r>
              <a:rPr lang="en-US" dirty="0">
                <a:solidFill>
                  <a:srgbClr val="002060"/>
                </a:solidFill>
              </a:rPr>
              <a:t>/wiki/Encapsulation_(</a:t>
            </a:r>
            <a:r>
              <a:rPr lang="en-US" dirty="0" err="1">
                <a:solidFill>
                  <a:srgbClr val="002060"/>
                </a:solidFill>
              </a:rPr>
              <a:t>computer_programming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Abstraction – Separate interface from implementation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en.wikipedia.org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/wiki/Abstraction_(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computer_science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/>
              <a:t>Inheritance – Creating new classes by extending existing classes (DRY)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/wiki/Inheritance_(object-</a:t>
            </a:r>
            <a:r>
              <a:rPr lang="en-US" dirty="0" err="1"/>
              <a:t>oriented_programming</a:t>
            </a:r>
            <a:r>
              <a:rPr lang="en-US" dirty="0"/>
              <a:t>)</a:t>
            </a:r>
          </a:p>
          <a:p>
            <a:r>
              <a:rPr lang="en-US" dirty="0"/>
              <a:t>Polymorphism - Later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lvl="1"/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/wiki/Polymorphism_(</a:t>
            </a:r>
            <a:r>
              <a:rPr lang="en-US" dirty="0" err="1"/>
              <a:t>computer_science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64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p of the north Atlantic">
            <a:extLst>
              <a:ext uri="{FF2B5EF4-FFF2-40B4-BE49-F238E27FC236}">
                <a16:creationId xmlns:a16="http://schemas.microsoft.com/office/drawing/2014/main" id="{4DA69A5F-CD42-3BA5-9C9C-FC75D8AA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25" y="-24945"/>
            <a:ext cx="12506325" cy="6834007"/>
          </a:xfrm>
          <a:prstGeom prst="rect">
            <a:avLst/>
          </a:prstGeom>
        </p:spPr>
      </p:pic>
      <p:pic>
        <p:nvPicPr>
          <p:cNvPr id="7" name="Picture 6" descr="Brian W. Kernighan - Worked on C and wrote the book on C">
            <a:extLst>
              <a:ext uri="{FF2B5EF4-FFF2-40B4-BE49-F238E27FC236}">
                <a16:creationId xmlns:a16="http://schemas.microsoft.com/office/drawing/2014/main" id="{4EAB9D3B-0ED3-BC1D-5241-6FF404D54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29" y="835170"/>
            <a:ext cx="1597697" cy="1778082"/>
          </a:xfrm>
          <a:prstGeom prst="rect">
            <a:avLst/>
          </a:prstGeom>
        </p:spPr>
      </p:pic>
      <p:pic>
        <p:nvPicPr>
          <p:cNvPr id="9" name="Picture 8" descr="Guido van Rossum - The creator of the Python Programming language">
            <a:hlinkClick r:id="rId4"/>
            <a:extLst>
              <a:ext uri="{FF2B5EF4-FFF2-40B4-BE49-F238E27FC236}">
                <a16:creationId xmlns:a16="http://schemas.microsoft.com/office/drawing/2014/main" id="{FC66FA66-ED3A-E617-82CB-E5201B23B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219" y="2828924"/>
            <a:ext cx="1518806" cy="157731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DDC380-57E7-99BB-D48F-74063279E46A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428750" y="2613252"/>
            <a:ext cx="1446128" cy="105764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AA6978-B190-0FB0-41BC-92DAABE73DDD}"/>
              </a:ext>
            </a:extLst>
          </p:cNvPr>
          <p:cNvCxnSpPr>
            <a:cxnSpLocks/>
          </p:cNvCxnSpPr>
          <p:nvPr/>
        </p:nvCxnSpPr>
        <p:spPr>
          <a:xfrm flipH="1">
            <a:off x="1410993" y="1256903"/>
            <a:ext cx="8824201" cy="240153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24915-AC21-13A2-8F87-870B18585EB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9782917" y="1857375"/>
            <a:ext cx="1049705" cy="9715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A59D62D-30D4-2C94-C48A-54DBDFA60E0C}"/>
              </a:ext>
            </a:extLst>
          </p:cNvPr>
          <p:cNvSpPr txBox="1"/>
          <p:nvPr/>
        </p:nvSpPr>
        <p:spPr>
          <a:xfrm>
            <a:off x="4088993" y="1857375"/>
            <a:ext cx="37542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12681E-FA2C-1992-3579-6C4566CD757D}"/>
              </a:ext>
            </a:extLst>
          </p:cNvPr>
          <p:cNvSpPr txBox="1"/>
          <p:nvPr/>
        </p:nvSpPr>
        <p:spPr>
          <a:xfrm>
            <a:off x="2250985" y="3619575"/>
            <a:ext cx="73712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C++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2451A6-9ADC-8E86-1E54-F45D72454F37}"/>
              </a:ext>
            </a:extLst>
          </p:cNvPr>
          <p:cNvSpPr txBox="1"/>
          <p:nvPr/>
        </p:nvSpPr>
        <p:spPr>
          <a:xfrm>
            <a:off x="8309745" y="3372952"/>
            <a:ext cx="122405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Python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BFF5FC-70DC-9140-4C90-D7623D60682A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4464417" y="2118985"/>
            <a:ext cx="3845328" cy="15155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1727FD-89D6-D82B-6DCF-32A94A59E887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2988110" y="3634562"/>
            <a:ext cx="5321635" cy="24662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34">
            <a:extLst>
              <a:ext uri="{FF2B5EF4-FFF2-40B4-BE49-F238E27FC236}">
                <a16:creationId xmlns:a16="http://schemas.microsoft.com/office/drawing/2014/main" id="{906B991F-2C12-3608-6DAA-D6B8E7DB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88" y="4557657"/>
            <a:ext cx="453775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open flow of innovation and ideas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59C298C-108A-8010-43BB-5BBA7A590E4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418910" y="957262"/>
            <a:ext cx="2816284" cy="29964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jarne Strostrup the creator of C++">
            <a:hlinkClick r:id="rId6"/>
            <a:extLst>
              <a:ext uri="{FF2B5EF4-FFF2-40B4-BE49-F238E27FC236}">
                <a16:creationId xmlns:a16="http://schemas.microsoft.com/office/drawing/2014/main" id="{2792B5A2-61FE-7A69-5D61-BE5BD7241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2331" y="170013"/>
            <a:ext cx="1736579" cy="15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983D9E-998E-04E5-E8E0-6ED8807124AB}"/>
              </a:ext>
            </a:extLst>
          </p:cNvPr>
          <p:cNvSpPr txBox="1"/>
          <p:nvPr/>
        </p:nvSpPr>
        <p:spPr>
          <a:xfrm>
            <a:off x="770992" y="1690688"/>
            <a:ext cx="6400801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TenInt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private: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values[10];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operator [](const int </a:t>
            </a:r>
            <a:r>
              <a:rPr lang="en-US" sz="1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index) 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("-- Returning reference to %d\n", index);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values[index];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TenInt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ten;</a:t>
            </a:r>
          </a:p>
          <a:p>
            <a:r>
              <a:rPr lang="en-US" sz="13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ten[1] = 40;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ten[1] contains %d\n", ten[1]);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ten[5] = ten[1] + 2;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("Done assigning ten[5]\n");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ten[5] contains %d\n", ten[5]);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8EF53-24B2-7E5A-B2BC-CAF8E1877C2C}"/>
              </a:ext>
            </a:extLst>
          </p:cNvPr>
          <p:cNvSpPr txBox="1"/>
          <p:nvPr/>
        </p:nvSpPr>
        <p:spPr>
          <a:xfrm>
            <a:off x="7171793" y="720678"/>
            <a:ext cx="4362981" cy="329320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TenInt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__values =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setitem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index, value) 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self.__values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[index] = value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getitem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index) 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self.__values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[index] 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ten =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TenInt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3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ten[1] = 40; 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print("print ten[1] contains", ten[1]);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ten[5] = ten[1] + 2;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print("Done assigning ten[5]");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print("print ten[5] contains", ten[5]);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89ABE-41F8-F179-2906-9EF8BF90D7E7}"/>
              </a:ext>
            </a:extLst>
          </p:cNvPr>
          <p:cNvSpPr txBox="1"/>
          <p:nvPr/>
        </p:nvSpPr>
        <p:spPr>
          <a:xfrm>
            <a:off x="7534398" y="4768230"/>
            <a:ext cx="3637769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ten[1] contains 40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Done assigning ten[5]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ten[5] contains 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A75F8-08FD-CD3E-98E1-8A96F2CADA12}"/>
              </a:ext>
            </a:extLst>
          </p:cNvPr>
          <p:cNvSpPr txBox="1"/>
          <p:nvPr/>
        </p:nvSpPr>
        <p:spPr>
          <a:xfrm>
            <a:off x="394440" y="6338986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cc_04_04.cpp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1B75D-AE4E-E56E-6BD1-C30DF3F0D9A6}"/>
              </a:ext>
            </a:extLst>
          </p:cNvPr>
          <p:cNvSpPr txBox="1"/>
          <p:nvPr/>
        </p:nvSpPr>
        <p:spPr>
          <a:xfrm>
            <a:off x="10339319" y="6185097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cc_04_05.py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D0AD9A-51C8-BD78-64CD-1F2F824A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42" y="236736"/>
            <a:ext cx="5824538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Python has operator overloading!</a:t>
            </a:r>
          </a:p>
        </p:txBody>
      </p:sp>
    </p:spTree>
    <p:extLst>
      <p:ext uri="{BB962C8B-B14F-4D97-AF65-F5344CB8AC3E}">
        <p14:creationId xmlns:p14="http://schemas.microsoft.com/office/powerpoint/2010/main" val="2019615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8DF2-0509-37AD-7721-7985DF5E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Encapsulation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357C3-1E1C-4867-7B85-35AE42C54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methods into our C-based Map class (refactor your existing code)</a:t>
            </a:r>
          </a:p>
        </p:txBody>
      </p:sp>
    </p:spTree>
    <p:extLst>
      <p:ext uri="{BB962C8B-B14F-4D97-AF65-F5344CB8AC3E}">
        <p14:creationId xmlns:p14="http://schemas.microsoft.com/office/powerpoint/2010/main" val="1922537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E046E-ECF6-7340-52D5-5F19C9B73FEF}"/>
              </a:ext>
            </a:extLst>
          </p:cNvPr>
          <p:cNvSpPr txBox="1"/>
          <p:nvPr/>
        </p:nvSpPr>
        <p:spPr>
          <a:xfrm>
            <a:off x="721230" y="476559"/>
            <a:ext cx="79778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Map * map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Map_new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("Testing Map class\n");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"z", 8);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"z", 1);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"y", 2);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"b", 3);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"a", 4);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map-&gt;dump(map);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("z=%d\n", map-&gt;get(map, "z", 42));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("x=%d\n", map-&gt;get(map, "x", 42));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/* No iterator (for now) */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map-&gt;del(map);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2106-F0A9-3311-2512-DAE6B700DF70}"/>
              </a:ext>
            </a:extLst>
          </p:cNvPr>
          <p:cNvSpPr txBox="1"/>
          <p:nvPr/>
        </p:nvSpPr>
        <p:spPr>
          <a:xfrm>
            <a:off x="8516115" y="1513351"/>
            <a:ext cx="2954655" cy="286232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Testing Map class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Map count=4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z=1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y=2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b=3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a=4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z=1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x=42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B070C-6DEF-262C-0A30-0FE29F60430A}"/>
              </a:ext>
            </a:extLst>
          </p:cNvPr>
          <p:cNvSpPr txBox="1"/>
          <p:nvPr/>
        </p:nvSpPr>
        <p:spPr>
          <a:xfrm>
            <a:off x="10180776" y="6108870"/>
            <a:ext cx="1665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cc_04_03.c</a:t>
            </a:r>
          </a:p>
          <a:p>
            <a:endParaRPr lang="en-US" sz="1400" b="1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42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6007465" y="2417296"/>
            <a:ext cx="53463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  /* public */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  /* public */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*__next;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MapEntry</a:t>
            </a:r>
            <a:r>
              <a:rPr lang="en-US" dirty="0"/>
              <a:t> Structure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/>
          <a:lstStyle/>
          <a:p>
            <a:r>
              <a:rPr lang="en-US" dirty="0"/>
              <a:t>This is the structure that will make up the nodes in the list.</a:t>
            </a:r>
          </a:p>
          <a:p>
            <a:r>
              <a:rPr lang="en-US" dirty="0"/>
              <a:t>The key is a character string – the actual data will be saved in a newly allocated space.</a:t>
            </a:r>
          </a:p>
          <a:p>
            <a:r>
              <a:rPr lang="en-US" dirty="0"/>
              <a:t>The value is an int and will be allocated right in the node.</a:t>
            </a:r>
          </a:p>
        </p:txBody>
      </p:sp>
    </p:spTree>
    <p:extLst>
      <p:ext uri="{BB962C8B-B14F-4D97-AF65-F5344CB8AC3E}">
        <p14:creationId xmlns:p14="http://schemas.microsoft.com/office/powerpoint/2010/main" val="1389817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789066" y="1027906"/>
            <a:ext cx="587853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Map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Private attributes */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*__head;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*__tail;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int __count;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/* Public methods */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void (*put)(struct Map* self,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char *key, int value);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int (*get)(struct Map* self,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char *key, int def);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int (*size)(struct Map* self);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void (*dump)(struct Map* self);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void (*del)(struct Map* self);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structure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This contains the attributes </a:t>
            </a:r>
            <a:r>
              <a:rPr lang="en-US" i="1" dirty="0"/>
              <a:t>and</a:t>
            </a:r>
            <a:r>
              <a:rPr lang="en-US" dirty="0"/>
              <a:t> methods</a:t>
            </a:r>
          </a:p>
          <a:p>
            <a:r>
              <a:rPr lang="en-US" dirty="0"/>
              <a:t>We will use pointers to functions to make it so we access the methods from the Map object.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Encapsulation is the bundling of attributes and methods together</a:t>
            </a:r>
          </a:p>
        </p:txBody>
      </p:sp>
    </p:spTree>
    <p:extLst>
      <p:ext uri="{BB962C8B-B14F-4D97-AF65-F5344CB8AC3E}">
        <p14:creationId xmlns:p14="http://schemas.microsoft.com/office/powerpoint/2010/main" val="3693872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717628" y="1336119"/>
            <a:ext cx="618630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Map 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Map_new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Map *p = malloc(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(*p));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p-&gt;__head = NULL;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p-&gt;__tail = NULL;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p-&gt;__count = 0;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p-&gt;put = &amp;__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Map_put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p-&gt;get = &amp;__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Map_get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p-&gt;size = &amp;__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Map_size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p-&gt;dump = &amp;__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Map_dump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p-&gt;del = &amp;__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Map_del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p;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73313" cy="4351338"/>
          </a:xfrm>
        </p:spPr>
        <p:txBody>
          <a:bodyPr>
            <a:normAutofit/>
          </a:bodyPr>
          <a:lstStyle/>
          <a:p>
            <a:r>
              <a:rPr lang="en-US" dirty="0"/>
              <a:t>Allocate the Map object instance and fill it with defaults.</a:t>
            </a:r>
          </a:p>
          <a:p>
            <a:r>
              <a:rPr lang="en-US" dirty="0"/>
              <a:t>In a C++ class, the name of </a:t>
            </a:r>
            <a:r>
              <a:rPr lang="en-US" dirty="0" err="1"/>
              <a:t>Map_put</a:t>
            </a:r>
            <a:r>
              <a:rPr lang="en-US" dirty="0"/>
              <a:t>() function is obscured and only accessible via the put() method</a:t>
            </a:r>
          </a:p>
        </p:txBody>
      </p:sp>
    </p:spTree>
    <p:extLst>
      <p:ext uri="{BB962C8B-B14F-4D97-AF65-F5344CB8AC3E}">
        <p14:creationId xmlns:p14="http://schemas.microsoft.com/office/powerpoint/2010/main" val="3146089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4906771" y="892751"/>
            <a:ext cx="695094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map-&gt;dump - In effect a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except we print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the contents of the Map to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– The pointer to the instance of this class.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Map_dump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Map* self)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("Object Map count=%d\n", self-&gt;count);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for(cur = self-&gt;__head; cur != NULL ; cur = cur-&gt;__next 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  %s=%d\n", cur-&gt;key, cur-&gt;value);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Map_dump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Build a simple debug tool right away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We are *inside* the class so accessing private values is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97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717628" y="1336119"/>
            <a:ext cx="598593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Destructor for the Map Class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Loops through and frees all the keys and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entries in the map.  The values are integers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so there is no need to free them.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Map_del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Map* self)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*cur, *next;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 = self-&gt;__head;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while(cur)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free(cur-&gt;key);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value is just part of the struct */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next = cur-&gt;__next;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free(cur);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cur = next;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free((void *)self);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Free the allocated key strings, then the </a:t>
            </a:r>
            <a:r>
              <a:rPr lang="en-US" dirty="0" err="1"/>
              <a:t>MapEntry</a:t>
            </a:r>
            <a:r>
              <a:rPr lang="en-US" dirty="0"/>
              <a:t> structure</a:t>
            </a:r>
          </a:p>
          <a:p>
            <a:r>
              <a:rPr lang="en-US" dirty="0"/>
              <a:t>Note that we take cur-&gt;next before we free the node, assuming that cur data might be gone.</a:t>
            </a:r>
          </a:p>
          <a:p>
            <a:r>
              <a:rPr lang="en-US" dirty="0"/>
              <a:t>At the very end we free the Map structure</a:t>
            </a:r>
          </a:p>
        </p:txBody>
      </p:sp>
    </p:spTree>
    <p:extLst>
      <p:ext uri="{BB962C8B-B14F-4D97-AF65-F5344CB8AC3E}">
        <p14:creationId xmlns:p14="http://schemas.microsoft.com/office/powerpoint/2010/main" val="878270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604000" y="474367"/>
            <a:ext cx="5984331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map-&gt;get - Locate and return the value for the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corresponding key or a default value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- The pointer to the instance of this class.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key - A character pointer to the key value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def - A default value to return if the key is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    not in the Map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Returns an integer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Sample call: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int ret = map-&gt;get(map, "z", 42);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method takes inspiration from the Python code: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value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("key", 42)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Map* self, char *key, int def)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Map_find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(self, key);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 ) return def;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err="1"/>
              <a:t>Map_get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Returns the value stored at the key or a default value</a:t>
            </a:r>
          </a:p>
          <a:p>
            <a:r>
              <a:rPr lang="en-US" dirty="0"/>
              <a:t>Pretty simple when you can use __</a:t>
            </a:r>
            <a:r>
              <a:rPr lang="en-US" dirty="0" err="1"/>
              <a:t>Map_find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8451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39EA-F586-5B68-5901-8D9DBF31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by Naming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BB45-8B7D-79F7-43D5-E6079C4A5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to keep things simple we associate a method for a class with a simple naming convention</a:t>
            </a:r>
          </a:p>
          <a:p>
            <a:r>
              <a:rPr lang="en-US" dirty="0"/>
              <a:t>It seems simple enough but is a bad idea in practice.</a:t>
            </a:r>
          </a:p>
          <a:p>
            <a:pPr lvl="1"/>
            <a:r>
              <a:rPr lang="en-US" dirty="0"/>
              <a:t>Python strings are objects that follow the principle of encapsulation</a:t>
            </a:r>
          </a:p>
          <a:p>
            <a:pPr lvl="1"/>
            <a:r>
              <a:rPr lang="en-US" dirty="0"/>
              <a:t>PHP strings are a type plus an associated / prefixed library</a:t>
            </a:r>
          </a:p>
          <a:p>
            <a:endParaRPr lang="en-US" dirty="0"/>
          </a:p>
          <a:p>
            <a:r>
              <a:rPr lang="en-US" dirty="0"/>
              <a:t>Before I show you the next slide, I need to emphasize that I love many many things about PHP – but there are some annoyances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16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260428" y="1072674"/>
            <a:ext cx="673613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map-&gt;put - Add or update an entry in the Map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- The pointer to the instance of this class.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key - A character pointer to the key value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value - The value to be stored with the associated key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If the key is not in the Map, an entry is added.  If there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is already an entry in the Map for the key, the value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is updated.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Sample call: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 map-&gt;put(map, "x", 42);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method takes inspiration from the Python code: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map["key"] = value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Map* self, char *key, int value)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err="1"/>
              <a:t>Map_put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This is not used by main() – it is just for in-class use – that is the definition of "private" in OO-speak</a:t>
            </a:r>
          </a:p>
          <a:p>
            <a:r>
              <a:rPr lang="en-US" dirty="0"/>
              <a:t>Uses __</a:t>
            </a:r>
            <a:r>
              <a:rPr lang="en-US" dirty="0" err="1"/>
              <a:t>Map_find</a:t>
            </a:r>
            <a:r>
              <a:rPr lang="en-US" dirty="0"/>
              <a:t>() to check if the key is already in the map</a:t>
            </a:r>
          </a:p>
        </p:txBody>
      </p:sp>
    </p:spTree>
    <p:extLst>
      <p:ext uri="{BB962C8B-B14F-4D97-AF65-F5344CB8AC3E}">
        <p14:creationId xmlns:p14="http://schemas.microsoft.com/office/powerpoint/2010/main" val="4147279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30B565-6B06-CD5E-E79C-82E8B157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97BAF-31B2-B4EB-44E0-BA635485D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254750" cy="1500187"/>
          </a:xfrm>
        </p:spPr>
        <p:txBody>
          <a:bodyPr/>
          <a:lstStyle/>
          <a:p>
            <a:r>
              <a:rPr lang="en-US" dirty="0"/>
              <a:t>Looping while respecting the abstraction boundary</a:t>
            </a:r>
          </a:p>
        </p:txBody>
      </p:sp>
      <p:pic>
        <p:nvPicPr>
          <p:cNvPr id="7" name="Picture 6" descr="A picture containing person, hand, holding, indoor&#10;&#10;Description automatically generated">
            <a:extLst>
              <a:ext uri="{FF2B5EF4-FFF2-40B4-BE49-F238E27FC236}">
                <a16:creationId xmlns:a16="http://schemas.microsoft.com/office/drawing/2014/main" id="{EB1D15DD-46EC-BD0A-0F58-7E1CF15E5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030" y="3615871"/>
            <a:ext cx="2247420" cy="2473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516F46-351D-C28E-A99F-8364340D4453}"/>
              </a:ext>
            </a:extLst>
          </p:cNvPr>
          <p:cNvSpPr txBox="1"/>
          <p:nvPr/>
        </p:nvSpPr>
        <p:spPr>
          <a:xfrm>
            <a:off x="831850" y="6089650"/>
            <a:ext cx="591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Photo: https://</a:t>
            </a:r>
            <a:r>
              <a:rPr lang="en-US" sz="1400" dirty="0" err="1"/>
              <a:t>www.flickr.com</a:t>
            </a:r>
            <a:r>
              <a:rPr lang="en-US" sz="1400" dirty="0"/>
              <a:t>/photos/littledebbie11/4151828376/ - CC BY 2.0</a:t>
            </a:r>
          </a:p>
        </p:txBody>
      </p:sp>
    </p:spTree>
    <p:extLst>
      <p:ext uri="{BB962C8B-B14F-4D97-AF65-F5344CB8AC3E}">
        <p14:creationId xmlns:p14="http://schemas.microsoft.com/office/powerpoint/2010/main" val="3020554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E046E-ECF6-7340-52D5-5F19C9B73FEF}"/>
              </a:ext>
            </a:extLst>
          </p:cNvPr>
          <p:cNvSpPr txBox="1"/>
          <p:nvPr/>
        </p:nvSpPr>
        <p:spPr>
          <a:xfrm>
            <a:off x="345528" y="341343"/>
            <a:ext cx="79778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Map * map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Map_new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*cur;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("Map test\n");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"z", 8);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"z", 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"y", 2);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"b", 3);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map-&gt;put(map, "a", 4);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map-&gt;dump(map);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("z=%d\n", map-&gt;get(map, "z", 42));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("x=%d\n", map-&gt;get(map, "x", 42));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nIterate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map-&gt;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(map);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cur =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-&gt;next(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 cur == NULL ) break;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("%s=%d\n", cur-&gt;key, cur-&gt;value);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-&gt;del(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map-&gt;del(map);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2106-F0A9-3311-2512-DAE6B700DF70}"/>
              </a:ext>
            </a:extLst>
          </p:cNvPr>
          <p:cNvSpPr txBox="1"/>
          <p:nvPr/>
        </p:nvSpPr>
        <p:spPr>
          <a:xfrm>
            <a:off x="8677479" y="747196"/>
            <a:ext cx="2666114" cy="369331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Testing Map class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Map count=4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z=1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y=2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b=3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a=4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z=1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x=42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Iterate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y=2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b=3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a=4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B070C-6DEF-262C-0A30-0FE29F60430A}"/>
              </a:ext>
            </a:extLst>
          </p:cNvPr>
          <p:cNvSpPr txBox="1"/>
          <p:nvPr/>
        </p:nvSpPr>
        <p:spPr>
          <a:xfrm>
            <a:off x="10180776" y="6108870"/>
            <a:ext cx="1665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cc_04_06.c</a:t>
            </a:r>
          </a:p>
          <a:p>
            <a:endParaRPr lang="en-US" sz="1400" b="1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CA0FC-63CD-C0F7-D990-9E01DEAAF783}"/>
              </a:ext>
            </a:extLst>
          </p:cNvPr>
          <p:cNvSpPr txBox="1"/>
          <p:nvPr/>
        </p:nvSpPr>
        <p:spPr>
          <a:xfrm>
            <a:off x="6182565" y="5819766"/>
            <a:ext cx="306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key and value are public attributes in </a:t>
            </a:r>
            <a:r>
              <a:rPr lang="en-US" dirty="0" err="1"/>
              <a:t>MapEntry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22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4037AEBC-622D-BA50-8A9C-62004BAAE965}"/>
              </a:ext>
            </a:extLst>
          </p:cNvPr>
          <p:cNvCxnSpPr>
            <a:cxnSpLocks/>
            <a:stCxn id="27" idx="3"/>
            <a:endCxn id="3" idx="0"/>
          </p:cNvCxnSpPr>
          <p:nvPr/>
        </p:nvCxnSpPr>
        <p:spPr>
          <a:xfrm flipH="1" flipV="1">
            <a:off x="2171917" y="1510386"/>
            <a:ext cx="440550" cy="3115888"/>
          </a:xfrm>
          <a:prstGeom prst="curvedConnector4">
            <a:avLst>
              <a:gd name="adj1" fmla="val -358009"/>
              <a:gd name="adj2" fmla="val 107337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97F37DA-138B-D2AE-EF6B-74979D705031}"/>
              </a:ext>
            </a:extLst>
          </p:cNvPr>
          <p:cNvSpPr/>
          <p:nvPr/>
        </p:nvSpPr>
        <p:spPr>
          <a:xfrm>
            <a:off x="1455653" y="1510386"/>
            <a:ext cx="1432527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key: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59C2E0-5F09-085C-B44C-7F56721CD724}"/>
              </a:ext>
            </a:extLst>
          </p:cNvPr>
          <p:cNvSpPr/>
          <p:nvPr/>
        </p:nvSpPr>
        <p:spPr>
          <a:xfrm>
            <a:off x="1455653" y="1910665"/>
            <a:ext cx="1432527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value: 22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26363-F747-FB35-E30E-B1373C6BD78B}"/>
              </a:ext>
            </a:extLst>
          </p:cNvPr>
          <p:cNvSpPr txBox="1"/>
          <p:nvPr/>
        </p:nvSpPr>
        <p:spPr>
          <a:xfrm>
            <a:off x="6968911" y="1661752"/>
            <a:ext cx="31918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*key;  /* public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value;  /* public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*__next;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Map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*__head;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*__tail;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5ADD59-7234-F0EA-376E-4771F4C8BFFD}"/>
              </a:ext>
            </a:extLst>
          </p:cNvPr>
          <p:cNvSpPr/>
          <p:nvPr/>
        </p:nvSpPr>
        <p:spPr>
          <a:xfrm>
            <a:off x="3437022" y="1541116"/>
            <a:ext cx="776610" cy="3671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EEF8B9-61D0-FC3F-E645-2C74FFDF467B}"/>
              </a:ext>
            </a:extLst>
          </p:cNvPr>
          <p:cNvSpPr/>
          <p:nvPr/>
        </p:nvSpPr>
        <p:spPr>
          <a:xfrm>
            <a:off x="885527" y="680612"/>
            <a:ext cx="1432527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tail:    </a:t>
            </a: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5B1125AF-0418-4C1E-7144-41CE809049A8}"/>
              </a:ext>
            </a:extLst>
          </p:cNvPr>
          <p:cNvCxnSpPr>
            <a:cxnSpLocks/>
            <a:stCxn id="4" idx="3"/>
            <a:endCxn id="3" idx="0"/>
          </p:cNvCxnSpPr>
          <p:nvPr/>
        </p:nvCxnSpPr>
        <p:spPr>
          <a:xfrm flipH="1">
            <a:off x="2171917" y="491916"/>
            <a:ext cx="146137" cy="1018470"/>
          </a:xfrm>
          <a:prstGeom prst="curvedConnector4">
            <a:avLst>
              <a:gd name="adj1" fmla="val -156429"/>
              <a:gd name="adj2" fmla="val 59619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B525A07-0710-0127-DDBE-8BE8B1757352}"/>
              </a:ext>
            </a:extLst>
          </p:cNvPr>
          <p:cNvSpPr/>
          <p:nvPr/>
        </p:nvSpPr>
        <p:spPr>
          <a:xfrm>
            <a:off x="2419495" y="4430331"/>
            <a:ext cx="192972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2F9522-F333-146C-4592-CD48429E5742}"/>
              </a:ext>
            </a:extLst>
          </p:cNvPr>
          <p:cNvSpPr/>
          <p:nvPr/>
        </p:nvSpPr>
        <p:spPr>
          <a:xfrm>
            <a:off x="1455653" y="2309945"/>
            <a:ext cx="1432527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9CEB50-49EA-5B4E-6453-9E38AFA930C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612467" y="1718383"/>
            <a:ext cx="824555" cy="6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A3D63641-03F2-BE1E-1BE0-BA9F3543DBDB}"/>
              </a:ext>
            </a:extLst>
          </p:cNvPr>
          <p:cNvCxnSpPr>
            <a:cxnSpLocks/>
          </p:cNvCxnSpPr>
          <p:nvPr/>
        </p:nvCxnSpPr>
        <p:spPr>
          <a:xfrm rot="5400000">
            <a:off x="1927480" y="3065452"/>
            <a:ext cx="708469" cy="41905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F8629A1-D99A-9FCD-E125-BE0427762EED}"/>
              </a:ext>
            </a:extLst>
          </p:cNvPr>
          <p:cNvSpPr/>
          <p:nvPr/>
        </p:nvSpPr>
        <p:spPr>
          <a:xfrm>
            <a:off x="1455653" y="3624696"/>
            <a:ext cx="1432527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key: 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4D783A-55E2-A3F7-59FA-5AC59219633C}"/>
              </a:ext>
            </a:extLst>
          </p:cNvPr>
          <p:cNvSpPr/>
          <p:nvPr/>
        </p:nvSpPr>
        <p:spPr>
          <a:xfrm>
            <a:off x="1455653" y="4024975"/>
            <a:ext cx="1432527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value: 42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75C025E-B3FC-26AB-9C54-0850838AFF9C}"/>
              </a:ext>
            </a:extLst>
          </p:cNvPr>
          <p:cNvSpPr/>
          <p:nvPr/>
        </p:nvSpPr>
        <p:spPr>
          <a:xfrm>
            <a:off x="1455653" y="4424255"/>
            <a:ext cx="1432527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6D48FE-C07E-067E-3511-C161843A8DC6}"/>
              </a:ext>
            </a:extLst>
          </p:cNvPr>
          <p:cNvSpPr/>
          <p:nvPr/>
        </p:nvSpPr>
        <p:spPr>
          <a:xfrm>
            <a:off x="3437022" y="3655426"/>
            <a:ext cx="776610" cy="3671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530FD4A-4DD8-4F65-3367-B94A436AA3DA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2532084" y="3832693"/>
            <a:ext cx="904938" cy="6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0F7D074-5A78-C034-6192-684D5F303E53}"/>
              </a:ext>
            </a:extLst>
          </p:cNvPr>
          <p:cNvSpPr/>
          <p:nvPr/>
        </p:nvSpPr>
        <p:spPr>
          <a:xfrm>
            <a:off x="7554700" y="4906013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z=22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F5FFAB3-7D10-F59E-1F68-08CF9A65D5BC}"/>
              </a:ext>
            </a:extLst>
          </p:cNvPr>
          <p:cNvSpPr/>
          <p:nvPr/>
        </p:nvSpPr>
        <p:spPr>
          <a:xfrm>
            <a:off x="8811176" y="4906013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w=42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47137E-A4BA-8EA2-FD9B-166C71552323}"/>
              </a:ext>
            </a:extLst>
          </p:cNvPr>
          <p:cNvSpPr/>
          <p:nvPr/>
        </p:nvSpPr>
        <p:spPr>
          <a:xfrm>
            <a:off x="6298224" y="4889322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6042084-4681-F43C-38CC-9F7579C2895F}"/>
              </a:ext>
            </a:extLst>
          </p:cNvPr>
          <p:cNvCxnSpPr>
            <a:cxnSpLocks/>
            <a:stCxn id="61" idx="3"/>
            <a:endCxn id="58" idx="1"/>
          </p:cNvCxnSpPr>
          <p:nvPr/>
        </p:nvCxnSpPr>
        <p:spPr>
          <a:xfrm>
            <a:off x="7074834" y="5085265"/>
            <a:ext cx="479866" cy="43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D79387E-79E5-2A72-C802-5BF136DD4349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8331310" y="5089580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58A2B7A-9E22-480B-F98E-CA497EE2D2A8}"/>
              </a:ext>
            </a:extLst>
          </p:cNvPr>
          <p:cNvSpPr/>
          <p:nvPr/>
        </p:nvSpPr>
        <p:spPr>
          <a:xfrm>
            <a:off x="10067653" y="4906013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DF40613-2A6B-EF8D-185A-616E27BA2F57}"/>
              </a:ext>
            </a:extLst>
          </p:cNvPr>
          <p:cNvCxnSpPr>
            <a:cxnSpLocks/>
            <a:stCxn id="60" idx="3"/>
            <a:endCxn id="71" idx="1"/>
          </p:cNvCxnSpPr>
          <p:nvPr/>
        </p:nvCxnSpPr>
        <p:spPr>
          <a:xfrm>
            <a:off x="9587786" y="5089580"/>
            <a:ext cx="479867" cy="12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le 80">
            <a:extLst>
              <a:ext uri="{FF2B5EF4-FFF2-40B4-BE49-F238E27FC236}">
                <a16:creationId xmlns:a16="http://schemas.microsoft.com/office/drawing/2014/main" id="{2EE6FB36-3F85-AE46-81C5-86E1845D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187" y="365125"/>
            <a:ext cx="6315613" cy="1325563"/>
          </a:xfrm>
        </p:spPr>
        <p:txBody>
          <a:bodyPr/>
          <a:lstStyle/>
          <a:p>
            <a:pPr algn="r"/>
            <a:r>
              <a:rPr lang="en-US" dirty="0"/>
              <a:t>Simplifying our Pictures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3B897A-F271-BA63-6B51-E9F80AC01770}"/>
              </a:ext>
            </a:extLst>
          </p:cNvPr>
          <p:cNvSpPr/>
          <p:nvPr/>
        </p:nvSpPr>
        <p:spPr>
          <a:xfrm>
            <a:off x="885527" y="295973"/>
            <a:ext cx="1432527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head:    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FD7E7D3F-91FE-0D04-73EB-784CFD129171}"/>
              </a:ext>
            </a:extLst>
          </p:cNvPr>
          <p:cNvCxnSpPr>
            <a:cxnSpLocks/>
            <a:endCxn id="51" idx="1"/>
          </p:cNvCxnSpPr>
          <p:nvPr/>
        </p:nvCxnSpPr>
        <p:spPr>
          <a:xfrm rot="5400000">
            <a:off x="238041" y="2094168"/>
            <a:ext cx="2944084" cy="508859"/>
          </a:xfrm>
          <a:prstGeom prst="curvedConnector4">
            <a:avLst>
              <a:gd name="adj1" fmla="val 10683"/>
              <a:gd name="adj2" fmla="val 182004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EA31E09-98DF-A588-A5E6-86426B15D50D}"/>
              </a:ext>
            </a:extLst>
          </p:cNvPr>
          <p:cNvSpPr/>
          <p:nvPr/>
        </p:nvSpPr>
        <p:spPr>
          <a:xfrm rot="2274146">
            <a:off x="4809435" y="4365715"/>
            <a:ext cx="1204685" cy="296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70D8CE-15D4-9DE2-0210-79622EC377AE}"/>
              </a:ext>
            </a:extLst>
          </p:cNvPr>
          <p:cNvSpPr/>
          <p:nvPr/>
        </p:nvSpPr>
        <p:spPr>
          <a:xfrm>
            <a:off x="1452389" y="2695018"/>
            <a:ext cx="1432527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next: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C2B8B9-A823-3CA2-B83C-98F8C1D4007E}"/>
              </a:ext>
            </a:extLst>
          </p:cNvPr>
          <p:cNvSpPr/>
          <p:nvPr/>
        </p:nvSpPr>
        <p:spPr>
          <a:xfrm>
            <a:off x="1461390" y="4808109"/>
            <a:ext cx="1432527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next: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40F76C0-F7D8-DB75-CFC8-5961E9EFEAAD}"/>
              </a:ext>
            </a:extLst>
          </p:cNvPr>
          <p:cNvSpPr/>
          <p:nvPr/>
        </p:nvSpPr>
        <p:spPr>
          <a:xfrm>
            <a:off x="3167857" y="2321348"/>
            <a:ext cx="302209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72EB0D-41A2-CB3F-456F-61B37C8E9A99}"/>
              </a:ext>
            </a:extLst>
          </p:cNvPr>
          <p:cNvSpPr/>
          <p:nvPr/>
        </p:nvSpPr>
        <p:spPr>
          <a:xfrm>
            <a:off x="2461362" y="5516091"/>
            <a:ext cx="302209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0250EAE-708A-366C-77B0-E7C15486440D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2612467" y="5000566"/>
            <a:ext cx="0" cy="5155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5059FED-E07D-86CE-BC63-8278C6804D3E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2612466" y="2517291"/>
            <a:ext cx="5553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11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E3067E-08D0-7482-53CB-83427975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Concerns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AC7243-D97F-C4CC-1696-A421C969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5550" cy="3820795"/>
          </a:xfrm>
        </p:spPr>
        <p:txBody>
          <a:bodyPr>
            <a:normAutofit/>
          </a:bodyPr>
          <a:lstStyle/>
          <a:p>
            <a:r>
              <a:rPr lang="en-US" dirty="0"/>
              <a:t>Following the practice or "abstraction", object builders make attributes critical to the functioning of the object "private"</a:t>
            </a:r>
          </a:p>
          <a:p>
            <a:r>
              <a:rPr lang="en-US" dirty="0"/>
              <a:t>We do not want our calling code to access </a:t>
            </a:r>
            <a:r>
              <a:rPr lang="en-US" b="1" dirty="0"/>
              <a:t>head</a:t>
            </a:r>
            <a:r>
              <a:rPr lang="en-US" dirty="0"/>
              <a:t> or </a:t>
            </a:r>
            <a:r>
              <a:rPr lang="en-US" b="1" dirty="0"/>
              <a:t>count</a:t>
            </a:r>
            <a:r>
              <a:rPr lang="en-US" dirty="0"/>
              <a:t> – and even worse the object will break badly if the main program starts changing with these values without full understanding of the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18059-B298-D27F-4959-4E4DD31BB3F3}"/>
              </a:ext>
            </a:extLst>
          </p:cNvPr>
          <p:cNvSpPr txBox="1"/>
          <p:nvPr/>
        </p:nvSpPr>
        <p:spPr>
          <a:xfrm>
            <a:off x="3791903" y="604803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Separation_of_concerns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73857-6433-EB33-4876-BD41083CB26C}"/>
              </a:ext>
            </a:extLst>
          </p:cNvPr>
          <p:cNvSpPr txBox="1"/>
          <p:nvPr/>
        </p:nvSpPr>
        <p:spPr>
          <a:xfrm>
            <a:off x="7708801" y="1340371"/>
            <a:ext cx="362150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Map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Attributes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*__head;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*__tail;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int __count;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Methods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 This loop is OK in an object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– but not in main() */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(current = map-&gt;__head;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current !=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current = current-&gt;__next 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2083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E3067E-08D0-7482-53CB-83427975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3014" cy="1325563"/>
          </a:xfrm>
        </p:spPr>
        <p:txBody>
          <a:bodyPr/>
          <a:lstStyle/>
          <a:p>
            <a:r>
              <a:rPr lang="en-US" dirty="0"/>
              <a:t>About Iterators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AC7243-D97F-C4CC-1696-A421C969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5440" cy="3283942"/>
          </a:xfrm>
        </p:spPr>
        <p:txBody>
          <a:bodyPr>
            <a:normAutofit/>
          </a:bodyPr>
          <a:lstStyle/>
          <a:p>
            <a:r>
              <a:rPr lang="en-US" dirty="0"/>
              <a:t>To allow code outside the the object to traverse a list, we use iterators</a:t>
            </a:r>
          </a:p>
          <a:p>
            <a:r>
              <a:rPr lang="en-US" dirty="0"/>
              <a:t>Once we have an iterator, each time we call "next" we get the next item in the list until the end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18059-B298-D27F-4959-4E4DD31BB3F3}"/>
              </a:ext>
            </a:extLst>
          </p:cNvPr>
          <p:cNvSpPr txBox="1"/>
          <p:nvPr/>
        </p:nvSpPr>
        <p:spPr>
          <a:xfrm>
            <a:off x="8247245" y="5565962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/wiki/Iterator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73857-6433-EB33-4876-BD41083CB26C}"/>
              </a:ext>
            </a:extLst>
          </p:cNvPr>
          <p:cNvSpPr txBox="1"/>
          <p:nvPr/>
        </p:nvSpPr>
        <p:spPr>
          <a:xfrm>
            <a:off x="7934729" y="827995"/>
            <a:ext cx="364074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{'a': 1, 'b': 2, 'c': 3}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print('x is', x)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list(x)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print('y is', y)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print('it is', it)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 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item = next(it, False)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item is False : break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print('item is', item)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145A5-0C5C-F227-97D8-5C260B05825A}"/>
              </a:ext>
            </a:extLst>
          </p:cNvPr>
          <p:cNvSpPr txBox="1"/>
          <p:nvPr/>
        </p:nvSpPr>
        <p:spPr>
          <a:xfrm>
            <a:off x="838200" y="4707771"/>
            <a:ext cx="6526146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is {'a': 1, 'b': 2, 'c': 3}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is ['a', 'b', 'c']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it is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dict_keyiterator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object at 0x100410a40&gt;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item is a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item is b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item is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5BD73-CCDB-42B2-1BEA-5B2EF9B8E7CC}"/>
              </a:ext>
            </a:extLst>
          </p:cNvPr>
          <p:cNvSpPr txBox="1"/>
          <p:nvPr/>
        </p:nvSpPr>
        <p:spPr>
          <a:xfrm>
            <a:off x="10463350" y="6338986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cc_05_06.py</a:t>
            </a:r>
          </a:p>
        </p:txBody>
      </p:sp>
      <p:pic>
        <p:nvPicPr>
          <p:cNvPr id="8" name="Picture 7" descr="A PEZ dispenser, with its head back dispensing one item of candy as a metaphor for the iterator pattern.">
            <a:extLst>
              <a:ext uri="{FF2B5EF4-FFF2-40B4-BE49-F238E27FC236}">
                <a16:creationId xmlns:a16="http://schemas.microsoft.com/office/drawing/2014/main" id="{8AB4E3CB-5B73-A5B7-CE52-C088DB3D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09" y="798544"/>
            <a:ext cx="1228001" cy="1351685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2BF5D7BF-3432-8BB3-D781-1F063D7628E6}"/>
              </a:ext>
            </a:extLst>
          </p:cNvPr>
          <p:cNvSpPr/>
          <p:nvPr/>
        </p:nvSpPr>
        <p:spPr>
          <a:xfrm>
            <a:off x="5131285" y="798544"/>
            <a:ext cx="869617" cy="302235"/>
          </a:xfrm>
          <a:prstGeom prst="wedgeEllipseCallout">
            <a:avLst>
              <a:gd name="adj1" fmla="val 54659"/>
              <a:gd name="adj2" fmla="val 81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38148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6096000" y="782747"/>
            <a:ext cx="54473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nIterate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map-&gt;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(map);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cur =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-&gt;next(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cur == NULL )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 %s=%d\n", cur-&gt;key, cur-&gt;value);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-&gt;del(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Using an iterator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You create the iterator</a:t>
            </a:r>
          </a:p>
          <a:p>
            <a:r>
              <a:rPr lang="en-US" dirty="0"/>
              <a:t>Then in a loop, you call next() to get each successive entry in the map, until you exhaust the entries</a:t>
            </a:r>
          </a:p>
          <a:p>
            <a:r>
              <a:rPr lang="en-US" dirty="0"/>
              <a:t>We could make key and value private in </a:t>
            </a:r>
            <a:r>
              <a:rPr lang="en-US" dirty="0" err="1"/>
              <a:t>MapEntry</a:t>
            </a:r>
            <a:r>
              <a:rPr lang="en-US" dirty="0"/>
              <a:t> – but we just keep them public to reduce code size on slides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26851-7477-FC07-9936-D980EC9B2423}"/>
              </a:ext>
            </a:extLst>
          </p:cNvPr>
          <p:cNvSpPr txBox="1"/>
          <p:nvPr/>
        </p:nvSpPr>
        <p:spPr>
          <a:xfrm>
            <a:off x="6559838" y="4088137"/>
            <a:ext cx="319189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{'a': 1, 'b': 2, 'c': 3}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 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item = next(it, False)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item is False : break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print('item is', item)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935DF-B845-2B5C-BCFD-2516C9D6766D}"/>
              </a:ext>
            </a:extLst>
          </p:cNvPr>
          <p:cNvSpPr txBox="1"/>
          <p:nvPr/>
        </p:nvSpPr>
        <p:spPr>
          <a:xfrm>
            <a:off x="10463350" y="5921364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cc_04_05.py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313E1-01C0-BB06-FAD9-3276B5D360FF}"/>
              </a:ext>
            </a:extLst>
          </p:cNvPr>
          <p:cNvSpPr txBox="1"/>
          <p:nvPr/>
        </p:nvSpPr>
        <p:spPr>
          <a:xfrm>
            <a:off x="10463350" y="2444740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cc_04_03.c</a:t>
            </a:r>
          </a:p>
        </p:txBody>
      </p:sp>
    </p:spTree>
    <p:extLst>
      <p:ext uri="{BB962C8B-B14F-4D97-AF65-F5344CB8AC3E}">
        <p14:creationId xmlns:p14="http://schemas.microsoft.com/office/powerpoint/2010/main" val="821710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910133" y="1825625"/>
            <a:ext cx="55547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A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contains the current item and whether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a forward or reverse iterator.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*__current;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(*next)(struct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void (*del)(struct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Struct </a:t>
            </a:r>
            <a:r>
              <a:rPr lang="en-US" dirty="0" err="1"/>
              <a:t>MapIter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MapIter</a:t>
            </a:r>
            <a:r>
              <a:rPr lang="en-US" dirty="0"/>
              <a:t> is a "related class" to it can access "protected" values in </a:t>
            </a:r>
            <a:r>
              <a:rPr lang="en-US" dirty="0" err="1"/>
              <a:t>MapEntry</a:t>
            </a:r>
            <a:r>
              <a:rPr lang="en-US" dirty="0"/>
              <a:t> without violating the abstraction.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D64654-6FF4-82EF-3AC6-299F8B3139BF}"/>
              </a:ext>
            </a:extLst>
          </p:cNvPr>
          <p:cNvSpPr/>
          <p:nvPr/>
        </p:nvSpPr>
        <p:spPr>
          <a:xfrm>
            <a:off x="3575326" y="5582586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6BD51-D35B-DFAD-DC32-8A0C69FE5A67}"/>
              </a:ext>
            </a:extLst>
          </p:cNvPr>
          <p:cNvSpPr/>
          <p:nvPr/>
        </p:nvSpPr>
        <p:spPr>
          <a:xfrm>
            <a:off x="2309157" y="5570210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D1993F-C676-6FA6-5D1D-5844891813A2}"/>
              </a:ext>
            </a:extLst>
          </p:cNvPr>
          <p:cNvCxnSpPr>
            <a:cxnSpLocks/>
          </p:cNvCxnSpPr>
          <p:nvPr/>
        </p:nvCxnSpPr>
        <p:spPr>
          <a:xfrm>
            <a:off x="3085767" y="5763996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634F7CA-B5F7-9746-6188-94BB0A55B94C}"/>
              </a:ext>
            </a:extLst>
          </p:cNvPr>
          <p:cNvSpPr/>
          <p:nvPr/>
        </p:nvSpPr>
        <p:spPr>
          <a:xfrm>
            <a:off x="7354333" y="5570210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3553B-F074-4749-FF92-2A275F68DACA}"/>
              </a:ext>
            </a:extLst>
          </p:cNvPr>
          <p:cNvSpPr/>
          <p:nvPr/>
        </p:nvSpPr>
        <p:spPr>
          <a:xfrm>
            <a:off x="4841495" y="5582586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724BF2-C8E2-F691-4386-D0727EFBC586}"/>
              </a:ext>
            </a:extLst>
          </p:cNvPr>
          <p:cNvCxnSpPr>
            <a:cxnSpLocks/>
          </p:cNvCxnSpPr>
          <p:nvPr/>
        </p:nvCxnSpPr>
        <p:spPr>
          <a:xfrm flipV="1">
            <a:off x="4345138" y="5763996"/>
            <a:ext cx="479866" cy="21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AE57107-28F3-133F-B3EF-4B389C200BF0}"/>
              </a:ext>
            </a:extLst>
          </p:cNvPr>
          <p:cNvSpPr/>
          <p:nvPr/>
        </p:nvSpPr>
        <p:spPr>
          <a:xfrm>
            <a:off x="6107664" y="5582586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835555-292D-2EAF-143B-1A6DA9BCB38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901430" y="5763996"/>
            <a:ext cx="4529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0F3435-34B3-9810-D61C-B3D8D27B100E}"/>
              </a:ext>
            </a:extLst>
          </p:cNvPr>
          <p:cNvCxnSpPr>
            <a:cxnSpLocks/>
          </p:cNvCxnSpPr>
          <p:nvPr/>
        </p:nvCxnSpPr>
        <p:spPr>
          <a:xfrm>
            <a:off x="5601614" y="5738124"/>
            <a:ext cx="520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77D7007-1388-5C56-90D6-C01F0A8DE3AD}"/>
              </a:ext>
            </a:extLst>
          </p:cNvPr>
          <p:cNvSpPr/>
          <p:nvPr/>
        </p:nvSpPr>
        <p:spPr>
          <a:xfrm>
            <a:off x="1706257" y="4420624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B4BB8C8-93BD-59D1-C522-FFC4480DA0EC}"/>
              </a:ext>
            </a:extLst>
          </p:cNvPr>
          <p:cNvCxnSpPr>
            <a:cxnSpLocks/>
            <a:stCxn id="35" idx="3"/>
            <a:endCxn id="3" idx="0"/>
          </p:cNvCxnSpPr>
          <p:nvPr/>
        </p:nvCxnSpPr>
        <p:spPr>
          <a:xfrm>
            <a:off x="2962733" y="4616567"/>
            <a:ext cx="1000898" cy="9660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231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922165" y="797510"/>
            <a:ext cx="58769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Create an iterator from the head the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- The pointer to the instance of this class.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returns NULL when there are no entries in the Map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inspired by the following Python code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that creates an iterator from a dictionary: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  x = {'a': 1, 'b': 2, 'c': 3}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  it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Map_iter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Map* self)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malloc(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-&gt;__current = self-&gt;__head;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-&gt;next = &amp;__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-&gt;del = &amp;__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MapIter_del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err="1"/>
              <a:t>Map_iter</a:t>
            </a:r>
            <a:r>
              <a:rPr lang="en-US" dirty="0"/>
              <a:t>()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We allocate a </a:t>
            </a:r>
            <a:r>
              <a:rPr lang="en-US" dirty="0" err="1"/>
              <a:t>MapIter</a:t>
            </a:r>
            <a:r>
              <a:rPr lang="en-US" dirty="0"/>
              <a:t> and set it up with initial  </a:t>
            </a:r>
          </a:p>
          <a:p>
            <a:r>
              <a:rPr lang="en-US" dirty="0"/>
              <a:t>If self-&gt;head is NULL, the list is empty.</a:t>
            </a:r>
          </a:p>
          <a:p>
            <a:r>
              <a:rPr lang="en-US" dirty="0"/>
              <a:t>We can access protected data in the Map class because the </a:t>
            </a:r>
            <a:r>
              <a:rPr lang="en-US" dirty="0" err="1"/>
              <a:t>MapIter</a:t>
            </a:r>
            <a:r>
              <a:rPr lang="en-US" dirty="0"/>
              <a:t> implementation is part of the Map implementation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BE01E4-3EEF-A39B-AFBA-6C45CAF144AC}"/>
              </a:ext>
            </a:extLst>
          </p:cNvPr>
          <p:cNvSpPr/>
          <p:nvPr/>
        </p:nvSpPr>
        <p:spPr>
          <a:xfrm>
            <a:off x="7162996" y="611336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B918B8-74B3-5154-70A3-8332336DDEEA}"/>
              </a:ext>
            </a:extLst>
          </p:cNvPr>
          <p:cNvSpPr/>
          <p:nvPr/>
        </p:nvSpPr>
        <p:spPr>
          <a:xfrm>
            <a:off x="5896827" y="6100989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88FD5B-2B7B-BA98-9A05-4C0ABC8CAC11}"/>
              </a:ext>
            </a:extLst>
          </p:cNvPr>
          <p:cNvCxnSpPr>
            <a:cxnSpLocks/>
          </p:cNvCxnSpPr>
          <p:nvPr/>
        </p:nvCxnSpPr>
        <p:spPr>
          <a:xfrm>
            <a:off x="6673437" y="6294775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4026F6D-92EE-B7D5-2C11-ED0D6304A5C4}"/>
              </a:ext>
            </a:extLst>
          </p:cNvPr>
          <p:cNvSpPr/>
          <p:nvPr/>
        </p:nvSpPr>
        <p:spPr>
          <a:xfrm>
            <a:off x="10942003" y="6100989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B5CEC2-F116-F375-C353-EAF1C2D9F9AE}"/>
              </a:ext>
            </a:extLst>
          </p:cNvPr>
          <p:cNvSpPr/>
          <p:nvPr/>
        </p:nvSpPr>
        <p:spPr>
          <a:xfrm>
            <a:off x="8429165" y="611336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F46CD7-A5DB-5490-F42D-0CCCE8380B10}"/>
              </a:ext>
            </a:extLst>
          </p:cNvPr>
          <p:cNvCxnSpPr>
            <a:cxnSpLocks/>
          </p:cNvCxnSpPr>
          <p:nvPr/>
        </p:nvCxnSpPr>
        <p:spPr>
          <a:xfrm flipV="1">
            <a:off x="7932808" y="6294775"/>
            <a:ext cx="479866" cy="21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CE565-C1B0-8161-95AB-5AAB33D7DDBE}"/>
              </a:ext>
            </a:extLst>
          </p:cNvPr>
          <p:cNvSpPr/>
          <p:nvPr/>
        </p:nvSpPr>
        <p:spPr>
          <a:xfrm>
            <a:off x="9695334" y="6113365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A3EAE4-0C74-97AC-2245-07B5A9FCD69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0489100" y="6294775"/>
            <a:ext cx="4529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D918C6-4D8A-BEF0-4000-BE08F3454EB5}"/>
              </a:ext>
            </a:extLst>
          </p:cNvPr>
          <p:cNvCxnSpPr>
            <a:cxnSpLocks/>
          </p:cNvCxnSpPr>
          <p:nvPr/>
        </p:nvCxnSpPr>
        <p:spPr>
          <a:xfrm>
            <a:off x="9189284" y="6268903"/>
            <a:ext cx="520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8ED50C3-CFF6-0746-9763-398D6CEE1CD9}"/>
              </a:ext>
            </a:extLst>
          </p:cNvPr>
          <p:cNvSpPr/>
          <p:nvPr/>
        </p:nvSpPr>
        <p:spPr>
          <a:xfrm>
            <a:off x="5124758" y="5407798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575497-AB3A-86C4-6B85-826223A96CDC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>
          <a:xfrm>
            <a:off x="6381234" y="5603741"/>
            <a:ext cx="1170067" cy="509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82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934196" y="754814"/>
            <a:ext cx="58769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Advance the iterator forwards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or backwards and return the next item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- The pointer to the instance of this class.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returns NULL when there are no more entries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inspired by the following Python code: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item = next(iterator, False)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self-&gt;__current = self-&gt;__current-&gt;__next;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err="1"/>
              <a:t>MapIter_next</a:t>
            </a:r>
            <a:r>
              <a:rPr lang="en-US" dirty="0"/>
              <a:t>()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Note we must return the current </a:t>
            </a:r>
            <a:r>
              <a:rPr lang="en-US" dirty="0" err="1"/>
              <a:t>MapEntry</a:t>
            </a:r>
            <a:r>
              <a:rPr lang="en-US" dirty="0"/>
              <a:t> before we advance current so we see the first </a:t>
            </a:r>
            <a:r>
              <a:rPr lang="en-US" dirty="0" err="1"/>
              <a:t>MapEntry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3CCD2B-CCD0-28E4-3E34-0B19D50B48CD}"/>
              </a:ext>
            </a:extLst>
          </p:cNvPr>
          <p:cNvSpPr/>
          <p:nvPr/>
        </p:nvSpPr>
        <p:spPr>
          <a:xfrm>
            <a:off x="2896346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EDD20-8AC7-3F9E-BC8B-97085ADCA8A9}"/>
              </a:ext>
            </a:extLst>
          </p:cNvPr>
          <p:cNvSpPr/>
          <p:nvPr/>
        </p:nvSpPr>
        <p:spPr>
          <a:xfrm>
            <a:off x="1630177" y="5533332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07C374-3F32-BFE7-4EDF-D18B7C7E5ED2}"/>
              </a:ext>
            </a:extLst>
          </p:cNvPr>
          <p:cNvCxnSpPr>
            <a:cxnSpLocks/>
          </p:cNvCxnSpPr>
          <p:nvPr/>
        </p:nvCxnSpPr>
        <p:spPr>
          <a:xfrm>
            <a:off x="2406787" y="5727118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711D2E-3A1D-3741-DB5B-39290321FCF1}"/>
              </a:ext>
            </a:extLst>
          </p:cNvPr>
          <p:cNvSpPr/>
          <p:nvPr/>
        </p:nvSpPr>
        <p:spPr>
          <a:xfrm>
            <a:off x="6675353" y="553333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E8412-1950-35EF-939A-010A5929327A}"/>
              </a:ext>
            </a:extLst>
          </p:cNvPr>
          <p:cNvSpPr/>
          <p:nvPr/>
        </p:nvSpPr>
        <p:spPr>
          <a:xfrm>
            <a:off x="4162515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563859-5799-D2C7-0317-CBD56C1ABE6C}"/>
              </a:ext>
            </a:extLst>
          </p:cNvPr>
          <p:cNvCxnSpPr>
            <a:cxnSpLocks/>
          </p:cNvCxnSpPr>
          <p:nvPr/>
        </p:nvCxnSpPr>
        <p:spPr>
          <a:xfrm flipV="1">
            <a:off x="3666158" y="5727118"/>
            <a:ext cx="479866" cy="21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C9F12-8D16-93B7-34D4-829C026C5126}"/>
              </a:ext>
            </a:extLst>
          </p:cNvPr>
          <p:cNvSpPr/>
          <p:nvPr/>
        </p:nvSpPr>
        <p:spPr>
          <a:xfrm>
            <a:off x="5428684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E4F603-13D1-5DDA-70F7-4C96A77F8F2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222450" y="5727118"/>
            <a:ext cx="4529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845D61-1B2A-5800-6622-6281FE529C01}"/>
              </a:ext>
            </a:extLst>
          </p:cNvPr>
          <p:cNvCxnSpPr>
            <a:cxnSpLocks/>
          </p:cNvCxnSpPr>
          <p:nvPr/>
        </p:nvCxnSpPr>
        <p:spPr>
          <a:xfrm>
            <a:off x="4922634" y="5701246"/>
            <a:ext cx="520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35274-6BCA-DCED-B170-E9FAB84BE3E4}"/>
              </a:ext>
            </a:extLst>
          </p:cNvPr>
          <p:cNvSpPr/>
          <p:nvPr/>
        </p:nvSpPr>
        <p:spPr>
          <a:xfrm>
            <a:off x="858108" y="4840141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F0F94D-C3E8-DE01-A51A-A55547108923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>
          <a:xfrm>
            <a:off x="2114584" y="5036084"/>
            <a:ext cx="1170067" cy="509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6FBF59-EF8C-7742-DF54-B862E472437E}"/>
              </a:ext>
            </a:extLst>
          </p:cNvPr>
          <p:cNvSpPr txBox="1"/>
          <p:nvPr/>
        </p:nvSpPr>
        <p:spPr>
          <a:xfrm>
            <a:off x="7829007" y="5912842"/>
            <a:ext cx="3789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Constructed, before the first call to next()</a:t>
            </a:r>
          </a:p>
        </p:txBody>
      </p:sp>
    </p:spTree>
    <p:extLst>
      <p:ext uri="{BB962C8B-B14F-4D97-AF65-F5344CB8AC3E}">
        <p14:creationId xmlns:p14="http://schemas.microsoft.com/office/powerpoint/2010/main" val="189399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AEF063-6ABE-9364-2372-24098AE8E3E2}"/>
              </a:ext>
            </a:extLst>
          </p:cNvPr>
          <p:cNvSpPr txBox="1"/>
          <p:nvPr/>
        </p:nvSpPr>
        <p:spPr>
          <a:xfrm>
            <a:off x="6726665" y="1977288"/>
            <a:ext cx="4134465" cy="25545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PHP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$x = "A string with old in it";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strpos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x,'with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')."\n");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$y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str_replace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(???, ???, ???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print($y."\n");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???????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($y)."\n");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7D2D4-1E89-3242-B939-F138697217DE}"/>
              </a:ext>
            </a:extLst>
          </p:cNvPr>
          <p:cNvSpPr txBox="1"/>
          <p:nvPr/>
        </p:nvSpPr>
        <p:spPr>
          <a:xfrm>
            <a:off x="931478" y="1977288"/>
            <a:ext cx="37641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Python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"A string with old in it"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x.find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('with'))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x.replace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('old', 'new')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print(y)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BD4912-881E-CFA3-7EB5-23228CE6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by Naming Convention </a:t>
            </a:r>
            <a:r>
              <a:rPr lang="en-US" dirty="0">
                <a:solidFill>
                  <a:srgbClr val="FF0000"/>
                </a:solidFill>
              </a:rPr>
              <a:t>(is bad)</a:t>
            </a:r>
          </a:p>
        </p:txBody>
      </p:sp>
    </p:spTree>
    <p:extLst>
      <p:ext uri="{BB962C8B-B14F-4D97-AF65-F5344CB8AC3E}">
        <p14:creationId xmlns:p14="http://schemas.microsoft.com/office/powerpoint/2010/main" val="4069821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934196" y="754814"/>
            <a:ext cx="58769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Advance the iterator forwards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or backwards and return the next item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- The pointer to the instance of this class.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returns NULL when there are no more entries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inspired by the following Python code: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item = next(iterator, False)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self-&gt;__current = self-&gt;__current-&gt;__next;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err="1"/>
              <a:t>MapIter_next</a:t>
            </a:r>
            <a:r>
              <a:rPr lang="en-US" dirty="0"/>
              <a:t>()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Note we must return the current </a:t>
            </a:r>
            <a:r>
              <a:rPr lang="en-US" dirty="0" err="1"/>
              <a:t>MapEntry</a:t>
            </a:r>
            <a:r>
              <a:rPr lang="en-US" dirty="0"/>
              <a:t> before we advance current so we see the first </a:t>
            </a:r>
            <a:r>
              <a:rPr lang="en-US" dirty="0" err="1"/>
              <a:t>MapEntry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3CCD2B-CCD0-28E4-3E34-0B19D50B48CD}"/>
              </a:ext>
            </a:extLst>
          </p:cNvPr>
          <p:cNvSpPr/>
          <p:nvPr/>
        </p:nvSpPr>
        <p:spPr>
          <a:xfrm>
            <a:off x="2896346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EDD20-8AC7-3F9E-BC8B-97085ADCA8A9}"/>
              </a:ext>
            </a:extLst>
          </p:cNvPr>
          <p:cNvSpPr/>
          <p:nvPr/>
        </p:nvSpPr>
        <p:spPr>
          <a:xfrm>
            <a:off x="1630177" y="5533332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07C374-3F32-BFE7-4EDF-D18B7C7E5ED2}"/>
              </a:ext>
            </a:extLst>
          </p:cNvPr>
          <p:cNvCxnSpPr>
            <a:cxnSpLocks/>
          </p:cNvCxnSpPr>
          <p:nvPr/>
        </p:nvCxnSpPr>
        <p:spPr>
          <a:xfrm>
            <a:off x="2406787" y="5727118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711D2E-3A1D-3741-DB5B-39290321FCF1}"/>
              </a:ext>
            </a:extLst>
          </p:cNvPr>
          <p:cNvSpPr/>
          <p:nvPr/>
        </p:nvSpPr>
        <p:spPr>
          <a:xfrm>
            <a:off x="6675353" y="553333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E8412-1950-35EF-939A-010A5929327A}"/>
              </a:ext>
            </a:extLst>
          </p:cNvPr>
          <p:cNvSpPr/>
          <p:nvPr/>
        </p:nvSpPr>
        <p:spPr>
          <a:xfrm>
            <a:off x="4162515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563859-5799-D2C7-0317-CBD56C1ABE6C}"/>
              </a:ext>
            </a:extLst>
          </p:cNvPr>
          <p:cNvCxnSpPr>
            <a:cxnSpLocks/>
          </p:cNvCxnSpPr>
          <p:nvPr/>
        </p:nvCxnSpPr>
        <p:spPr>
          <a:xfrm flipV="1">
            <a:off x="3666158" y="5727118"/>
            <a:ext cx="479866" cy="21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C9F12-8D16-93B7-34D4-829C026C5126}"/>
              </a:ext>
            </a:extLst>
          </p:cNvPr>
          <p:cNvSpPr/>
          <p:nvPr/>
        </p:nvSpPr>
        <p:spPr>
          <a:xfrm>
            <a:off x="5428684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E4F603-13D1-5DDA-70F7-4C96A77F8F2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222450" y="5727118"/>
            <a:ext cx="4529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845D61-1B2A-5800-6622-6281FE529C01}"/>
              </a:ext>
            </a:extLst>
          </p:cNvPr>
          <p:cNvCxnSpPr>
            <a:cxnSpLocks/>
          </p:cNvCxnSpPr>
          <p:nvPr/>
        </p:nvCxnSpPr>
        <p:spPr>
          <a:xfrm>
            <a:off x="4922634" y="5701246"/>
            <a:ext cx="520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35274-6BCA-DCED-B170-E9FAB84BE3E4}"/>
              </a:ext>
            </a:extLst>
          </p:cNvPr>
          <p:cNvSpPr/>
          <p:nvPr/>
        </p:nvSpPr>
        <p:spPr>
          <a:xfrm>
            <a:off x="858108" y="4840141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F0F94D-C3E8-DE01-A51A-A55547108923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>
          <a:xfrm>
            <a:off x="2114584" y="5036084"/>
            <a:ext cx="1170067" cy="509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112CEB-04CA-F6CD-DDEB-58A015B24833}"/>
              </a:ext>
            </a:extLst>
          </p:cNvPr>
          <p:cNvSpPr/>
          <p:nvPr/>
        </p:nvSpPr>
        <p:spPr>
          <a:xfrm>
            <a:off x="858108" y="621646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C099ED-16A2-BBAC-C46E-87905233BB41}"/>
              </a:ext>
            </a:extLst>
          </p:cNvPr>
          <p:cNvCxnSpPr>
            <a:cxnSpLocks/>
            <a:stCxn id="16" idx="3"/>
            <a:endCxn id="3" idx="2"/>
          </p:cNvCxnSpPr>
          <p:nvPr/>
        </p:nvCxnSpPr>
        <p:spPr>
          <a:xfrm flipV="1">
            <a:off x="2114584" y="5912842"/>
            <a:ext cx="1170067" cy="4995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E01320-3697-3FDD-AA3B-754F5902A93A}"/>
              </a:ext>
            </a:extLst>
          </p:cNvPr>
          <p:cNvSpPr txBox="1"/>
          <p:nvPr/>
        </p:nvSpPr>
        <p:spPr>
          <a:xfrm>
            <a:off x="7829007" y="5912842"/>
            <a:ext cx="3789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Next is called, grab current, then advance</a:t>
            </a:r>
          </a:p>
        </p:txBody>
      </p:sp>
    </p:spTree>
    <p:extLst>
      <p:ext uri="{BB962C8B-B14F-4D97-AF65-F5344CB8AC3E}">
        <p14:creationId xmlns:p14="http://schemas.microsoft.com/office/powerpoint/2010/main" val="743075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934196" y="754814"/>
            <a:ext cx="58769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Advance the iterator forwards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or backwards and return the next item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- The pointer to the instance of this class.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returns NULL when there are no more entries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inspired by the following Python code: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item = next(iterator, False)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self-&gt;__current = self-&gt;__current-&gt;__next;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err="1"/>
              <a:t>MapIter_next</a:t>
            </a:r>
            <a:r>
              <a:rPr lang="en-US" dirty="0"/>
              <a:t>()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Note we must return the current </a:t>
            </a:r>
            <a:r>
              <a:rPr lang="en-US" dirty="0" err="1"/>
              <a:t>MapEntry</a:t>
            </a:r>
            <a:r>
              <a:rPr lang="en-US" dirty="0"/>
              <a:t> before we advance current so we see the first </a:t>
            </a:r>
            <a:r>
              <a:rPr lang="en-US" dirty="0" err="1"/>
              <a:t>MapEntry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3CCD2B-CCD0-28E4-3E34-0B19D50B48CD}"/>
              </a:ext>
            </a:extLst>
          </p:cNvPr>
          <p:cNvSpPr/>
          <p:nvPr/>
        </p:nvSpPr>
        <p:spPr>
          <a:xfrm>
            <a:off x="2896346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EDD20-8AC7-3F9E-BC8B-97085ADCA8A9}"/>
              </a:ext>
            </a:extLst>
          </p:cNvPr>
          <p:cNvSpPr/>
          <p:nvPr/>
        </p:nvSpPr>
        <p:spPr>
          <a:xfrm>
            <a:off x="1630177" y="5533332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07C374-3F32-BFE7-4EDF-D18B7C7E5ED2}"/>
              </a:ext>
            </a:extLst>
          </p:cNvPr>
          <p:cNvCxnSpPr>
            <a:cxnSpLocks/>
          </p:cNvCxnSpPr>
          <p:nvPr/>
        </p:nvCxnSpPr>
        <p:spPr>
          <a:xfrm>
            <a:off x="2406787" y="5727118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711D2E-3A1D-3741-DB5B-39290321FCF1}"/>
              </a:ext>
            </a:extLst>
          </p:cNvPr>
          <p:cNvSpPr/>
          <p:nvPr/>
        </p:nvSpPr>
        <p:spPr>
          <a:xfrm>
            <a:off x="6675353" y="553333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E8412-1950-35EF-939A-010A5929327A}"/>
              </a:ext>
            </a:extLst>
          </p:cNvPr>
          <p:cNvSpPr/>
          <p:nvPr/>
        </p:nvSpPr>
        <p:spPr>
          <a:xfrm>
            <a:off x="4162515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563859-5799-D2C7-0317-CBD56C1ABE6C}"/>
              </a:ext>
            </a:extLst>
          </p:cNvPr>
          <p:cNvCxnSpPr>
            <a:cxnSpLocks/>
          </p:cNvCxnSpPr>
          <p:nvPr/>
        </p:nvCxnSpPr>
        <p:spPr>
          <a:xfrm flipV="1">
            <a:off x="3666158" y="5727118"/>
            <a:ext cx="479866" cy="21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C9F12-8D16-93B7-34D4-829C026C5126}"/>
              </a:ext>
            </a:extLst>
          </p:cNvPr>
          <p:cNvSpPr/>
          <p:nvPr/>
        </p:nvSpPr>
        <p:spPr>
          <a:xfrm>
            <a:off x="5428684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E4F603-13D1-5DDA-70F7-4C96A77F8F2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222450" y="5727118"/>
            <a:ext cx="4529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845D61-1B2A-5800-6622-6281FE529C01}"/>
              </a:ext>
            </a:extLst>
          </p:cNvPr>
          <p:cNvCxnSpPr>
            <a:cxnSpLocks/>
          </p:cNvCxnSpPr>
          <p:nvPr/>
        </p:nvCxnSpPr>
        <p:spPr>
          <a:xfrm>
            <a:off x="4922634" y="5701246"/>
            <a:ext cx="520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35274-6BCA-DCED-B170-E9FAB84BE3E4}"/>
              </a:ext>
            </a:extLst>
          </p:cNvPr>
          <p:cNvSpPr/>
          <p:nvPr/>
        </p:nvSpPr>
        <p:spPr>
          <a:xfrm>
            <a:off x="858108" y="4840141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F0F94D-C3E8-DE01-A51A-A55547108923}"/>
              </a:ext>
            </a:extLst>
          </p:cNvPr>
          <p:cNvCxnSpPr>
            <a:cxnSpLocks/>
            <a:stCxn id="14" idx="3"/>
            <a:endCxn id="9" idx="0"/>
          </p:cNvCxnSpPr>
          <p:nvPr/>
        </p:nvCxnSpPr>
        <p:spPr>
          <a:xfrm>
            <a:off x="2114584" y="5036084"/>
            <a:ext cx="2436236" cy="509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112CEB-04CA-F6CD-DDEB-58A015B24833}"/>
              </a:ext>
            </a:extLst>
          </p:cNvPr>
          <p:cNvSpPr/>
          <p:nvPr/>
        </p:nvSpPr>
        <p:spPr>
          <a:xfrm>
            <a:off x="858108" y="621646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C099ED-16A2-BBAC-C46E-87905233BB41}"/>
              </a:ext>
            </a:extLst>
          </p:cNvPr>
          <p:cNvCxnSpPr>
            <a:cxnSpLocks/>
            <a:stCxn id="16" idx="3"/>
            <a:endCxn id="3" idx="2"/>
          </p:cNvCxnSpPr>
          <p:nvPr/>
        </p:nvCxnSpPr>
        <p:spPr>
          <a:xfrm flipV="1">
            <a:off x="2114584" y="5912842"/>
            <a:ext cx="1170067" cy="4995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5F5615-32B3-2711-C4E4-0D2785C10FD8}"/>
              </a:ext>
            </a:extLst>
          </p:cNvPr>
          <p:cNvSpPr txBox="1"/>
          <p:nvPr/>
        </p:nvSpPr>
        <p:spPr>
          <a:xfrm>
            <a:off x="7541111" y="5912842"/>
            <a:ext cx="40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Next returns "b=14" and current is advanced</a:t>
            </a:r>
          </a:p>
        </p:txBody>
      </p:sp>
    </p:spTree>
    <p:extLst>
      <p:ext uri="{BB962C8B-B14F-4D97-AF65-F5344CB8AC3E}">
        <p14:creationId xmlns:p14="http://schemas.microsoft.com/office/powerpoint/2010/main" val="1690419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934196" y="754814"/>
            <a:ext cx="58769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Advance the iterator forwards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or backwards and return the next item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- The pointer to the instance of this class.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returns NULL when there are no more entries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inspired by the following Python code: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item = next(iterator, False)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self-&gt;__current = self-&gt;__current-&gt;__next;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err="1"/>
              <a:t>MapIter_next</a:t>
            </a:r>
            <a:r>
              <a:rPr lang="en-US" dirty="0"/>
              <a:t>()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Note we must return the current </a:t>
            </a:r>
            <a:r>
              <a:rPr lang="en-US" dirty="0" err="1"/>
              <a:t>MapEntry</a:t>
            </a:r>
            <a:r>
              <a:rPr lang="en-US" dirty="0"/>
              <a:t> before we advance current so we see the first </a:t>
            </a:r>
            <a:r>
              <a:rPr lang="en-US" dirty="0" err="1"/>
              <a:t>MapEntry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3CCD2B-CCD0-28E4-3E34-0B19D50B48CD}"/>
              </a:ext>
            </a:extLst>
          </p:cNvPr>
          <p:cNvSpPr/>
          <p:nvPr/>
        </p:nvSpPr>
        <p:spPr>
          <a:xfrm>
            <a:off x="2896346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EDD20-8AC7-3F9E-BC8B-97085ADCA8A9}"/>
              </a:ext>
            </a:extLst>
          </p:cNvPr>
          <p:cNvSpPr/>
          <p:nvPr/>
        </p:nvSpPr>
        <p:spPr>
          <a:xfrm>
            <a:off x="1630177" y="5533332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07C374-3F32-BFE7-4EDF-D18B7C7E5ED2}"/>
              </a:ext>
            </a:extLst>
          </p:cNvPr>
          <p:cNvCxnSpPr>
            <a:cxnSpLocks/>
          </p:cNvCxnSpPr>
          <p:nvPr/>
        </p:nvCxnSpPr>
        <p:spPr>
          <a:xfrm>
            <a:off x="2406787" y="5727118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711D2E-3A1D-3741-DB5B-39290321FCF1}"/>
              </a:ext>
            </a:extLst>
          </p:cNvPr>
          <p:cNvSpPr/>
          <p:nvPr/>
        </p:nvSpPr>
        <p:spPr>
          <a:xfrm>
            <a:off x="6675353" y="553333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E8412-1950-35EF-939A-010A5929327A}"/>
              </a:ext>
            </a:extLst>
          </p:cNvPr>
          <p:cNvSpPr/>
          <p:nvPr/>
        </p:nvSpPr>
        <p:spPr>
          <a:xfrm>
            <a:off x="4162515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563859-5799-D2C7-0317-CBD56C1ABE6C}"/>
              </a:ext>
            </a:extLst>
          </p:cNvPr>
          <p:cNvCxnSpPr>
            <a:cxnSpLocks/>
          </p:cNvCxnSpPr>
          <p:nvPr/>
        </p:nvCxnSpPr>
        <p:spPr>
          <a:xfrm flipV="1">
            <a:off x="3666158" y="5727118"/>
            <a:ext cx="479866" cy="21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C9F12-8D16-93B7-34D4-829C026C5126}"/>
              </a:ext>
            </a:extLst>
          </p:cNvPr>
          <p:cNvSpPr/>
          <p:nvPr/>
        </p:nvSpPr>
        <p:spPr>
          <a:xfrm>
            <a:off x="5428684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E4F603-13D1-5DDA-70F7-4C96A77F8F2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222450" y="5727118"/>
            <a:ext cx="4529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845D61-1B2A-5800-6622-6281FE529C01}"/>
              </a:ext>
            </a:extLst>
          </p:cNvPr>
          <p:cNvCxnSpPr>
            <a:cxnSpLocks/>
          </p:cNvCxnSpPr>
          <p:nvPr/>
        </p:nvCxnSpPr>
        <p:spPr>
          <a:xfrm>
            <a:off x="4922634" y="5701246"/>
            <a:ext cx="520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35274-6BCA-DCED-B170-E9FAB84BE3E4}"/>
              </a:ext>
            </a:extLst>
          </p:cNvPr>
          <p:cNvSpPr/>
          <p:nvPr/>
        </p:nvSpPr>
        <p:spPr>
          <a:xfrm>
            <a:off x="858108" y="4840141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F0F94D-C3E8-DE01-A51A-A55547108923}"/>
              </a:ext>
            </a:extLst>
          </p:cNvPr>
          <p:cNvCxnSpPr>
            <a:cxnSpLocks/>
            <a:stCxn id="14" idx="3"/>
            <a:endCxn id="11" idx="0"/>
          </p:cNvCxnSpPr>
          <p:nvPr/>
        </p:nvCxnSpPr>
        <p:spPr>
          <a:xfrm>
            <a:off x="2114584" y="5036084"/>
            <a:ext cx="3702405" cy="509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112CEB-04CA-F6CD-DDEB-58A015B24833}"/>
              </a:ext>
            </a:extLst>
          </p:cNvPr>
          <p:cNvSpPr/>
          <p:nvPr/>
        </p:nvSpPr>
        <p:spPr>
          <a:xfrm>
            <a:off x="858108" y="621646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C099ED-16A2-BBAC-C46E-87905233BB41}"/>
              </a:ext>
            </a:extLst>
          </p:cNvPr>
          <p:cNvCxnSpPr>
            <a:cxnSpLocks/>
            <a:stCxn id="16" idx="3"/>
            <a:endCxn id="9" idx="2"/>
          </p:cNvCxnSpPr>
          <p:nvPr/>
        </p:nvCxnSpPr>
        <p:spPr>
          <a:xfrm flipV="1">
            <a:off x="2114584" y="5912842"/>
            <a:ext cx="2436236" cy="4995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549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934196" y="754814"/>
            <a:ext cx="58769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Advance the iterator forwards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or backwards and return the next item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- The pointer to the instance of this class.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returns NULL when there are no more entries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inspired by the following Python code: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item = next(iterator, False)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self-&gt;__current = self-&gt;__current-&gt;__next;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err="1"/>
              <a:t>MapIter_next</a:t>
            </a:r>
            <a:r>
              <a:rPr lang="en-US" dirty="0"/>
              <a:t>()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Note we must return the current </a:t>
            </a:r>
            <a:r>
              <a:rPr lang="en-US" dirty="0" err="1"/>
              <a:t>MapEntry</a:t>
            </a:r>
            <a:r>
              <a:rPr lang="en-US" dirty="0"/>
              <a:t> before we advance current so we see the first </a:t>
            </a:r>
            <a:r>
              <a:rPr lang="en-US" dirty="0" err="1"/>
              <a:t>MapEntry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3CCD2B-CCD0-28E4-3E34-0B19D50B48CD}"/>
              </a:ext>
            </a:extLst>
          </p:cNvPr>
          <p:cNvSpPr/>
          <p:nvPr/>
        </p:nvSpPr>
        <p:spPr>
          <a:xfrm>
            <a:off x="2896346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EDD20-8AC7-3F9E-BC8B-97085ADCA8A9}"/>
              </a:ext>
            </a:extLst>
          </p:cNvPr>
          <p:cNvSpPr/>
          <p:nvPr/>
        </p:nvSpPr>
        <p:spPr>
          <a:xfrm>
            <a:off x="1630177" y="5533332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07C374-3F32-BFE7-4EDF-D18B7C7E5ED2}"/>
              </a:ext>
            </a:extLst>
          </p:cNvPr>
          <p:cNvCxnSpPr>
            <a:cxnSpLocks/>
          </p:cNvCxnSpPr>
          <p:nvPr/>
        </p:nvCxnSpPr>
        <p:spPr>
          <a:xfrm>
            <a:off x="2406787" y="5727118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711D2E-3A1D-3741-DB5B-39290321FCF1}"/>
              </a:ext>
            </a:extLst>
          </p:cNvPr>
          <p:cNvSpPr/>
          <p:nvPr/>
        </p:nvSpPr>
        <p:spPr>
          <a:xfrm>
            <a:off x="6675353" y="553333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E8412-1950-35EF-939A-010A5929327A}"/>
              </a:ext>
            </a:extLst>
          </p:cNvPr>
          <p:cNvSpPr/>
          <p:nvPr/>
        </p:nvSpPr>
        <p:spPr>
          <a:xfrm>
            <a:off x="4162515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563859-5799-D2C7-0317-CBD56C1ABE6C}"/>
              </a:ext>
            </a:extLst>
          </p:cNvPr>
          <p:cNvCxnSpPr>
            <a:cxnSpLocks/>
          </p:cNvCxnSpPr>
          <p:nvPr/>
        </p:nvCxnSpPr>
        <p:spPr>
          <a:xfrm flipV="1">
            <a:off x="3666158" y="5727118"/>
            <a:ext cx="479866" cy="21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C9F12-8D16-93B7-34D4-829C026C5126}"/>
              </a:ext>
            </a:extLst>
          </p:cNvPr>
          <p:cNvSpPr/>
          <p:nvPr/>
        </p:nvSpPr>
        <p:spPr>
          <a:xfrm>
            <a:off x="5428684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E4F603-13D1-5DDA-70F7-4C96A77F8F2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222450" y="5727118"/>
            <a:ext cx="4529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845D61-1B2A-5800-6622-6281FE529C01}"/>
              </a:ext>
            </a:extLst>
          </p:cNvPr>
          <p:cNvCxnSpPr>
            <a:cxnSpLocks/>
          </p:cNvCxnSpPr>
          <p:nvPr/>
        </p:nvCxnSpPr>
        <p:spPr>
          <a:xfrm>
            <a:off x="4922634" y="5701246"/>
            <a:ext cx="520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35274-6BCA-DCED-B170-E9FAB84BE3E4}"/>
              </a:ext>
            </a:extLst>
          </p:cNvPr>
          <p:cNvSpPr/>
          <p:nvPr/>
        </p:nvSpPr>
        <p:spPr>
          <a:xfrm>
            <a:off x="858108" y="4840141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F0F94D-C3E8-DE01-A51A-A55547108923}"/>
              </a:ext>
            </a:extLst>
          </p:cNvPr>
          <p:cNvCxnSpPr>
            <a:cxnSpLocks/>
            <a:stCxn id="14" idx="3"/>
            <a:endCxn id="8" idx="0"/>
          </p:cNvCxnSpPr>
          <p:nvPr/>
        </p:nvCxnSpPr>
        <p:spPr>
          <a:xfrm>
            <a:off x="2114584" y="5036084"/>
            <a:ext cx="4711874" cy="4972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112CEB-04CA-F6CD-DDEB-58A015B24833}"/>
              </a:ext>
            </a:extLst>
          </p:cNvPr>
          <p:cNvSpPr/>
          <p:nvPr/>
        </p:nvSpPr>
        <p:spPr>
          <a:xfrm>
            <a:off x="858108" y="621646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C099ED-16A2-BBAC-C46E-87905233BB41}"/>
              </a:ext>
            </a:extLst>
          </p:cNvPr>
          <p:cNvCxnSpPr>
            <a:cxnSpLocks/>
            <a:stCxn id="16" idx="3"/>
            <a:endCxn id="11" idx="2"/>
          </p:cNvCxnSpPr>
          <p:nvPr/>
        </p:nvCxnSpPr>
        <p:spPr>
          <a:xfrm flipV="1">
            <a:off x="2114584" y="5912842"/>
            <a:ext cx="3702405" cy="4995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20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5934196" y="754814"/>
            <a:ext cx="58769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Advance the iterator forwards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or backwards and return the next item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self - The pointer to the instance of this class.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returns NULL when there are no more entries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This is inspired by the following Python code: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  item = next(iterator, False)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__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MapIter_next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self)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self-&gt;__current;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self-&gt;__current = self-&gt;__current-&gt;__next;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 err="1"/>
              <a:t>MapIter_next</a:t>
            </a:r>
            <a:r>
              <a:rPr lang="en-US" dirty="0"/>
              <a:t>()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US" dirty="0"/>
              <a:t>Note we must return the current </a:t>
            </a:r>
            <a:r>
              <a:rPr lang="en-US" dirty="0" err="1"/>
              <a:t>MapEntry</a:t>
            </a:r>
            <a:r>
              <a:rPr lang="en-US" dirty="0"/>
              <a:t> before we advance current so we see the first </a:t>
            </a:r>
            <a:r>
              <a:rPr lang="en-US" dirty="0" err="1"/>
              <a:t>MapEntry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3CCD2B-CCD0-28E4-3E34-0B19D50B48CD}"/>
              </a:ext>
            </a:extLst>
          </p:cNvPr>
          <p:cNvSpPr/>
          <p:nvPr/>
        </p:nvSpPr>
        <p:spPr>
          <a:xfrm>
            <a:off x="2896346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EDD20-8AC7-3F9E-BC8B-97085ADCA8A9}"/>
              </a:ext>
            </a:extLst>
          </p:cNvPr>
          <p:cNvSpPr/>
          <p:nvPr/>
        </p:nvSpPr>
        <p:spPr>
          <a:xfrm>
            <a:off x="1630177" y="5533332"/>
            <a:ext cx="776610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07C374-3F32-BFE7-4EDF-D18B7C7E5ED2}"/>
              </a:ext>
            </a:extLst>
          </p:cNvPr>
          <p:cNvCxnSpPr>
            <a:cxnSpLocks/>
          </p:cNvCxnSpPr>
          <p:nvPr/>
        </p:nvCxnSpPr>
        <p:spPr>
          <a:xfrm>
            <a:off x="2406787" y="5727118"/>
            <a:ext cx="47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711D2E-3A1D-3741-DB5B-39290321FCF1}"/>
              </a:ext>
            </a:extLst>
          </p:cNvPr>
          <p:cNvSpPr/>
          <p:nvPr/>
        </p:nvSpPr>
        <p:spPr>
          <a:xfrm>
            <a:off x="6675353" y="5533332"/>
            <a:ext cx="302209" cy="391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∅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E8412-1950-35EF-939A-010A5929327A}"/>
              </a:ext>
            </a:extLst>
          </p:cNvPr>
          <p:cNvSpPr/>
          <p:nvPr/>
        </p:nvSpPr>
        <p:spPr>
          <a:xfrm>
            <a:off x="4162515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d=21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563859-5799-D2C7-0317-CBD56C1ABE6C}"/>
              </a:ext>
            </a:extLst>
          </p:cNvPr>
          <p:cNvCxnSpPr>
            <a:cxnSpLocks/>
          </p:cNvCxnSpPr>
          <p:nvPr/>
        </p:nvCxnSpPr>
        <p:spPr>
          <a:xfrm flipV="1">
            <a:off x="3666158" y="5727118"/>
            <a:ext cx="479866" cy="21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C9F12-8D16-93B7-34D4-829C026C5126}"/>
              </a:ext>
            </a:extLst>
          </p:cNvPr>
          <p:cNvSpPr/>
          <p:nvPr/>
        </p:nvSpPr>
        <p:spPr>
          <a:xfrm>
            <a:off x="5428684" y="5545708"/>
            <a:ext cx="776610" cy="367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f=19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E4F603-13D1-5DDA-70F7-4C96A77F8F2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222450" y="5727118"/>
            <a:ext cx="452903" cy="2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845D61-1B2A-5800-6622-6281FE529C01}"/>
              </a:ext>
            </a:extLst>
          </p:cNvPr>
          <p:cNvCxnSpPr>
            <a:cxnSpLocks/>
          </p:cNvCxnSpPr>
          <p:nvPr/>
        </p:nvCxnSpPr>
        <p:spPr>
          <a:xfrm>
            <a:off x="4922634" y="5701246"/>
            <a:ext cx="520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35274-6BCA-DCED-B170-E9FAB84BE3E4}"/>
              </a:ext>
            </a:extLst>
          </p:cNvPr>
          <p:cNvSpPr/>
          <p:nvPr/>
        </p:nvSpPr>
        <p:spPr>
          <a:xfrm>
            <a:off x="858108" y="4840141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 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F0F94D-C3E8-DE01-A51A-A55547108923}"/>
              </a:ext>
            </a:extLst>
          </p:cNvPr>
          <p:cNvCxnSpPr>
            <a:cxnSpLocks/>
            <a:stCxn id="14" idx="3"/>
            <a:endCxn id="8" idx="0"/>
          </p:cNvCxnSpPr>
          <p:nvPr/>
        </p:nvCxnSpPr>
        <p:spPr>
          <a:xfrm>
            <a:off x="2114584" y="5036084"/>
            <a:ext cx="4711874" cy="4972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112CEB-04CA-F6CD-DDEB-58A015B24833}"/>
              </a:ext>
            </a:extLst>
          </p:cNvPr>
          <p:cNvSpPr/>
          <p:nvPr/>
        </p:nvSpPr>
        <p:spPr>
          <a:xfrm>
            <a:off x="858108" y="6216467"/>
            <a:ext cx="1256476" cy="391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C099ED-16A2-BBAC-C46E-87905233BB41}"/>
              </a:ext>
            </a:extLst>
          </p:cNvPr>
          <p:cNvCxnSpPr>
            <a:cxnSpLocks/>
            <a:stCxn id="16" idx="3"/>
            <a:endCxn id="8" idx="2"/>
          </p:cNvCxnSpPr>
          <p:nvPr/>
        </p:nvCxnSpPr>
        <p:spPr>
          <a:xfrm flipV="1">
            <a:off x="2114584" y="5925218"/>
            <a:ext cx="4711874" cy="4871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077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E943B-F994-FF91-EC9C-3774C1CD2051}"/>
              </a:ext>
            </a:extLst>
          </p:cNvPr>
          <p:cNvSpPr txBox="1"/>
          <p:nvPr/>
        </p:nvSpPr>
        <p:spPr>
          <a:xfrm>
            <a:off x="6096000" y="1170024"/>
            <a:ext cx="54473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nIterate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map-&gt;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(map);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cur = 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-&gt;next(</a:t>
            </a:r>
            <a:r>
              <a:rPr lang="en-US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cur == NULL )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 %s=%d\n", cur-&gt;key, cur-&gt;value);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-&gt;del(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A81157-F1D0-5130-371D-BA8DD96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Using an iterator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72547-AA0B-35AD-4AD8-30763CE5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You create the iterator</a:t>
            </a:r>
          </a:p>
          <a:p>
            <a:r>
              <a:rPr lang="en-US" dirty="0"/>
              <a:t>Then in a loop, you call next() to get each successive entry in the map, until you exhaust the entries</a:t>
            </a:r>
          </a:p>
          <a:p>
            <a:r>
              <a:rPr lang="en-US" dirty="0"/>
              <a:t>We could make key and value private in </a:t>
            </a:r>
            <a:r>
              <a:rPr lang="en-US" dirty="0" err="1"/>
              <a:t>MapEntry</a:t>
            </a:r>
            <a:r>
              <a:rPr lang="en-US" dirty="0"/>
              <a:t> – but we just keep them public to reduce code size on slides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26851-7477-FC07-9936-D980EC9B2423}"/>
              </a:ext>
            </a:extLst>
          </p:cNvPr>
          <p:cNvSpPr txBox="1"/>
          <p:nvPr/>
        </p:nvSpPr>
        <p:spPr>
          <a:xfrm>
            <a:off x="6559838" y="4088137"/>
            <a:ext cx="319189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{'a': 1, 'b': 2, 'c': 3}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 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item = next(it, False)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item is False : break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print('item is', item)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935DF-B845-2B5C-BCFD-2516C9D6766D}"/>
              </a:ext>
            </a:extLst>
          </p:cNvPr>
          <p:cNvSpPr txBox="1"/>
          <p:nvPr/>
        </p:nvSpPr>
        <p:spPr>
          <a:xfrm>
            <a:off x="10463350" y="5921364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cc_04_05.py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313E1-01C0-BB06-FAD9-3276B5D360FF}"/>
              </a:ext>
            </a:extLst>
          </p:cNvPr>
          <p:cNvSpPr txBox="1"/>
          <p:nvPr/>
        </p:nvSpPr>
        <p:spPr>
          <a:xfrm>
            <a:off x="10463350" y="2832017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cc_04_06.c</a:t>
            </a:r>
          </a:p>
        </p:txBody>
      </p:sp>
    </p:spTree>
    <p:extLst>
      <p:ext uri="{BB962C8B-B14F-4D97-AF65-F5344CB8AC3E}">
        <p14:creationId xmlns:p14="http://schemas.microsoft.com/office/powerpoint/2010/main" val="2686823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F179-439B-898F-CF73-F57CB279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8D89-DF83-F48A-2581-02C4870BE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improved the design of our class interface</a:t>
            </a:r>
          </a:p>
          <a:p>
            <a:pPr lvl="1"/>
            <a:r>
              <a:rPr lang="en-US" dirty="0"/>
              <a:t>Abstraction</a:t>
            </a:r>
          </a:p>
          <a:p>
            <a:pPr lvl="1"/>
            <a:r>
              <a:rPr lang="en-US" dirty="0"/>
              <a:t>Encapsulation</a:t>
            </a:r>
          </a:p>
          <a:p>
            <a:pPr lvl="1"/>
            <a:endParaRPr lang="en-US" dirty="0"/>
          </a:p>
          <a:p>
            <a:r>
              <a:rPr lang="en-US" dirty="0"/>
              <a:t>We do this to allow multiple Map implementations of varying complexity and improved performance characteristics</a:t>
            </a:r>
          </a:p>
          <a:p>
            <a:pPr lvl="1"/>
            <a:r>
              <a:rPr lang="en-US" dirty="0"/>
              <a:t>Tree Structure</a:t>
            </a:r>
          </a:p>
          <a:p>
            <a:pPr lvl="1"/>
            <a:r>
              <a:rPr lang="en-US" dirty="0"/>
              <a:t>Hash Structure</a:t>
            </a:r>
          </a:p>
        </p:txBody>
      </p:sp>
    </p:spTree>
    <p:extLst>
      <p:ext uri="{BB962C8B-B14F-4D97-AF65-F5344CB8AC3E}">
        <p14:creationId xmlns:p14="http://schemas.microsoft.com/office/powerpoint/2010/main" val="1078420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AE3D-C70D-220E-82A8-C1D64A90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/ Contributions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25F2C-A6DC-4096-AD36-A6A5AF1FFD40}"/>
              </a:ext>
            </a:extLst>
          </p:cNvPr>
          <p:cNvSpPr txBox="1"/>
          <p:nvPr/>
        </p:nvSpPr>
        <p:spPr>
          <a:xfrm>
            <a:off x="838201" y="1502688"/>
            <a:ext cx="5055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These slides are Copyright 2023-  Charles R. Severance (</a:t>
            </a:r>
            <a:r>
              <a:rPr lang="en-US" sz="1200" dirty="0" err="1"/>
              <a:t>online.dr-chuck.com</a:t>
            </a:r>
            <a:r>
              <a:rPr lang="en-US" sz="1200" dirty="0"/>
              <a:t>) as part of www.cc4e.com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endParaRPr lang="en-US" sz="1200" dirty="0"/>
          </a:p>
          <a:p>
            <a:r>
              <a:rPr lang="en-US" sz="1200" dirty="0"/>
              <a:t>Initial Development: Charles Severance, University of Michigan School of Information</a:t>
            </a:r>
          </a:p>
          <a:p>
            <a:endParaRPr lang="en-US" sz="1200" dirty="0"/>
          </a:p>
          <a:p>
            <a:r>
              <a:rPr lang="en-US" sz="1200" b="1" dirty="0"/>
              <a:t>Insert new Contributors and Translators here including names and dates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0D5A1-502A-F6A1-76FD-6D954B37EE94}"/>
              </a:ext>
            </a:extLst>
          </p:cNvPr>
          <p:cNvSpPr txBox="1"/>
          <p:nvPr/>
        </p:nvSpPr>
        <p:spPr>
          <a:xfrm>
            <a:off x="6298097" y="1502688"/>
            <a:ext cx="505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Continue new Contributors and Translators here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88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323076-CE99-3E84-233D-DE65921B7A8A}"/>
              </a:ext>
            </a:extLst>
          </p:cNvPr>
          <p:cNvSpPr txBox="1"/>
          <p:nvPr/>
        </p:nvSpPr>
        <p:spPr>
          <a:xfrm>
            <a:off x="6726665" y="1977288"/>
            <a:ext cx="4504759" cy="25545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PHP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$x = "A string with old in it";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strpos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x,'with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')."\n");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$y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str_replace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'old', 'new', $x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print($y."\n");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($y)."\n");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7D2D4-1E89-3242-B939-F138697217DE}"/>
              </a:ext>
            </a:extLst>
          </p:cNvPr>
          <p:cNvSpPr txBox="1"/>
          <p:nvPr/>
        </p:nvSpPr>
        <p:spPr>
          <a:xfrm>
            <a:off x="931478" y="1977288"/>
            <a:ext cx="37641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Python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"A string with old in it"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x.find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('with'))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x.replace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('old', 'new')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print(y)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BD4912-881E-CFA3-7EB5-23228CE6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by Naming Convention </a:t>
            </a:r>
            <a:r>
              <a:rPr lang="en-US" dirty="0">
                <a:solidFill>
                  <a:srgbClr val="FF0000"/>
                </a:solidFill>
              </a:rPr>
              <a:t>(is bad)</a:t>
            </a:r>
          </a:p>
        </p:txBody>
      </p:sp>
    </p:spTree>
    <p:extLst>
      <p:ext uri="{BB962C8B-B14F-4D97-AF65-F5344CB8AC3E}">
        <p14:creationId xmlns:p14="http://schemas.microsoft.com/office/powerpoint/2010/main" val="234316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015EDA-9B8C-EE59-2415-3FA4045D99D8}"/>
              </a:ext>
            </a:extLst>
          </p:cNvPr>
          <p:cNvSpPr txBox="1"/>
          <p:nvPr/>
        </p:nvSpPr>
        <p:spPr>
          <a:xfrm>
            <a:off x="916874" y="1819629"/>
            <a:ext cx="480291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pydict_new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"z", "Catch phrase");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"z", "W");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("Length =%d\n",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("z=%s\n",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pydict_del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BD366-510E-C748-8206-C35E29CF9EDB}"/>
              </a:ext>
            </a:extLst>
          </p:cNvPr>
          <p:cNvSpPr txBox="1"/>
          <p:nvPr/>
        </p:nvSpPr>
        <p:spPr>
          <a:xfrm>
            <a:off x="6472210" y="1819629"/>
            <a:ext cx="458811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pydict_new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-&gt;put(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"z", "Catch phrase");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-&gt;put(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"z", "W");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("Length =%d\n",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("z=%s\n",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-&gt;del(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C1DF43-A37B-9C22-B2EE-D39BFFCE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Methods in the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B719D-8FF1-EA95-BFC3-74C810D515B5}"/>
              </a:ext>
            </a:extLst>
          </p:cNvPr>
          <p:cNvSpPr txBox="1"/>
          <p:nvPr/>
        </p:nvSpPr>
        <p:spPr>
          <a:xfrm>
            <a:off x="838200" y="5231184"/>
            <a:ext cx="1022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we are emulating OO patterns in C, moving new() into the structure is possible but adds a layer of complexity at compile </a:t>
            </a:r>
            <a:r>
              <a:rPr lang="en-US" i="1" dirty="0"/>
              <a:t>and</a:t>
            </a:r>
            <a:r>
              <a:rPr lang="en-US" dirty="0"/>
              <a:t> run time.  Similarly we need to have '</a:t>
            </a:r>
            <a:r>
              <a:rPr lang="en-US" dirty="0" err="1"/>
              <a:t>dct</a:t>
            </a:r>
            <a:r>
              <a:rPr lang="en-US" dirty="0"/>
              <a:t>' twice in method calls so methods have access to the instance in the methods.  Languages like C++ and Python solve this by adjusting their compiler.</a:t>
            </a:r>
          </a:p>
        </p:txBody>
      </p:sp>
    </p:spTree>
    <p:extLst>
      <p:ext uri="{BB962C8B-B14F-4D97-AF65-F5344CB8AC3E}">
        <p14:creationId xmlns:p14="http://schemas.microsoft.com/office/powerpoint/2010/main" val="392287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C1BB-C3E9-4BA1-018C-1F3090B6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/ "Leaky"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0101-6DA5-313C-8FC5-8E6550FC2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class is designed such that the calling code needs to look at </a:t>
            </a:r>
            <a:r>
              <a:rPr lang="en-US" u="sng" dirty="0"/>
              <a:t>data attributes </a:t>
            </a:r>
            <a:r>
              <a:rPr lang="en-US" dirty="0"/>
              <a:t>*inside* the class – we call this a "leaky abstraction"</a:t>
            </a:r>
          </a:p>
          <a:p>
            <a:r>
              <a:rPr lang="en-US" dirty="0"/>
              <a:t>The implementation details like the choice of an internal variable name within the class are "leaking" out into the calling code.</a:t>
            </a:r>
          </a:p>
          <a:p>
            <a:r>
              <a:rPr lang="en-US" dirty="0"/>
              <a:t>When calling code depends on this internal implementation names and approaches, it means that we cannot change the code in the class without breaking calling code</a:t>
            </a:r>
          </a:p>
          <a:p>
            <a:r>
              <a:rPr lang="en-US" dirty="0"/>
              <a:t>We need to define a "contract" between the class and its calling code that we agree won't change.  We call this contract an "interface".</a:t>
            </a:r>
          </a:p>
        </p:txBody>
      </p:sp>
    </p:spTree>
    <p:extLst>
      <p:ext uri="{BB962C8B-B14F-4D97-AF65-F5344CB8AC3E}">
        <p14:creationId xmlns:p14="http://schemas.microsoft.com/office/powerpoint/2010/main" val="340980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015EDA-9B8C-EE59-2415-3FA4045D99D8}"/>
              </a:ext>
            </a:extLst>
          </p:cNvPr>
          <p:cNvSpPr txBox="1"/>
          <p:nvPr/>
        </p:nvSpPr>
        <p:spPr>
          <a:xfrm>
            <a:off x="748710" y="1023355"/>
            <a:ext cx="802495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pydict_new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"z", "Catch phrase");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pydict_print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"z", "W");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pydict_print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"y", "B");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"c", "C");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"a", "D");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pydict_print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("Length =%d\n",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("z=%s\n",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"z"));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("x=%s\n",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"x"));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nDump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for(struct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dnode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cur =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cur != NULL ; cur = cur-&gt;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("%s=%s\n", cur-&gt;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cur-&gt;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pydict_del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3DE5B-AC7A-5D86-DB9A-4845A67ADCF2}"/>
              </a:ext>
            </a:extLst>
          </p:cNvPr>
          <p:cNvSpPr txBox="1"/>
          <p:nvPr/>
        </p:nvSpPr>
        <p:spPr>
          <a:xfrm>
            <a:off x="10360657" y="6183599"/>
            <a:ext cx="1665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Menlo" panose="020B0609030804020204" pitchFamily="49" charset="0"/>
              </a:rPr>
              <a:t>cc_03_04.c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3A23F-7FE0-B237-037E-5572CCC45774}"/>
              </a:ext>
            </a:extLst>
          </p:cNvPr>
          <p:cNvSpPr txBox="1"/>
          <p:nvPr/>
        </p:nvSpPr>
        <p:spPr>
          <a:xfrm>
            <a:off x="8089896" y="571666"/>
            <a:ext cx="3452945" cy="3139321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dnode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char *key;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char *value;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dnode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*next;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pydict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dnode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*head;</a:t>
            </a:r>
          </a:p>
          <a:p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dnode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*tail;</a:t>
            </a:r>
          </a:p>
          <a:p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count;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56951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1969</TotalTime>
  <Words>7492</Words>
  <Application>Microsoft Macintosh PowerPoint</Application>
  <PresentationFormat>Widescreen</PresentationFormat>
  <Paragraphs>1118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Light</vt:lpstr>
      <vt:lpstr>Courier New</vt:lpstr>
      <vt:lpstr>Gill Sans</vt:lpstr>
      <vt:lpstr>Marker Felt</vt:lpstr>
      <vt:lpstr>Menlo</vt:lpstr>
      <vt:lpstr>Office Theme</vt:lpstr>
      <vt:lpstr>Building a Better Object</vt:lpstr>
      <vt:lpstr>Problems with our "pydict" class</vt:lpstr>
      <vt:lpstr>Object Oriented Principles</vt:lpstr>
      <vt:lpstr>Encapsulation by Naming Convention</vt:lpstr>
      <vt:lpstr>Encapsulation by Naming Convention (is bad)</vt:lpstr>
      <vt:lpstr>Encapsulation by Naming Convention (is bad)</vt:lpstr>
      <vt:lpstr>Putting Methods in the Structure</vt:lpstr>
      <vt:lpstr>Access Control / "Leaky" Abstractions</vt:lpstr>
      <vt:lpstr>PowerPoint Presentation</vt:lpstr>
      <vt:lpstr>Controlling Access to Object Attributes</vt:lpstr>
      <vt:lpstr>PowerPoint Presentation</vt:lpstr>
      <vt:lpstr>Access Control in Java</vt:lpstr>
      <vt:lpstr>Access Control in C++</vt:lpstr>
      <vt:lpstr>Access Control in Python</vt:lpstr>
      <vt:lpstr>What in a Map?</vt:lpstr>
      <vt:lpstr>Modern Maps – Key / Value Pairs</vt:lpstr>
      <vt:lpstr>PowerPoint Presentation</vt:lpstr>
      <vt:lpstr>PowerPoint Presentation</vt:lpstr>
      <vt:lpstr>C++</vt:lpstr>
      <vt:lpstr>PowerPoint Presentation</vt:lpstr>
      <vt:lpstr>Java Map&lt;String, Integer&gt;</vt:lpstr>
      <vt:lpstr>PowerPoint Presentation</vt:lpstr>
      <vt:lpstr>PowerPoint Presentation</vt:lpstr>
      <vt:lpstr>A Minute of C++</vt:lpstr>
      <vt:lpstr>PowerPoint Presentation</vt:lpstr>
      <vt:lpstr>Three Syntaxes</vt:lpstr>
      <vt:lpstr>The C++ OO approach is somewhat unique</vt:lpstr>
      <vt:lpstr>PowerPoint Presentation</vt:lpstr>
      <vt:lpstr>The C++ Influence in Python goes very deep</vt:lpstr>
      <vt:lpstr>The open flow of innovation and ideas</vt:lpstr>
      <vt:lpstr>Python has operator overloading!</vt:lpstr>
      <vt:lpstr>Implementing Encapsulation</vt:lpstr>
      <vt:lpstr>PowerPoint Presentation</vt:lpstr>
      <vt:lpstr>MapEntry Structure</vt:lpstr>
      <vt:lpstr>Map structure</vt:lpstr>
      <vt:lpstr>Constructor</vt:lpstr>
      <vt:lpstr>Map_dump</vt:lpstr>
      <vt:lpstr>Destructor</vt:lpstr>
      <vt:lpstr>Map_get</vt:lpstr>
      <vt:lpstr>Map_put</vt:lpstr>
      <vt:lpstr>Iterators</vt:lpstr>
      <vt:lpstr>PowerPoint Presentation</vt:lpstr>
      <vt:lpstr>Simplifying our Pictures</vt:lpstr>
      <vt:lpstr>Separation of Concerns</vt:lpstr>
      <vt:lpstr>About Iterators</vt:lpstr>
      <vt:lpstr>Using an iterator</vt:lpstr>
      <vt:lpstr>Struct MapIter</vt:lpstr>
      <vt:lpstr>Map_iter()</vt:lpstr>
      <vt:lpstr>MapIter_next()</vt:lpstr>
      <vt:lpstr>MapIter_next()</vt:lpstr>
      <vt:lpstr>MapIter_next()</vt:lpstr>
      <vt:lpstr>MapIter_next()</vt:lpstr>
      <vt:lpstr>MapIter_next()</vt:lpstr>
      <vt:lpstr>MapIter_next()</vt:lpstr>
      <vt:lpstr>Using an iterator</vt:lpstr>
      <vt:lpstr>Summary</vt:lpstr>
      <vt:lpstr>Acknowledgements / Contributions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Orientation</dc:title>
  <dc:creator>Severance, Charles</dc:creator>
  <cp:lastModifiedBy>Severance, Charles</cp:lastModifiedBy>
  <cp:revision>104</cp:revision>
  <dcterms:created xsi:type="dcterms:W3CDTF">2023-02-25T13:30:24Z</dcterms:created>
  <dcterms:modified xsi:type="dcterms:W3CDTF">2023-05-09T00:47:27Z</dcterms:modified>
</cp:coreProperties>
</file>