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4"/>
  </p:notesMasterIdLst>
  <p:sldIdLst>
    <p:sldId id="256" r:id="rId2"/>
    <p:sldId id="291" r:id="rId3"/>
    <p:sldId id="461" r:id="rId4"/>
    <p:sldId id="289" r:id="rId5"/>
    <p:sldId id="290" r:id="rId6"/>
    <p:sldId id="288" r:id="rId7"/>
    <p:sldId id="340" r:id="rId8"/>
    <p:sldId id="341" r:id="rId9"/>
    <p:sldId id="342" r:id="rId10"/>
    <p:sldId id="374" r:id="rId11"/>
    <p:sldId id="375" r:id="rId12"/>
    <p:sldId id="343" r:id="rId13"/>
    <p:sldId id="381" r:id="rId14"/>
    <p:sldId id="380" r:id="rId15"/>
    <p:sldId id="376" r:id="rId16"/>
    <p:sldId id="378" r:id="rId17"/>
    <p:sldId id="377" r:id="rId18"/>
    <p:sldId id="379" r:id="rId19"/>
    <p:sldId id="353" r:id="rId20"/>
    <p:sldId id="284" r:id="rId21"/>
    <p:sldId id="445" r:id="rId22"/>
    <p:sldId id="446" r:id="rId23"/>
    <p:sldId id="447" r:id="rId24"/>
    <p:sldId id="462" r:id="rId25"/>
    <p:sldId id="444" r:id="rId26"/>
    <p:sldId id="450" r:id="rId27"/>
    <p:sldId id="455" r:id="rId28"/>
    <p:sldId id="451" r:id="rId29"/>
    <p:sldId id="453" r:id="rId30"/>
    <p:sldId id="454" r:id="rId31"/>
    <p:sldId id="456" r:id="rId32"/>
    <p:sldId id="457" r:id="rId33"/>
    <p:sldId id="458" r:id="rId34"/>
    <p:sldId id="460" r:id="rId35"/>
    <p:sldId id="459" r:id="rId36"/>
    <p:sldId id="287" r:id="rId37"/>
    <p:sldId id="339" r:id="rId38"/>
    <p:sldId id="384" r:id="rId39"/>
    <p:sldId id="386" r:id="rId40"/>
    <p:sldId id="387" r:id="rId41"/>
    <p:sldId id="388" r:id="rId42"/>
    <p:sldId id="389" r:id="rId43"/>
    <p:sldId id="390" r:id="rId44"/>
    <p:sldId id="391" r:id="rId45"/>
    <p:sldId id="392" r:id="rId46"/>
    <p:sldId id="393" r:id="rId47"/>
    <p:sldId id="394" r:id="rId48"/>
    <p:sldId id="395" r:id="rId49"/>
    <p:sldId id="397" r:id="rId50"/>
    <p:sldId id="398" r:id="rId51"/>
    <p:sldId id="385" r:id="rId52"/>
    <p:sldId id="399" r:id="rId53"/>
    <p:sldId id="401" r:id="rId54"/>
    <p:sldId id="403" r:id="rId55"/>
    <p:sldId id="402" r:id="rId56"/>
    <p:sldId id="400" r:id="rId57"/>
    <p:sldId id="404" r:id="rId58"/>
    <p:sldId id="406" r:id="rId59"/>
    <p:sldId id="407" r:id="rId60"/>
    <p:sldId id="410" r:id="rId61"/>
    <p:sldId id="411" r:id="rId62"/>
    <p:sldId id="412" r:id="rId63"/>
    <p:sldId id="413" r:id="rId64"/>
    <p:sldId id="414" r:id="rId65"/>
    <p:sldId id="415" r:id="rId66"/>
    <p:sldId id="416" r:id="rId67"/>
    <p:sldId id="417" r:id="rId68"/>
    <p:sldId id="418" r:id="rId69"/>
    <p:sldId id="419" r:id="rId70"/>
    <p:sldId id="420" r:id="rId71"/>
    <p:sldId id="421" r:id="rId72"/>
    <p:sldId id="422" r:id="rId73"/>
    <p:sldId id="423" r:id="rId74"/>
    <p:sldId id="424" r:id="rId75"/>
    <p:sldId id="425" r:id="rId76"/>
    <p:sldId id="426" r:id="rId77"/>
    <p:sldId id="427" r:id="rId78"/>
    <p:sldId id="428" r:id="rId79"/>
    <p:sldId id="429" r:id="rId80"/>
    <p:sldId id="430" r:id="rId81"/>
    <p:sldId id="431" r:id="rId82"/>
    <p:sldId id="432" r:id="rId83"/>
    <p:sldId id="433" r:id="rId84"/>
    <p:sldId id="434" r:id="rId85"/>
    <p:sldId id="435" r:id="rId86"/>
    <p:sldId id="269" r:id="rId87"/>
    <p:sldId id="409" r:id="rId88"/>
    <p:sldId id="436" r:id="rId89"/>
    <p:sldId id="437" r:id="rId90"/>
    <p:sldId id="438" r:id="rId91"/>
    <p:sldId id="439" r:id="rId92"/>
    <p:sldId id="285" r:id="rId9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96327"/>
  </p:normalViewPr>
  <p:slideViewPr>
    <p:cSldViewPr snapToGrid="0">
      <p:cViewPr varScale="1">
        <p:scale>
          <a:sx n="93" d="100"/>
          <a:sy n="93" d="100"/>
        </p:scale>
        <p:origin x="216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4BA6B-06FD-D141-9DBC-4E6752C56D1C}" type="datetimeFigureOut">
              <a:rPr lang="en-US" smtClean="0"/>
              <a:t>3/27/24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CB509-4546-8F48-B83D-D83BAC5A9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85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2648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>
            <a:extLst>
              <a:ext uri="{FF2B5EF4-FFF2-40B4-BE49-F238E27FC236}">
                <a16:creationId xmlns:a16="http://schemas.microsoft.com/office/drawing/2014/main" id="{D966AD94-BD85-51FD-938E-0699200EF8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6" name="Notes Placeholder 2">
            <a:extLst>
              <a:ext uri="{FF2B5EF4-FFF2-40B4-BE49-F238E27FC236}">
                <a16:creationId xmlns:a16="http://schemas.microsoft.com/office/drawing/2014/main" id="{B9BA2AF9-4111-8DDF-4B89-9D770775F9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2947" name="Slide Number Placeholder 3">
            <a:extLst>
              <a:ext uri="{FF2B5EF4-FFF2-40B4-BE49-F238E27FC236}">
                <a16:creationId xmlns:a16="http://schemas.microsoft.com/office/drawing/2014/main" id="{0EEB9E54-F56D-C2D9-7871-BA5E01A2CD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fld id="{86C88DA9-DFB8-2D49-BD79-84336FD2B579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`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CB509-4546-8F48-B83D-D83BAC5A97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28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chemeClr val="dk2"/>
                </a:solidFill>
              </a:rPr>
              <a:t>Note from Chuck.  If you are using these materials, you can remove the UM logo and replace it with your own, but please retain the CC-BY logo on the first page as well as retain the acknowledgements</a:t>
            </a:r>
            <a:r>
              <a:rPr lang="en-US" baseline="0" dirty="0">
                <a:solidFill>
                  <a:schemeClr val="dk2"/>
                </a:solidFill>
              </a:rPr>
              <a:t> page(s)</a:t>
            </a:r>
            <a:r>
              <a:rPr lang="en-US" dirty="0">
                <a:solidFill>
                  <a:schemeClr val="dk2"/>
                </a:solidFill>
              </a:rPr>
              <a:t>.</a:t>
            </a:r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6792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6447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7EEE-A3CF-443A-2482-35E18D99A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F8B9C-F5BA-17F9-0A1A-E9665612F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F8FBE-FBBE-A0CC-FC42-3FF15B010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E255-8371-B349-B2F5-F8C6C9FF431B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E2043-136C-34E3-9B5E-AC338246D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856A4-24F1-F505-9F17-D7CBFCAEE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75D4-DDD0-8942-A6FE-1A9682155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95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A8AD7-CB39-F4FD-60C8-BAB75817C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BE9A8A-5BCD-ACF0-C136-CDF4EF43F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72173-7BCD-6D53-45A8-FCA73BB2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E255-8371-B349-B2F5-F8C6C9FF431B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32C7C-335D-7160-23CE-C24A4F786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CEB18-C173-EFB3-1C85-A031B298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75D4-DDD0-8942-A6FE-1A9682155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87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DC207-D54F-2803-D3CC-9C09125C69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02E1E2-9E3B-784D-3CE4-2296C22F6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6E86C-E00B-BD36-A411-67778DF47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E255-8371-B349-B2F5-F8C6C9FF431B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F92B7-B14D-6AB6-B8C9-06EE3BCF4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8E9E8-5085-B615-86BC-FA6AF9D5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75D4-DDD0-8942-A6FE-1A9682155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06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DBEDB-C75D-A176-F1E1-2D61BD641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0EA41-92F4-D93D-5DF9-8B79882ED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330B2-BD20-D788-65A6-746C9CD14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E255-8371-B349-B2F5-F8C6C9FF431B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41D4E-2093-22B2-0224-6CCBB3626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9B169-B36C-E793-5F8A-BFAD72B3E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75D4-DDD0-8942-A6FE-1A9682155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1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E088F-0963-1409-208E-743C84B47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88810C-6BA9-7DB2-3B0B-720C42B3C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2797A-1838-CB89-1256-14F12FF16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E255-8371-B349-B2F5-F8C6C9FF431B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F2D03-E3A0-4FEA-0011-C37F65BB1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F4D0B-2CE2-143E-8B6E-602564B8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75D4-DDD0-8942-A6FE-1A9682155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6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19120-C89A-B32D-C285-5A1F7A2A9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7ABE6-B752-F669-D1B4-AC8F049FC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13714-0478-85A7-EDB7-9D329DB61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DCCEE-DA65-5FEA-DBE1-A4FFB71A4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E255-8371-B349-B2F5-F8C6C9FF431B}" type="datetimeFigureOut">
              <a:rPr lang="en-US" smtClean="0"/>
              <a:t>3/27/24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AFB5A0-AAA7-A256-BA01-54C1A2476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F0E0C-8C61-C6B0-8D2F-98C1C0F1B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75D4-DDD0-8942-A6FE-1A9682155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4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E5963-B75A-5C26-1085-A924CA350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1618E1-9250-45C9-B6CB-F5EC9FCD4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64F8B2-EBF4-1934-4B10-E0E23D984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5E85D9-CA66-2837-5A04-B23B866065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E643F1-9724-47B2-6CDC-D890213F2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01FAC-E8AC-52D9-1A16-B217F1A60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E255-8371-B349-B2F5-F8C6C9FF431B}" type="datetimeFigureOut">
              <a:rPr lang="en-US" smtClean="0"/>
              <a:t>3/27/24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5BFE5D-39D1-6E86-A570-37A00E3A7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4A485E-6264-CBC0-1FF3-552D8DDBF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75D4-DDD0-8942-A6FE-1A9682155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0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4FFF0-D8D3-C301-C696-45BC20EBE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81B914-1337-0FD9-892B-B99F460A2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E255-8371-B349-B2F5-F8C6C9FF431B}" type="datetimeFigureOut">
              <a:rPr lang="en-US" smtClean="0"/>
              <a:t>3/27/24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C03B48-34D2-3263-7740-5983D6F7F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575E22-D3FA-A3BE-F2D4-6CCB10CD9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75D4-DDD0-8942-A6FE-1A9682155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1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DE6F61-7AE2-FCC6-43FD-ED979C4E6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E255-8371-B349-B2F5-F8C6C9FF431B}" type="datetimeFigureOut">
              <a:rPr lang="en-US" smtClean="0"/>
              <a:t>3/27/24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772E01-7045-0DD5-9E9A-B9D643B3B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33559-F5B7-5AA5-561B-0308F9F19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75D4-DDD0-8942-A6FE-1A9682155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5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62457-9C61-FB3A-E090-794F70CCC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0A638-5B5A-F81F-B2BB-7D4BC2CCD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6FA28D-530E-D553-BD5E-0834C6956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31CD66-9BCC-71D8-DC72-F5912A2DE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E255-8371-B349-B2F5-F8C6C9FF431B}" type="datetimeFigureOut">
              <a:rPr lang="en-US" smtClean="0"/>
              <a:t>3/27/24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4C7AA-84C9-DE87-FFC9-13E44AFAF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13F64-36A6-C563-B8F8-7149E9CCD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75D4-DDD0-8942-A6FE-1A9682155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9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4AE18-9F94-F919-8625-C0724FDF2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6D54EC-1B48-2A18-CDF8-E331B4674B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EC52F0-4853-2AF7-6240-A9A13CC43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F48310-14CE-7E1E-AC35-4A75EA9F6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E255-8371-B349-B2F5-F8C6C9FF431B}" type="datetimeFigureOut">
              <a:rPr lang="en-US" smtClean="0"/>
              <a:t>3/27/24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B3B96-74D7-0A95-CBCC-E43B376DA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DE2FF1-191F-F55E-1038-7A84E4073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75D4-DDD0-8942-A6FE-1A9682155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4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368CCB-F95C-78B8-AB3B-75046B538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051CA-AE6B-5AD3-B31B-D128E8361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44A3A-5FE8-9765-97A4-8D78B8064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8E255-8371-B349-B2F5-F8C6C9FF431B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77786-E37B-BA0A-FBBA-967E2DAF5F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0ED85-D531-06A4-DD93-B6A9AC1AC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475D4-DDD0-8942-A6FE-1A9682155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0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www.pythonlearn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41B36-9C62-3FFE-74C5-B0303391BA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Tree Maps and Hash Maps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AFB11C-46EE-C1B0-9B56-FAD330B5A7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Dr. Charles R. Severance</a:t>
            </a:r>
          </a:p>
          <a:p>
            <a:r>
              <a:rPr lang="en-US" dirty="0"/>
              <a:t>www.cc4e.com</a:t>
            </a:r>
          </a:p>
          <a:p>
            <a:r>
              <a:rPr lang="en-US" dirty="0"/>
              <a:t>code.cc4e.com (sample code)</a:t>
            </a:r>
          </a:p>
          <a:p>
            <a:r>
              <a:rPr lang="en-US" dirty="0" err="1"/>
              <a:t>online.dr-chuck.com</a:t>
            </a: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149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>
            <a:extLst>
              <a:ext uri="{FF2B5EF4-FFF2-40B4-BE49-F238E27FC236}">
                <a16:creationId xmlns:a16="http://schemas.microsoft.com/office/drawing/2014/main" id="{DA4DD59B-3455-C5B6-9C12-13EF6E5DC0B8}"/>
              </a:ext>
            </a:extLst>
          </p:cNvPr>
          <p:cNvSpPr>
            <a:spLocks/>
          </p:cNvSpPr>
          <p:nvPr/>
        </p:nvSpPr>
        <p:spPr bwMode="auto">
          <a:xfrm>
            <a:off x="7639495" y="2171823"/>
            <a:ext cx="4123922" cy="35334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 sz="2700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AF9DB627-8914-205A-3BEC-943D76B6A3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399" dirty="0"/>
              <a:t>Hashes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9FCA0DD8-80A1-73AD-B9C4-15FE33793230}"/>
              </a:ext>
            </a:extLst>
          </p:cNvPr>
          <p:cNvSpPr>
            <a:spLocks/>
          </p:cNvSpPr>
          <p:nvPr/>
        </p:nvSpPr>
        <p:spPr bwMode="auto">
          <a:xfrm>
            <a:off x="6842804" y="6172027"/>
            <a:ext cx="492442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r>
              <a:rPr lang="en-US" altLang="en-US" sz="2250">
                <a:solidFill>
                  <a:schemeClr val="tx1"/>
                </a:solidFill>
                <a:ea typeface="ＭＳ Ｐゴシック" panose="020B0600070205080204" pitchFamily="34" charset="-128"/>
              </a:rPr>
              <a:t>http://en.wikipedia.org/wiki/Hash_function</a:t>
            </a:r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1D0A1784-7DFE-842B-C051-8AEF4FF4EA3B}"/>
              </a:ext>
            </a:extLst>
          </p:cNvPr>
          <p:cNvSpPr>
            <a:spLocks/>
          </p:cNvSpPr>
          <p:nvPr/>
        </p:nvSpPr>
        <p:spPr bwMode="auto">
          <a:xfrm>
            <a:off x="495252" y="1657523"/>
            <a:ext cx="6665659" cy="426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r>
              <a:rPr lang="en-US" altLang="en-US" sz="2625" i="1">
                <a:solidFill>
                  <a:schemeClr val="tx1"/>
                </a:solidFill>
                <a:ea typeface="ＭＳ Ｐゴシック" panose="020B0600070205080204" pitchFamily="34" charset="-128"/>
              </a:rPr>
              <a:t>A hash function is any algorithm or subroutine that maps large data sets to smaller data sets, called keys. For example, a single integer can serve as an index to an array (cf. associative array). The values returned by a hash function are called hash values, hash codes, hash sums, checksums, or simply hashes.</a:t>
            </a:r>
          </a:p>
          <a:p>
            <a:pPr algn="ctr" eaLnBrk="1" hangingPunct="1"/>
            <a:r>
              <a:rPr lang="en-US" altLang="en-US" sz="2625" i="1">
                <a:solidFill>
                  <a:schemeClr val="tx1"/>
                </a:solidFill>
                <a:ea typeface="ＭＳ Ｐゴシック" panose="020B0600070205080204" pitchFamily="34" charset="-128"/>
              </a:rPr>
              <a:t>Hash functions are mostly used to accelerate table lookup or data comparison tasks such as finding items in a database...</a:t>
            </a:r>
          </a:p>
        </p:txBody>
      </p:sp>
      <p:pic>
        <p:nvPicPr>
          <p:cNvPr id="81925" name="Picture 5">
            <a:extLst>
              <a:ext uri="{FF2B5EF4-FFF2-40B4-BE49-F238E27FC236}">
                <a16:creationId xmlns:a16="http://schemas.microsoft.com/office/drawing/2014/main" id="{295D937F-E53A-97A5-DDED-5775A2576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350" y="1886101"/>
            <a:ext cx="4762035" cy="364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3728A-0087-2963-B6FA-3E9A137FF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SHA-256 Compression Function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48C92-2B6D-A66F-B32D-041741FD694B}"/>
              </a:ext>
            </a:extLst>
          </p:cNvPr>
          <p:cNvSpPr txBox="1"/>
          <p:nvPr/>
        </p:nvSpPr>
        <p:spPr>
          <a:xfrm>
            <a:off x="838200" y="61235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/wiki/SHA-2</a:t>
            </a:r>
          </a:p>
        </p:txBody>
      </p:sp>
      <p:pic>
        <p:nvPicPr>
          <p:cNvPr id="10" name="Picture 9" descr="A complex formula with shifting, inversion, and exclusive or.  This is way too complex and does not need to be understood by the student.">
            <a:extLst>
              <a:ext uri="{FF2B5EF4-FFF2-40B4-BE49-F238E27FC236}">
                <a16:creationId xmlns:a16="http://schemas.microsoft.com/office/drawing/2014/main" id="{E9E41344-610D-7D19-B5C6-A14A2A4D8C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84"/>
          <a:stretch/>
        </p:blipFill>
        <p:spPr>
          <a:xfrm>
            <a:off x="838200" y="2384466"/>
            <a:ext cx="5584003" cy="2401134"/>
          </a:xfrm>
          <a:prstGeom prst="rect">
            <a:avLst/>
          </a:prstGeom>
        </p:spPr>
      </p:pic>
      <p:pic>
        <p:nvPicPr>
          <p:cNvPr id="12" name="Picture 11" descr="A  graphical flow diagram with shifting, inversion, and exclusive or.  This is way too complex and does not need to be understood by the student.">
            <a:extLst>
              <a:ext uri="{FF2B5EF4-FFF2-40B4-BE49-F238E27FC236}">
                <a16:creationId xmlns:a16="http://schemas.microsoft.com/office/drawing/2014/main" id="{8B0293F1-3FFC-5F0E-153E-16A84506C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054" y="1848365"/>
            <a:ext cx="5080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29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2A9B6C-0905-53D0-5724-B0EE61E0BF7C}"/>
              </a:ext>
            </a:extLst>
          </p:cNvPr>
          <p:cNvSpPr txBox="1"/>
          <p:nvPr/>
        </p:nvSpPr>
        <p:spPr>
          <a:xfrm>
            <a:off x="781050" y="612844"/>
            <a:ext cx="733425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getBucket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(char *str, int buckets)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unsigned int hash = 123456;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("\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nHashing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%s\n", str);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( str == NULL ) return 0;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for( ; *str ; str++)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hash = ( hash &lt;&lt; 3 ) ^ *str;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("%c 0x%08x %d\n", *str,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hash, hash % buckets);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hash % buckets;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int h;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h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getBucket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("Hi", 8);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h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getBucket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("Hello", 8);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h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getBucket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("World", 8);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7E7FE2-0047-570B-5CA0-F777C7401591}"/>
              </a:ext>
            </a:extLst>
          </p:cNvPr>
          <p:cNvSpPr txBox="1"/>
          <p:nvPr/>
        </p:nvSpPr>
        <p:spPr>
          <a:xfrm>
            <a:off x="7864081" y="771168"/>
            <a:ext cx="270748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Hashing Hi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 0x000f1248 0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0x00789229 1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Hashing Hello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 0x000f1248 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 0x00789225 5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 0x03c49144 4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 0x1e248a4c 4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 0xf124520f 7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Hashing World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 0x000f1257 7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 0x007892d7 7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 0x03c496ca 2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 0x1e24b63c 4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 0xf125b184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08A033-292D-B85C-D84C-AD5A1A933F57}"/>
              </a:ext>
            </a:extLst>
          </p:cNvPr>
          <p:cNvSpPr txBox="1"/>
          <p:nvPr/>
        </p:nvSpPr>
        <p:spPr>
          <a:xfrm>
            <a:off x="10247708" y="6245155"/>
            <a:ext cx="16656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Menlo" panose="020B0609030804020204" pitchFamily="49" charset="0"/>
              </a:rPr>
              <a:t>cc_05_01.c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49B15D-450F-FB40-87E6-1A2BD25BB64C}"/>
              </a:ext>
            </a:extLst>
          </p:cNvPr>
          <p:cNvSpPr/>
          <p:nvPr/>
        </p:nvSpPr>
        <p:spPr>
          <a:xfrm>
            <a:off x="9678572" y="1336431"/>
            <a:ext cx="196948" cy="2954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80ADB6-9453-F136-795D-F5056A481B23}"/>
              </a:ext>
            </a:extLst>
          </p:cNvPr>
          <p:cNvSpPr/>
          <p:nvPr/>
        </p:nvSpPr>
        <p:spPr>
          <a:xfrm>
            <a:off x="9706708" y="3281288"/>
            <a:ext cx="196948" cy="2954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4311CD-E4A8-DCD2-3952-AE79EE6FB25A}"/>
              </a:ext>
            </a:extLst>
          </p:cNvPr>
          <p:cNvSpPr/>
          <p:nvPr/>
        </p:nvSpPr>
        <p:spPr>
          <a:xfrm>
            <a:off x="9706708" y="5187457"/>
            <a:ext cx="196948" cy="2954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82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ABFBA-E64A-D064-6F8D-E1D57F69A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Build our HashMap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6FF20-CA60-72CC-F028-B04B99DC35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First, make a copy of our List Map and change a (very) few things</a:t>
            </a:r>
          </a:p>
        </p:txBody>
      </p:sp>
    </p:spTree>
    <p:extLst>
      <p:ext uri="{BB962C8B-B14F-4D97-AF65-F5344CB8AC3E}">
        <p14:creationId xmlns:p14="http://schemas.microsoft.com/office/powerpoint/2010/main" val="1036851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F34521-3E85-1FB0-1D82-AFF2657BBEC0}"/>
              </a:ext>
            </a:extLst>
          </p:cNvPr>
          <p:cNvSpPr txBox="1"/>
          <p:nvPr/>
        </p:nvSpPr>
        <p:spPr>
          <a:xfrm>
            <a:off x="614875" y="818491"/>
            <a:ext cx="641897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HashMap 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HashMap_new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struct HashMap *p = malloc(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(*p));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p-&gt;__buckets = 8;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for(int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p-&gt;__buckets;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++ )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p-&gt;__heads[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NULL;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p-&gt;__tails[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NULL;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p-&gt;__count = 0;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p-&gt;put = &amp;__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HashMap_put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p-&gt;get = &amp;__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HashMap_get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p-&gt;size = &amp;__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HashMap_size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p-&gt;dump = &amp;__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HashMap_dump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p-&gt;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&amp;__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HashMap_iter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p-&gt;del = &amp;__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HashMap_del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p;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5D3AD9-AC61-7451-D7C2-AD787DD60C2E}"/>
              </a:ext>
            </a:extLst>
          </p:cNvPr>
          <p:cNvSpPr txBox="1"/>
          <p:nvPr/>
        </p:nvSpPr>
        <p:spPr>
          <a:xfrm>
            <a:off x="6203653" y="3102252"/>
            <a:ext cx="5147563" cy="203132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HashMap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int __buckets;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HashMapEntry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*__heads[8];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HashMapEntry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*__tails[8];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int __count;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...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1844225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F34521-3E85-1FB0-1D82-AFF2657BBEC0}"/>
              </a:ext>
            </a:extLst>
          </p:cNvPr>
          <p:cNvSpPr txBox="1"/>
          <p:nvPr/>
        </p:nvSpPr>
        <p:spPr>
          <a:xfrm>
            <a:off x="614874" y="818491"/>
            <a:ext cx="1128639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HashMapEntry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 __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HashMap_find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(struct HashMap* self, char *key,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bucket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HashMapEntry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*cur;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( self == NULL || key == NULL ) return NULL;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for(cur = self-&gt;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__heads[bucket]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 cur != NULL ; cur = cur-&gt;__next )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strcmp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(key, cur-&gt;key) == 0 ) return cur;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NULL;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__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HashMap_get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(struct HashMap* self, char *key, int def)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int bucket =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getBucket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(key, self-&gt;__buckets);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HashMapEntry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__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HashMap_find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(self, key, bucket);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(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NULL ) return def;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-&gt;value;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52491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F34521-3E85-1FB0-1D82-AFF2657BBEC0}"/>
              </a:ext>
            </a:extLst>
          </p:cNvPr>
          <p:cNvSpPr txBox="1"/>
          <p:nvPr/>
        </p:nvSpPr>
        <p:spPr>
          <a:xfrm>
            <a:off x="452803" y="394692"/>
            <a:ext cx="11286393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__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Map_put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(struct Map* self, char *key, int value)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MapEntry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*old, *new;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char 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new_key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old = __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Map_find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(self, key);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( old != NULL )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old-&gt;value = value;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/* Not found - time to insert */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new = malloc(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(*new));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new-&gt;__next = NULL;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( self-&gt;__head == NULL ) self-&gt;__head = new;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( self-&gt;__tail != NULL ) self-&gt;__tail-&gt;__next = new;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new-&gt;__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self-&gt;__tail;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self-&gt;__tail = new;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33776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F34521-3E85-1FB0-1D82-AFF2657BBEC0}"/>
              </a:ext>
            </a:extLst>
          </p:cNvPr>
          <p:cNvSpPr txBox="1"/>
          <p:nvPr/>
        </p:nvSpPr>
        <p:spPr>
          <a:xfrm>
            <a:off x="452803" y="394692"/>
            <a:ext cx="11286393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HashMap_put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(struct HashMap* self, char *key, int value) {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int bucket;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HashMapEntry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*old, *new;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char 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new_key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new_value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bucket =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getBucket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(key, self-&gt;__buckets);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old = __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HashMap_find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(self, key,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bucket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( old != NULL )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old-&gt;value = value;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/* Not found - time to insert */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new = malloc(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(*new));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new-&gt;__next = NULL;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( self-&gt;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__heads[bucket]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== NULL ) self-&gt;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__heads[bucket]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new;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( self-&gt;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__tails[bucket]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!= NULL ) self-&gt;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__tails[bucket]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-&gt;__next = new;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new-&gt;__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self-&gt;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__tails[bucket];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self-&gt;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__tails[bucket]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new;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38945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F34521-3E85-1FB0-1D82-AFF2657BBEC0}"/>
              </a:ext>
            </a:extLst>
          </p:cNvPr>
          <p:cNvSpPr txBox="1"/>
          <p:nvPr/>
        </p:nvSpPr>
        <p:spPr>
          <a:xfrm>
            <a:off x="452803" y="394692"/>
            <a:ext cx="1128639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__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HashMap_dump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(struct HashMap* self)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int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HashMapEntry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*cur;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("Object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HashHashMap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@%p count=%d buckets=%d\n",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self, self-&gt;__count, self-&gt;__buckets);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self-&gt;__buckets;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++ )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for(cur = self-&gt;__heads[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]; cur != NULL ; cur = cur-&gt;__next )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 %s=%d [%d]\n", cur-&gt;key, cur-&gt;value,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48584B-6CF5-35B5-62B5-18E3072D7E63}"/>
              </a:ext>
            </a:extLst>
          </p:cNvPr>
          <p:cNvSpPr txBox="1"/>
          <p:nvPr/>
        </p:nvSpPr>
        <p:spPr>
          <a:xfrm>
            <a:off x="5468815" y="4387787"/>
            <a:ext cx="6098344" cy="175432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Object HashHashMap@0x6000035ac000 count=4 buckets=8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y=2 [1]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a=4 [1]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z=1 [2]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b=3 [2]</a:t>
            </a:r>
          </a:p>
        </p:txBody>
      </p:sp>
    </p:spTree>
    <p:extLst>
      <p:ext uri="{BB962C8B-B14F-4D97-AF65-F5344CB8AC3E}">
        <p14:creationId xmlns:p14="http://schemas.microsoft.com/office/powerpoint/2010/main" val="3430629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EE943B-F994-FF91-EC9C-3774C1CD2051}"/>
              </a:ext>
            </a:extLst>
          </p:cNvPr>
          <p:cNvSpPr txBox="1"/>
          <p:nvPr/>
        </p:nvSpPr>
        <p:spPr>
          <a:xfrm>
            <a:off x="5910133" y="1825625"/>
            <a:ext cx="555472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A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MapIter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contains the current item and whether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this is a forward or reverse iterator.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MapIter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struct </a:t>
            </a:r>
            <a:r>
              <a:rPr lang="en-US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MapEntry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*__current;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(*next)(struct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MapIter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self);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void (*del)(struct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MapIter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self);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4A81157-F1D0-5130-371D-BA8DD965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83086" cy="1325563"/>
          </a:xfrm>
        </p:spPr>
        <p:txBody>
          <a:bodyPr/>
          <a:lstStyle/>
          <a:p>
            <a:r>
              <a:rPr lang="en-US" dirty="0"/>
              <a:t>Struct </a:t>
            </a:r>
            <a:r>
              <a:rPr lang="en-US" dirty="0" err="1"/>
              <a:t>MapIter</a:t>
            </a:r>
            <a:r>
              <a:rPr lang="en-US" dirty="0"/>
              <a:t> (review)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372547-AA0B-35AD-4AD8-30763CE5D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90474" cy="4351338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MapIter</a:t>
            </a:r>
            <a:r>
              <a:rPr lang="en-US" dirty="0"/>
              <a:t> is a "related class" to it can access "protected" values in </a:t>
            </a:r>
            <a:r>
              <a:rPr lang="en-US" dirty="0" err="1"/>
              <a:t>MapEntry</a:t>
            </a:r>
            <a:r>
              <a:rPr lang="en-US" dirty="0"/>
              <a:t> without violating the abstraction.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D64654-6FF4-82EF-3AC6-299F8B3139BF}"/>
              </a:ext>
            </a:extLst>
          </p:cNvPr>
          <p:cNvSpPr/>
          <p:nvPr/>
        </p:nvSpPr>
        <p:spPr>
          <a:xfrm>
            <a:off x="3575326" y="5582586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b=14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76BD51-D35B-DFAD-DC32-8A0C69FE5A67}"/>
              </a:ext>
            </a:extLst>
          </p:cNvPr>
          <p:cNvSpPr/>
          <p:nvPr/>
        </p:nvSpPr>
        <p:spPr>
          <a:xfrm>
            <a:off x="2309157" y="5570210"/>
            <a:ext cx="776610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  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D1993F-C676-6FA6-5D1D-5844891813A2}"/>
              </a:ext>
            </a:extLst>
          </p:cNvPr>
          <p:cNvCxnSpPr>
            <a:cxnSpLocks/>
          </p:cNvCxnSpPr>
          <p:nvPr/>
        </p:nvCxnSpPr>
        <p:spPr>
          <a:xfrm>
            <a:off x="3085767" y="5763996"/>
            <a:ext cx="47986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634F7CA-B5F7-9746-6188-94BB0A55B94C}"/>
              </a:ext>
            </a:extLst>
          </p:cNvPr>
          <p:cNvSpPr/>
          <p:nvPr/>
        </p:nvSpPr>
        <p:spPr>
          <a:xfrm>
            <a:off x="7354333" y="5570210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A3553B-F074-4749-FF92-2A275F68DACA}"/>
              </a:ext>
            </a:extLst>
          </p:cNvPr>
          <p:cNvSpPr/>
          <p:nvPr/>
        </p:nvSpPr>
        <p:spPr>
          <a:xfrm>
            <a:off x="4841495" y="5582586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d=21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724BF2-C8E2-F691-4386-D0727EFBC586}"/>
              </a:ext>
            </a:extLst>
          </p:cNvPr>
          <p:cNvCxnSpPr>
            <a:cxnSpLocks/>
          </p:cNvCxnSpPr>
          <p:nvPr/>
        </p:nvCxnSpPr>
        <p:spPr>
          <a:xfrm flipV="1">
            <a:off x="4345138" y="5763996"/>
            <a:ext cx="479866" cy="218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AE57107-28F3-133F-B3EF-4B389C200BF0}"/>
              </a:ext>
            </a:extLst>
          </p:cNvPr>
          <p:cNvSpPr/>
          <p:nvPr/>
        </p:nvSpPr>
        <p:spPr>
          <a:xfrm>
            <a:off x="6107664" y="5582586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f=19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F835555-292D-2EAF-143B-1A6DA9BCB383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6901430" y="5763996"/>
            <a:ext cx="452903" cy="21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00F3435-34B3-9810-D61C-B3D8D27B100E}"/>
              </a:ext>
            </a:extLst>
          </p:cNvPr>
          <p:cNvCxnSpPr>
            <a:cxnSpLocks/>
          </p:cNvCxnSpPr>
          <p:nvPr/>
        </p:nvCxnSpPr>
        <p:spPr>
          <a:xfrm>
            <a:off x="5601614" y="5738124"/>
            <a:ext cx="52031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077D7007-1388-5C56-90D6-C01F0A8DE3AD}"/>
              </a:ext>
            </a:extLst>
          </p:cNvPr>
          <p:cNvSpPr/>
          <p:nvPr/>
        </p:nvSpPr>
        <p:spPr>
          <a:xfrm>
            <a:off x="1706257" y="4420624"/>
            <a:ext cx="1256476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    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B4BB8C8-93BD-59D1-C522-FFC4480DA0EC}"/>
              </a:ext>
            </a:extLst>
          </p:cNvPr>
          <p:cNvCxnSpPr>
            <a:cxnSpLocks/>
            <a:stCxn id="35" idx="3"/>
            <a:endCxn id="3" idx="0"/>
          </p:cNvCxnSpPr>
          <p:nvPr/>
        </p:nvCxnSpPr>
        <p:spPr>
          <a:xfrm>
            <a:off x="2962733" y="4616567"/>
            <a:ext cx="1000898" cy="9660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231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0D539-40B6-0353-D2DC-CF3A5D495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n-US" dirty="0"/>
              <a:t>“Stopping by Woods on a Snowy Evening”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1570B3-BA99-897C-5C83-8D6AAB736867}"/>
              </a:ext>
            </a:extLst>
          </p:cNvPr>
          <p:cNvSpPr txBox="1"/>
          <p:nvPr/>
        </p:nvSpPr>
        <p:spPr>
          <a:xfrm>
            <a:off x="962478" y="5809683"/>
            <a:ext cx="59744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en.wikipedia.org</a:t>
            </a:r>
            <a:r>
              <a:rPr lang="en-US" sz="1400" dirty="0"/>
              <a:t>/wiki/</a:t>
            </a:r>
            <a:r>
              <a:rPr lang="en-US" sz="1400"/>
              <a:t>Stopping_by_Woods_on_a_Snowy_Evening</a:t>
            </a:r>
            <a:endParaRPr lang="en-US" sz="1400" dirty="0"/>
          </a:p>
        </p:txBody>
      </p:sp>
      <p:pic>
        <p:nvPicPr>
          <p:cNvPr id="7" name="Picture 6" descr="A Picture of Robert Frost taken around 1910, from Wikipedia.">
            <a:extLst>
              <a:ext uri="{FF2B5EF4-FFF2-40B4-BE49-F238E27FC236}">
                <a16:creationId xmlns:a16="http://schemas.microsoft.com/office/drawing/2014/main" id="{248AF269-AB34-F3C9-3BBD-3B9E9803F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108" y="2023552"/>
            <a:ext cx="1987012" cy="28108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7F4740-D7B1-132B-BE51-8AE92023F4CD}"/>
              </a:ext>
            </a:extLst>
          </p:cNvPr>
          <p:cNvSpPr txBox="1"/>
          <p:nvPr/>
        </p:nvSpPr>
        <p:spPr>
          <a:xfrm>
            <a:off x="7272926" y="608259"/>
            <a:ext cx="3956596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Whose woods these are I think I know.   </a:t>
            </a:r>
          </a:p>
          <a:p>
            <a:r>
              <a:rPr lang="en-US" dirty="0"/>
              <a:t>His house is in the village though;   </a:t>
            </a:r>
          </a:p>
          <a:p>
            <a:r>
              <a:rPr lang="en-US" dirty="0"/>
              <a:t>He will not see me stopping here   </a:t>
            </a:r>
          </a:p>
          <a:p>
            <a:r>
              <a:rPr lang="en-US" dirty="0"/>
              <a:t>To watch his woods fill up with snow.   </a:t>
            </a:r>
          </a:p>
          <a:p>
            <a:endParaRPr lang="en-US" dirty="0"/>
          </a:p>
          <a:p>
            <a:r>
              <a:rPr lang="en-US" dirty="0"/>
              <a:t>My little horse must think it queer   </a:t>
            </a:r>
          </a:p>
          <a:p>
            <a:r>
              <a:rPr lang="en-US" dirty="0"/>
              <a:t>To stop without a farmhouse near   </a:t>
            </a:r>
          </a:p>
          <a:p>
            <a:r>
              <a:rPr lang="en-US" dirty="0"/>
              <a:t>Between the woods and frozen lake   </a:t>
            </a:r>
          </a:p>
          <a:p>
            <a:r>
              <a:rPr lang="en-US" dirty="0"/>
              <a:t>The darkest evening of the year.   </a:t>
            </a:r>
          </a:p>
          <a:p>
            <a:endParaRPr lang="en-US" dirty="0"/>
          </a:p>
          <a:p>
            <a:r>
              <a:rPr lang="en-US" dirty="0"/>
              <a:t>He gives his harness bells a shake   </a:t>
            </a:r>
          </a:p>
          <a:p>
            <a:r>
              <a:rPr lang="en-US" dirty="0"/>
              <a:t>To ask if there is some mistake.   </a:t>
            </a:r>
          </a:p>
          <a:p>
            <a:r>
              <a:rPr lang="en-US" dirty="0"/>
              <a:t>The only other sound’s the sweep   </a:t>
            </a:r>
          </a:p>
          <a:p>
            <a:r>
              <a:rPr lang="en-US" dirty="0"/>
              <a:t>Of easy wind and downy flake.   </a:t>
            </a:r>
          </a:p>
          <a:p>
            <a:endParaRPr lang="en-US" dirty="0"/>
          </a:p>
          <a:p>
            <a:r>
              <a:rPr lang="en-US" dirty="0"/>
              <a:t>The woods are lovely, dark and deep,   </a:t>
            </a:r>
          </a:p>
          <a:p>
            <a:r>
              <a:rPr lang="en-US" dirty="0"/>
              <a:t>But I have promises to keep,   </a:t>
            </a:r>
          </a:p>
          <a:p>
            <a:r>
              <a:rPr lang="en-US" dirty="0"/>
              <a:t>And miles to go before I sleep,   </a:t>
            </a:r>
          </a:p>
          <a:p>
            <a:r>
              <a:rPr lang="en-US" dirty="0"/>
              <a:t>And miles to go before I sleep.</a:t>
            </a:r>
          </a:p>
        </p:txBody>
      </p:sp>
    </p:spTree>
    <p:extLst>
      <p:ext uri="{BB962C8B-B14F-4D97-AF65-F5344CB8AC3E}">
        <p14:creationId xmlns:p14="http://schemas.microsoft.com/office/powerpoint/2010/main" val="2966333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EE943B-F994-FF91-EC9C-3774C1CD2051}"/>
              </a:ext>
            </a:extLst>
          </p:cNvPr>
          <p:cNvSpPr txBox="1"/>
          <p:nvPr/>
        </p:nvSpPr>
        <p:spPr>
          <a:xfrm>
            <a:off x="6096000" y="782747"/>
            <a:ext cx="544732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("\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nIterate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map-&gt;</a:t>
            </a:r>
            <a:r>
              <a:rPr lang="en-US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(map);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while(1) {</a:t>
            </a:r>
          </a:p>
          <a:p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cur = </a:t>
            </a:r>
            <a:r>
              <a:rPr lang="en-US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-&gt;next(</a:t>
            </a:r>
            <a:r>
              <a:rPr lang="en-US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( cur == NULL ) break;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 %s=%d\n", cur-&gt;key, cur-&gt;value);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-&gt;del(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4A81157-F1D0-5130-371D-BA8DD965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n-US" dirty="0"/>
              <a:t>Using an iterator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372547-AA0B-35AD-4AD8-30763CE5D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90474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You create the iterator</a:t>
            </a:r>
          </a:p>
          <a:p>
            <a:r>
              <a:rPr lang="en-US" dirty="0"/>
              <a:t>Then in a loop, you call next() to get each successive entry in the map, until you exhaust the entries</a:t>
            </a:r>
          </a:p>
          <a:p>
            <a:r>
              <a:rPr lang="en-US" dirty="0"/>
              <a:t>We could make key and value private in </a:t>
            </a:r>
            <a:r>
              <a:rPr lang="en-US" dirty="0" err="1"/>
              <a:t>MapEntry</a:t>
            </a:r>
            <a:r>
              <a:rPr lang="en-US" dirty="0"/>
              <a:t> – but we just keep them public to reduce code size on slides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C26851-7477-FC07-9936-D980EC9B2423}"/>
              </a:ext>
            </a:extLst>
          </p:cNvPr>
          <p:cNvSpPr txBox="1"/>
          <p:nvPr/>
        </p:nvSpPr>
        <p:spPr>
          <a:xfrm>
            <a:off x="6559838" y="4088137"/>
            <a:ext cx="319189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x = {'a': 1, 'b': 2, 'c': 3}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it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 True 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item = next(it, False)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item is False : break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print('item is', item)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B935DF-B845-2B5C-BCFD-2516C9D6766D}"/>
              </a:ext>
            </a:extLst>
          </p:cNvPr>
          <p:cNvSpPr txBox="1"/>
          <p:nvPr/>
        </p:nvSpPr>
        <p:spPr>
          <a:xfrm>
            <a:off x="10463350" y="5921364"/>
            <a:ext cx="16656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Menlo" panose="020B0609030804020204" pitchFamily="49" charset="0"/>
              </a:rPr>
              <a:t>cc_04_05.py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A313E1-01C0-BB06-FAD9-3276B5D360FF}"/>
              </a:ext>
            </a:extLst>
          </p:cNvPr>
          <p:cNvSpPr txBox="1"/>
          <p:nvPr/>
        </p:nvSpPr>
        <p:spPr>
          <a:xfrm>
            <a:off x="10463350" y="2444740"/>
            <a:ext cx="16656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Menlo" panose="020B0609030804020204" pitchFamily="49" charset="0"/>
              </a:rPr>
              <a:t>cc_04_03.c</a:t>
            </a:r>
          </a:p>
        </p:txBody>
      </p:sp>
    </p:spTree>
    <p:extLst>
      <p:ext uri="{BB962C8B-B14F-4D97-AF65-F5344CB8AC3E}">
        <p14:creationId xmlns:p14="http://schemas.microsoft.com/office/powerpoint/2010/main" val="2686823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58CA1A-E65D-EF78-C51E-30CDBB295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Map Iterator Requirements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D2A9BA-BF88-81AE-346D-BA2AD788C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66661"/>
          </a:xfrm>
        </p:spPr>
        <p:txBody>
          <a:bodyPr/>
          <a:lstStyle/>
          <a:p>
            <a:r>
              <a:rPr lang="en-US" dirty="0"/>
              <a:t>Must move through all buckets</a:t>
            </a:r>
          </a:p>
          <a:p>
            <a:r>
              <a:rPr lang="en-US" dirty="0"/>
              <a:t>Must skip empty buckets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F70449-6393-B623-DC11-8AB5B31E0251}"/>
              </a:ext>
            </a:extLst>
          </p:cNvPr>
          <p:cNvSpPr txBox="1"/>
          <p:nvPr/>
        </p:nvSpPr>
        <p:spPr>
          <a:xfrm>
            <a:off x="2176430" y="3429000"/>
            <a:ext cx="754522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HashMapIter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int __bucket;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struct HashMap *__map;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HashMapEntry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*__current;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HashMapEntry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(*next)(struct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HashMapIter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self);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void (*del)(struct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HashMapIter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self);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803635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235891-1FDC-DE9B-2524-414F1F172034}"/>
              </a:ext>
            </a:extLst>
          </p:cNvPr>
          <p:cNvSpPr txBox="1"/>
          <p:nvPr/>
        </p:nvSpPr>
        <p:spPr>
          <a:xfrm>
            <a:off x="1644423" y="197346"/>
            <a:ext cx="8903153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/**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 map-&gt;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- Create an iterator from the head of the HashMap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 self - The pointer to the instance of this class.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 returns NULL when there are no entries in the HashMap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 This is inspired by the following Python code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 that creates an iterator from a dictionary: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     x = {'a': 1, 'b': 2, 'c': 3}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     it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HashMapIter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 __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HashMap_iter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(struct HashMap* map)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HashMapIter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malloc(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-&gt;__map = map;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-&gt;__bucket = 0;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-&gt;__current = map-&gt;__heads[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-&gt;__bucket];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-&gt;next = &amp;__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HashMapIter_next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-&gt;del = &amp;__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HashMapIter_del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43440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235891-1FDC-DE9B-2524-414F1F172034}"/>
              </a:ext>
            </a:extLst>
          </p:cNvPr>
          <p:cNvSpPr txBox="1"/>
          <p:nvPr/>
        </p:nvSpPr>
        <p:spPr>
          <a:xfrm>
            <a:off x="683079" y="335845"/>
            <a:ext cx="10825842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/**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HashMapIter_next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- Advance the iterator forwards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 This is inspired by the following Python code: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   item = next(iterator, None)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HashMapEntry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 __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HashMapIter_next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(struct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HashMapIter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 self)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HashMapEntry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/* If we are at the end of a chain and there are still more buckets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* scan for a bucket that is not NULL */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while ( self-&gt;__current == NULL)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self-&gt;__bucket++;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( self-&gt;__bucket &gt;= self-&gt;__map-&gt;__buckets ) return NULL;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self-&gt;__current = self-&gt;__map-&gt;__heads[self-&gt;__bucket];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self-&gt;__current;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( self-&gt;__current != NULL ) self-&gt;__current = self-&gt;__current-&gt;__next;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70993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3984F9-8425-3C13-BE9B-24EBF80A9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HashMap Iterator In Action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7C4BF2-490C-4B14-F18C-767FDDEB5DBC}"/>
              </a:ext>
            </a:extLst>
          </p:cNvPr>
          <p:cNvSpPr/>
          <p:nvPr/>
        </p:nvSpPr>
        <p:spPr>
          <a:xfrm>
            <a:off x="1095793" y="3263669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heads[0]  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C615E4-BB99-3C77-0095-4E60F20E4043}"/>
              </a:ext>
            </a:extLst>
          </p:cNvPr>
          <p:cNvSpPr/>
          <p:nvPr/>
        </p:nvSpPr>
        <p:spPr>
          <a:xfrm>
            <a:off x="1095793" y="3645656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heads[1]  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5B630-DF14-B59C-05C5-D5FA711222C1}"/>
              </a:ext>
            </a:extLst>
          </p:cNvPr>
          <p:cNvSpPr/>
          <p:nvPr/>
        </p:nvSpPr>
        <p:spPr>
          <a:xfrm>
            <a:off x="1095793" y="4027643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heads[2]  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3E6E4A-CE41-F346-0554-E3D25F5C664B}"/>
              </a:ext>
            </a:extLst>
          </p:cNvPr>
          <p:cNvSpPr/>
          <p:nvPr/>
        </p:nvSpPr>
        <p:spPr>
          <a:xfrm>
            <a:off x="1095793" y="4438013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heads[3]  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F60ABCA-209C-8F55-2531-8B76DDD6EB54}"/>
              </a:ext>
            </a:extLst>
          </p:cNvPr>
          <p:cNvSpPr/>
          <p:nvPr/>
        </p:nvSpPr>
        <p:spPr>
          <a:xfrm>
            <a:off x="1095793" y="2721348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bucket: 0  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C2798E3-101D-9011-543B-FC7A578C9609}"/>
              </a:ext>
            </a:extLst>
          </p:cNvPr>
          <p:cNvSpPr/>
          <p:nvPr/>
        </p:nvSpPr>
        <p:spPr>
          <a:xfrm>
            <a:off x="3258999" y="3643179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0D0F29A-B091-075B-F09B-EF72BD6E0B68}"/>
              </a:ext>
            </a:extLst>
          </p:cNvPr>
          <p:cNvCxnSpPr>
            <a:cxnSpLocks/>
            <a:stCxn id="13" idx="3"/>
            <a:endCxn id="61" idx="1"/>
          </p:cNvCxnSpPr>
          <p:nvPr/>
        </p:nvCxnSpPr>
        <p:spPr>
          <a:xfrm flipV="1">
            <a:off x="2682321" y="3839122"/>
            <a:ext cx="576678" cy="24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5FC1C7C5-02F1-127E-F72B-A9AB9CC2FE64}"/>
              </a:ext>
            </a:extLst>
          </p:cNvPr>
          <p:cNvSpPr/>
          <p:nvPr/>
        </p:nvSpPr>
        <p:spPr>
          <a:xfrm>
            <a:off x="3152023" y="4239385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b=14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F7EAE86-CCDE-2792-99CC-F349DE7D96BF}"/>
              </a:ext>
            </a:extLst>
          </p:cNvPr>
          <p:cNvCxnSpPr>
            <a:cxnSpLocks/>
            <a:stCxn id="14" idx="3"/>
            <a:endCxn id="65" idx="1"/>
          </p:cNvCxnSpPr>
          <p:nvPr/>
        </p:nvCxnSpPr>
        <p:spPr>
          <a:xfrm>
            <a:off x="2682321" y="4223586"/>
            <a:ext cx="469702" cy="1993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01F20FA-C990-2FE1-02AC-3378ACFBCA43}"/>
              </a:ext>
            </a:extLst>
          </p:cNvPr>
          <p:cNvCxnSpPr>
            <a:cxnSpLocks/>
            <a:stCxn id="65" idx="3"/>
            <a:endCxn id="71" idx="1"/>
          </p:cNvCxnSpPr>
          <p:nvPr/>
        </p:nvCxnSpPr>
        <p:spPr>
          <a:xfrm flipV="1">
            <a:off x="3928633" y="4410576"/>
            <a:ext cx="501807" cy="123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3872E838-3873-5097-8D56-E310CCA8B77A}"/>
              </a:ext>
            </a:extLst>
          </p:cNvPr>
          <p:cNvSpPr/>
          <p:nvPr/>
        </p:nvSpPr>
        <p:spPr>
          <a:xfrm>
            <a:off x="4430440" y="4214633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6D398EA-FB12-7CBD-5579-6C0860BD4B61}"/>
              </a:ext>
            </a:extLst>
          </p:cNvPr>
          <p:cNvSpPr/>
          <p:nvPr/>
        </p:nvSpPr>
        <p:spPr>
          <a:xfrm>
            <a:off x="3134867" y="3113727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f=19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AAF31F80-DE41-5842-2DBA-6D0A051C074D}"/>
              </a:ext>
            </a:extLst>
          </p:cNvPr>
          <p:cNvCxnSpPr>
            <a:cxnSpLocks/>
            <a:stCxn id="12" idx="3"/>
            <a:endCxn id="75" idx="1"/>
          </p:cNvCxnSpPr>
          <p:nvPr/>
        </p:nvCxnSpPr>
        <p:spPr>
          <a:xfrm flipV="1">
            <a:off x="2682321" y="3297294"/>
            <a:ext cx="452546" cy="1623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B9DCC9C1-F689-171E-79B3-DE9C61798B20}"/>
              </a:ext>
            </a:extLst>
          </p:cNvPr>
          <p:cNvSpPr/>
          <p:nvPr/>
        </p:nvSpPr>
        <p:spPr>
          <a:xfrm>
            <a:off x="4401036" y="3113727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h=17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F2A89ED-E107-3CB4-32D5-9D9FEB1760F1}"/>
              </a:ext>
            </a:extLst>
          </p:cNvPr>
          <p:cNvCxnSpPr>
            <a:cxnSpLocks/>
            <a:stCxn id="75" idx="3"/>
            <a:endCxn id="77" idx="1"/>
          </p:cNvCxnSpPr>
          <p:nvPr/>
        </p:nvCxnSpPr>
        <p:spPr>
          <a:xfrm>
            <a:off x="3911477" y="3297294"/>
            <a:ext cx="48955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EC04BB2E-2090-C383-9828-7FB7C9F50BB2}"/>
              </a:ext>
            </a:extLst>
          </p:cNvPr>
          <p:cNvSpPr/>
          <p:nvPr/>
        </p:nvSpPr>
        <p:spPr>
          <a:xfrm>
            <a:off x="5677602" y="3091088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BC3C72D-7163-FC4A-4AA5-9A04E614A6E5}"/>
              </a:ext>
            </a:extLst>
          </p:cNvPr>
          <p:cNvCxnSpPr>
            <a:cxnSpLocks/>
            <a:stCxn id="77" idx="3"/>
          </p:cNvCxnSpPr>
          <p:nvPr/>
        </p:nvCxnSpPr>
        <p:spPr>
          <a:xfrm flipV="1">
            <a:off x="5177646" y="3280843"/>
            <a:ext cx="499956" cy="164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F5112036-1A18-3A23-60B0-2AB5760407D6}"/>
              </a:ext>
            </a:extLst>
          </p:cNvPr>
          <p:cNvSpPr/>
          <p:nvPr/>
        </p:nvSpPr>
        <p:spPr>
          <a:xfrm>
            <a:off x="3175668" y="4908118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d=21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ADE20BAF-4B8D-4F82-080C-4A678B06CB95}"/>
              </a:ext>
            </a:extLst>
          </p:cNvPr>
          <p:cNvCxnSpPr>
            <a:cxnSpLocks/>
            <a:stCxn id="15" idx="3"/>
            <a:endCxn id="83" idx="1"/>
          </p:cNvCxnSpPr>
          <p:nvPr/>
        </p:nvCxnSpPr>
        <p:spPr>
          <a:xfrm>
            <a:off x="2682321" y="4633956"/>
            <a:ext cx="493347" cy="4577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0C58AA7F-A7AA-BD8A-6B0F-8FBDEFAA1BDB}"/>
              </a:ext>
            </a:extLst>
          </p:cNvPr>
          <p:cNvSpPr/>
          <p:nvPr/>
        </p:nvSpPr>
        <p:spPr>
          <a:xfrm>
            <a:off x="4449879" y="4895742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81E04858-8DB4-1B7B-11A1-987B65361DA2}"/>
              </a:ext>
            </a:extLst>
          </p:cNvPr>
          <p:cNvCxnSpPr>
            <a:cxnSpLocks/>
            <a:stCxn id="83" idx="3"/>
            <a:endCxn id="87" idx="1"/>
          </p:cNvCxnSpPr>
          <p:nvPr/>
        </p:nvCxnSpPr>
        <p:spPr>
          <a:xfrm>
            <a:off x="3952278" y="5091685"/>
            <a:ext cx="49760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85FC8F1-9380-367B-8FF5-C6D09901F557}"/>
              </a:ext>
            </a:extLst>
          </p:cNvPr>
          <p:cNvSpPr/>
          <p:nvPr/>
        </p:nvSpPr>
        <p:spPr>
          <a:xfrm>
            <a:off x="4104411" y="1793857"/>
            <a:ext cx="1256476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    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044B9C3-DFCF-FE57-0CFB-B999A009B56B}"/>
              </a:ext>
            </a:extLst>
          </p:cNvPr>
          <p:cNvCxnSpPr>
            <a:cxnSpLocks/>
            <a:endCxn id="75" idx="0"/>
          </p:cNvCxnSpPr>
          <p:nvPr/>
        </p:nvCxnSpPr>
        <p:spPr>
          <a:xfrm flipH="1">
            <a:off x="3523172" y="2185250"/>
            <a:ext cx="1181131" cy="9284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C19E563-D643-5E3B-A45F-8C36B517EC17}"/>
              </a:ext>
            </a:extLst>
          </p:cNvPr>
          <p:cNvSpPr txBox="1"/>
          <p:nvPr/>
        </p:nvSpPr>
        <p:spPr>
          <a:xfrm>
            <a:off x="8180615" y="1798018"/>
            <a:ext cx="25282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Just constructed,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 the first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call to next()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AC2DF8-0D90-E7C6-85E3-92D87E5B151C}"/>
              </a:ext>
            </a:extLst>
          </p:cNvPr>
          <p:cNvSpPr txBox="1"/>
          <p:nvPr/>
        </p:nvSpPr>
        <p:spPr>
          <a:xfrm>
            <a:off x="4820956" y="4667867"/>
            <a:ext cx="72751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while ( self-&gt;__current == NULL)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self-&gt;__bucket++;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( self-&gt;__bucket &gt;= self-&gt;__map-&gt;__buckets ) return NULL;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self-&gt;__current = self-&gt;__map-&gt;__heads[self-&gt;__bucket];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self-&gt;__current;</a:t>
            </a:r>
          </a:p>
          <a:p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 ( self-&gt;__current != NULL ) self-&gt;__current = self-&gt;__current-&gt;__next;</a:t>
            </a:r>
          </a:p>
          <a:p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2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8028DE-0688-B1BE-B25E-866F514E905A}"/>
              </a:ext>
            </a:extLst>
          </p:cNvPr>
          <p:cNvSpPr/>
          <p:nvPr/>
        </p:nvSpPr>
        <p:spPr>
          <a:xfrm>
            <a:off x="2266696" y="1814378"/>
            <a:ext cx="1256476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131601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3984F9-8425-3C13-BE9B-24EBF80A9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HashMap Iterator In Action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7C4BF2-490C-4B14-F18C-767FDDEB5DBC}"/>
              </a:ext>
            </a:extLst>
          </p:cNvPr>
          <p:cNvSpPr/>
          <p:nvPr/>
        </p:nvSpPr>
        <p:spPr>
          <a:xfrm>
            <a:off x="1095793" y="3263669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heads[0]  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C615E4-BB99-3C77-0095-4E60F20E4043}"/>
              </a:ext>
            </a:extLst>
          </p:cNvPr>
          <p:cNvSpPr/>
          <p:nvPr/>
        </p:nvSpPr>
        <p:spPr>
          <a:xfrm>
            <a:off x="1095793" y="3645656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heads[1]  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5B630-DF14-B59C-05C5-D5FA711222C1}"/>
              </a:ext>
            </a:extLst>
          </p:cNvPr>
          <p:cNvSpPr/>
          <p:nvPr/>
        </p:nvSpPr>
        <p:spPr>
          <a:xfrm>
            <a:off x="1095793" y="4027643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heads[2]  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3E6E4A-CE41-F346-0554-E3D25F5C664B}"/>
              </a:ext>
            </a:extLst>
          </p:cNvPr>
          <p:cNvSpPr/>
          <p:nvPr/>
        </p:nvSpPr>
        <p:spPr>
          <a:xfrm>
            <a:off x="1095793" y="4438013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heads[3]  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F60ABCA-209C-8F55-2531-8B76DDD6EB54}"/>
              </a:ext>
            </a:extLst>
          </p:cNvPr>
          <p:cNvSpPr/>
          <p:nvPr/>
        </p:nvSpPr>
        <p:spPr>
          <a:xfrm>
            <a:off x="1095793" y="2721348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bucket: 0  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C2798E3-101D-9011-543B-FC7A578C9609}"/>
              </a:ext>
            </a:extLst>
          </p:cNvPr>
          <p:cNvSpPr/>
          <p:nvPr/>
        </p:nvSpPr>
        <p:spPr>
          <a:xfrm>
            <a:off x="3258999" y="3643179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0D0F29A-B091-075B-F09B-EF72BD6E0B68}"/>
              </a:ext>
            </a:extLst>
          </p:cNvPr>
          <p:cNvCxnSpPr>
            <a:cxnSpLocks/>
            <a:stCxn id="13" idx="3"/>
            <a:endCxn id="61" idx="1"/>
          </p:cNvCxnSpPr>
          <p:nvPr/>
        </p:nvCxnSpPr>
        <p:spPr>
          <a:xfrm flipV="1">
            <a:off x="2682321" y="3839122"/>
            <a:ext cx="576678" cy="24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5FC1C7C5-02F1-127E-F72B-A9AB9CC2FE64}"/>
              </a:ext>
            </a:extLst>
          </p:cNvPr>
          <p:cNvSpPr/>
          <p:nvPr/>
        </p:nvSpPr>
        <p:spPr>
          <a:xfrm>
            <a:off x="3152023" y="4239385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b=14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F7EAE86-CCDE-2792-99CC-F349DE7D96BF}"/>
              </a:ext>
            </a:extLst>
          </p:cNvPr>
          <p:cNvCxnSpPr>
            <a:cxnSpLocks/>
            <a:stCxn id="14" idx="3"/>
            <a:endCxn id="65" idx="1"/>
          </p:cNvCxnSpPr>
          <p:nvPr/>
        </p:nvCxnSpPr>
        <p:spPr>
          <a:xfrm>
            <a:off x="2682321" y="4223586"/>
            <a:ext cx="469702" cy="1993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01F20FA-C990-2FE1-02AC-3378ACFBCA43}"/>
              </a:ext>
            </a:extLst>
          </p:cNvPr>
          <p:cNvCxnSpPr>
            <a:cxnSpLocks/>
            <a:stCxn id="65" idx="3"/>
            <a:endCxn id="71" idx="1"/>
          </p:cNvCxnSpPr>
          <p:nvPr/>
        </p:nvCxnSpPr>
        <p:spPr>
          <a:xfrm flipV="1">
            <a:off x="3928633" y="4410576"/>
            <a:ext cx="501807" cy="123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3872E838-3873-5097-8D56-E310CCA8B77A}"/>
              </a:ext>
            </a:extLst>
          </p:cNvPr>
          <p:cNvSpPr/>
          <p:nvPr/>
        </p:nvSpPr>
        <p:spPr>
          <a:xfrm>
            <a:off x="4430440" y="4214633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6D398EA-FB12-7CBD-5579-6C0860BD4B61}"/>
              </a:ext>
            </a:extLst>
          </p:cNvPr>
          <p:cNvSpPr/>
          <p:nvPr/>
        </p:nvSpPr>
        <p:spPr>
          <a:xfrm>
            <a:off x="3134867" y="3113727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f=19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AAF31F80-DE41-5842-2DBA-6D0A051C074D}"/>
              </a:ext>
            </a:extLst>
          </p:cNvPr>
          <p:cNvCxnSpPr>
            <a:cxnSpLocks/>
            <a:stCxn id="12" idx="3"/>
            <a:endCxn id="75" idx="1"/>
          </p:cNvCxnSpPr>
          <p:nvPr/>
        </p:nvCxnSpPr>
        <p:spPr>
          <a:xfrm flipV="1">
            <a:off x="2682321" y="3297294"/>
            <a:ext cx="452546" cy="1623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B9DCC9C1-F689-171E-79B3-DE9C61798B20}"/>
              </a:ext>
            </a:extLst>
          </p:cNvPr>
          <p:cNvSpPr/>
          <p:nvPr/>
        </p:nvSpPr>
        <p:spPr>
          <a:xfrm>
            <a:off x="4401036" y="3113727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h=17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F2A89ED-E107-3CB4-32D5-9D9FEB1760F1}"/>
              </a:ext>
            </a:extLst>
          </p:cNvPr>
          <p:cNvCxnSpPr>
            <a:cxnSpLocks/>
            <a:stCxn id="75" idx="3"/>
            <a:endCxn id="77" idx="1"/>
          </p:cNvCxnSpPr>
          <p:nvPr/>
        </p:nvCxnSpPr>
        <p:spPr>
          <a:xfrm>
            <a:off x="3911477" y="3297294"/>
            <a:ext cx="48955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EC04BB2E-2090-C383-9828-7FB7C9F50BB2}"/>
              </a:ext>
            </a:extLst>
          </p:cNvPr>
          <p:cNvSpPr/>
          <p:nvPr/>
        </p:nvSpPr>
        <p:spPr>
          <a:xfrm>
            <a:off x="5677602" y="3091088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BC3C72D-7163-FC4A-4AA5-9A04E614A6E5}"/>
              </a:ext>
            </a:extLst>
          </p:cNvPr>
          <p:cNvCxnSpPr>
            <a:cxnSpLocks/>
            <a:stCxn id="77" idx="3"/>
          </p:cNvCxnSpPr>
          <p:nvPr/>
        </p:nvCxnSpPr>
        <p:spPr>
          <a:xfrm flipV="1">
            <a:off x="5177646" y="3280843"/>
            <a:ext cx="499956" cy="164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F5112036-1A18-3A23-60B0-2AB5760407D6}"/>
              </a:ext>
            </a:extLst>
          </p:cNvPr>
          <p:cNvSpPr/>
          <p:nvPr/>
        </p:nvSpPr>
        <p:spPr>
          <a:xfrm>
            <a:off x="3175668" y="4908118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d=21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ADE20BAF-4B8D-4F82-080C-4A678B06CB95}"/>
              </a:ext>
            </a:extLst>
          </p:cNvPr>
          <p:cNvCxnSpPr>
            <a:cxnSpLocks/>
            <a:stCxn id="15" idx="3"/>
            <a:endCxn id="83" idx="1"/>
          </p:cNvCxnSpPr>
          <p:nvPr/>
        </p:nvCxnSpPr>
        <p:spPr>
          <a:xfrm>
            <a:off x="2682321" y="4633956"/>
            <a:ext cx="493347" cy="4577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0C58AA7F-A7AA-BD8A-6B0F-8FBDEFAA1BDB}"/>
              </a:ext>
            </a:extLst>
          </p:cNvPr>
          <p:cNvSpPr/>
          <p:nvPr/>
        </p:nvSpPr>
        <p:spPr>
          <a:xfrm>
            <a:off x="4449879" y="4895742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81E04858-8DB4-1B7B-11A1-987B65361DA2}"/>
              </a:ext>
            </a:extLst>
          </p:cNvPr>
          <p:cNvCxnSpPr>
            <a:cxnSpLocks/>
            <a:stCxn id="83" idx="3"/>
            <a:endCxn id="87" idx="1"/>
          </p:cNvCxnSpPr>
          <p:nvPr/>
        </p:nvCxnSpPr>
        <p:spPr>
          <a:xfrm>
            <a:off x="3952278" y="5091685"/>
            <a:ext cx="49760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85FC8F1-9380-367B-8FF5-C6D09901F557}"/>
              </a:ext>
            </a:extLst>
          </p:cNvPr>
          <p:cNvSpPr/>
          <p:nvPr/>
        </p:nvSpPr>
        <p:spPr>
          <a:xfrm>
            <a:off x="4104411" y="1793857"/>
            <a:ext cx="1256476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    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044B9C3-DFCF-FE57-0CFB-B999A009B56B}"/>
              </a:ext>
            </a:extLst>
          </p:cNvPr>
          <p:cNvCxnSpPr>
            <a:cxnSpLocks/>
            <a:stCxn id="26" idx="2"/>
            <a:endCxn id="77" idx="0"/>
          </p:cNvCxnSpPr>
          <p:nvPr/>
        </p:nvCxnSpPr>
        <p:spPr>
          <a:xfrm>
            <a:off x="4732649" y="2185743"/>
            <a:ext cx="56692" cy="9279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C19E563-D643-5E3B-A45F-8C36B517EC17}"/>
              </a:ext>
            </a:extLst>
          </p:cNvPr>
          <p:cNvSpPr txBox="1"/>
          <p:nvPr/>
        </p:nvSpPr>
        <p:spPr>
          <a:xfrm>
            <a:off x="8180615" y="1798018"/>
            <a:ext cx="23903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Returned values: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f=19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AC2DF8-0D90-E7C6-85E3-92D87E5B151C}"/>
              </a:ext>
            </a:extLst>
          </p:cNvPr>
          <p:cNvSpPr txBox="1"/>
          <p:nvPr/>
        </p:nvSpPr>
        <p:spPr>
          <a:xfrm>
            <a:off x="4820956" y="4667867"/>
            <a:ext cx="72751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while ( self-&gt;__current == NULL)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self-&gt;__bucket++;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( self-&gt;__bucket &gt;= self-&gt;__map-&gt;__buckets ) return NULL;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self-&gt;__current = self-&gt;__map-&gt;__heads[self-&gt;__bucket];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self-&gt;__current;</a:t>
            </a:r>
          </a:p>
          <a:p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 ( self-&gt;__current != NULL ) self-&gt;__current = self-&gt;__current-&gt;__next;</a:t>
            </a:r>
          </a:p>
          <a:p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2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8028DE-0688-B1BE-B25E-866F514E905A}"/>
              </a:ext>
            </a:extLst>
          </p:cNvPr>
          <p:cNvSpPr/>
          <p:nvPr/>
        </p:nvSpPr>
        <p:spPr>
          <a:xfrm>
            <a:off x="2266696" y="1814378"/>
            <a:ext cx="1256476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F7C4422-C988-3857-67A0-8ED7221DBBD6}"/>
              </a:ext>
            </a:extLst>
          </p:cNvPr>
          <p:cNvCxnSpPr>
            <a:cxnSpLocks/>
            <a:stCxn id="7" idx="2"/>
            <a:endCxn id="75" idx="0"/>
          </p:cNvCxnSpPr>
          <p:nvPr/>
        </p:nvCxnSpPr>
        <p:spPr>
          <a:xfrm>
            <a:off x="2894934" y="2206264"/>
            <a:ext cx="628238" cy="9074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442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3984F9-8425-3C13-BE9B-24EBF80A9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HashMap Iterator In Action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7C4BF2-490C-4B14-F18C-767FDDEB5DBC}"/>
              </a:ext>
            </a:extLst>
          </p:cNvPr>
          <p:cNvSpPr/>
          <p:nvPr/>
        </p:nvSpPr>
        <p:spPr>
          <a:xfrm>
            <a:off x="1095793" y="3263669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heads[0]  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C615E4-BB99-3C77-0095-4E60F20E4043}"/>
              </a:ext>
            </a:extLst>
          </p:cNvPr>
          <p:cNvSpPr/>
          <p:nvPr/>
        </p:nvSpPr>
        <p:spPr>
          <a:xfrm>
            <a:off x="1095793" y="3645656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heads[1]  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5B630-DF14-B59C-05C5-D5FA711222C1}"/>
              </a:ext>
            </a:extLst>
          </p:cNvPr>
          <p:cNvSpPr/>
          <p:nvPr/>
        </p:nvSpPr>
        <p:spPr>
          <a:xfrm>
            <a:off x="1095793" y="4027643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heads[2]  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3E6E4A-CE41-F346-0554-E3D25F5C664B}"/>
              </a:ext>
            </a:extLst>
          </p:cNvPr>
          <p:cNvSpPr/>
          <p:nvPr/>
        </p:nvSpPr>
        <p:spPr>
          <a:xfrm>
            <a:off x="1095793" y="4438013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heads[3]  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F60ABCA-209C-8F55-2531-8B76DDD6EB54}"/>
              </a:ext>
            </a:extLst>
          </p:cNvPr>
          <p:cNvSpPr/>
          <p:nvPr/>
        </p:nvSpPr>
        <p:spPr>
          <a:xfrm>
            <a:off x="1095793" y="2721348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buckets: 0  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C2798E3-101D-9011-543B-FC7A578C9609}"/>
              </a:ext>
            </a:extLst>
          </p:cNvPr>
          <p:cNvSpPr/>
          <p:nvPr/>
        </p:nvSpPr>
        <p:spPr>
          <a:xfrm>
            <a:off x="3258999" y="3643179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0D0F29A-B091-075B-F09B-EF72BD6E0B68}"/>
              </a:ext>
            </a:extLst>
          </p:cNvPr>
          <p:cNvCxnSpPr>
            <a:cxnSpLocks/>
            <a:stCxn id="13" idx="3"/>
            <a:endCxn id="61" idx="1"/>
          </p:cNvCxnSpPr>
          <p:nvPr/>
        </p:nvCxnSpPr>
        <p:spPr>
          <a:xfrm flipV="1">
            <a:off x="2682321" y="3839122"/>
            <a:ext cx="576678" cy="24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5FC1C7C5-02F1-127E-F72B-A9AB9CC2FE64}"/>
              </a:ext>
            </a:extLst>
          </p:cNvPr>
          <p:cNvSpPr/>
          <p:nvPr/>
        </p:nvSpPr>
        <p:spPr>
          <a:xfrm>
            <a:off x="3152023" y="4239385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b=14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F7EAE86-CCDE-2792-99CC-F349DE7D96BF}"/>
              </a:ext>
            </a:extLst>
          </p:cNvPr>
          <p:cNvCxnSpPr>
            <a:cxnSpLocks/>
            <a:stCxn id="14" idx="3"/>
            <a:endCxn id="65" idx="1"/>
          </p:cNvCxnSpPr>
          <p:nvPr/>
        </p:nvCxnSpPr>
        <p:spPr>
          <a:xfrm>
            <a:off x="2682321" y="4223586"/>
            <a:ext cx="469702" cy="1993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01F20FA-C990-2FE1-02AC-3378ACFBCA43}"/>
              </a:ext>
            </a:extLst>
          </p:cNvPr>
          <p:cNvCxnSpPr>
            <a:cxnSpLocks/>
            <a:stCxn id="65" idx="3"/>
            <a:endCxn id="71" idx="1"/>
          </p:cNvCxnSpPr>
          <p:nvPr/>
        </p:nvCxnSpPr>
        <p:spPr>
          <a:xfrm flipV="1">
            <a:off x="3928633" y="4410576"/>
            <a:ext cx="501807" cy="123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3872E838-3873-5097-8D56-E310CCA8B77A}"/>
              </a:ext>
            </a:extLst>
          </p:cNvPr>
          <p:cNvSpPr/>
          <p:nvPr/>
        </p:nvSpPr>
        <p:spPr>
          <a:xfrm>
            <a:off x="4430440" y="4214633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6D398EA-FB12-7CBD-5579-6C0860BD4B61}"/>
              </a:ext>
            </a:extLst>
          </p:cNvPr>
          <p:cNvSpPr/>
          <p:nvPr/>
        </p:nvSpPr>
        <p:spPr>
          <a:xfrm>
            <a:off x="3134867" y="3113727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f=19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AAF31F80-DE41-5842-2DBA-6D0A051C074D}"/>
              </a:ext>
            </a:extLst>
          </p:cNvPr>
          <p:cNvCxnSpPr>
            <a:cxnSpLocks/>
            <a:stCxn id="12" idx="3"/>
            <a:endCxn id="75" idx="1"/>
          </p:cNvCxnSpPr>
          <p:nvPr/>
        </p:nvCxnSpPr>
        <p:spPr>
          <a:xfrm flipV="1">
            <a:off x="2682321" y="3297294"/>
            <a:ext cx="452546" cy="1623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B9DCC9C1-F689-171E-79B3-DE9C61798B20}"/>
              </a:ext>
            </a:extLst>
          </p:cNvPr>
          <p:cNvSpPr/>
          <p:nvPr/>
        </p:nvSpPr>
        <p:spPr>
          <a:xfrm>
            <a:off x="4401036" y="3113727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h=17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F2A89ED-E107-3CB4-32D5-9D9FEB1760F1}"/>
              </a:ext>
            </a:extLst>
          </p:cNvPr>
          <p:cNvCxnSpPr>
            <a:cxnSpLocks/>
            <a:stCxn id="75" idx="3"/>
            <a:endCxn id="77" idx="1"/>
          </p:cNvCxnSpPr>
          <p:nvPr/>
        </p:nvCxnSpPr>
        <p:spPr>
          <a:xfrm>
            <a:off x="3911477" y="3297294"/>
            <a:ext cx="48955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EC04BB2E-2090-C383-9828-7FB7C9F50BB2}"/>
              </a:ext>
            </a:extLst>
          </p:cNvPr>
          <p:cNvSpPr/>
          <p:nvPr/>
        </p:nvSpPr>
        <p:spPr>
          <a:xfrm>
            <a:off x="5677602" y="3091088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BC3C72D-7163-FC4A-4AA5-9A04E614A6E5}"/>
              </a:ext>
            </a:extLst>
          </p:cNvPr>
          <p:cNvCxnSpPr>
            <a:cxnSpLocks/>
            <a:stCxn id="77" idx="3"/>
          </p:cNvCxnSpPr>
          <p:nvPr/>
        </p:nvCxnSpPr>
        <p:spPr>
          <a:xfrm flipV="1">
            <a:off x="5177646" y="3280843"/>
            <a:ext cx="499956" cy="164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F5112036-1A18-3A23-60B0-2AB5760407D6}"/>
              </a:ext>
            </a:extLst>
          </p:cNvPr>
          <p:cNvSpPr/>
          <p:nvPr/>
        </p:nvSpPr>
        <p:spPr>
          <a:xfrm>
            <a:off x="3175668" y="4908118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d=21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ADE20BAF-4B8D-4F82-080C-4A678B06CB95}"/>
              </a:ext>
            </a:extLst>
          </p:cNvPr>
          <p:cNvCxnSpPr>
            <a:cxnSpLocks/>
            <a:stCxn id="15" idx="3"/>
            <a:endCxn id="83" idx="1"/>
          </p:cNvCxnSpPr>
          <p:nvPr/>
        </p:nvCxnSpPr>
        <p:spPr>
          <a:xfrm>
            <a:off x="2682321" y="4633956"/>
            <a:ext cx="493347" cy="4577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0C58AA7F-A7AA-BD8A-6B0F-8FBDEFAA1BDB}"/>
              </a:ext>
            </a:extLst>
          </p:cNvPr>
          <p:cNvSpPr/>
          <p:nvPr/>
        </p:nvSpPr>
        <p:spPr>
          <a:xfrm>
            <a:off x="4449879" y="4895742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81E04858-8DB4-1B7B-11A1-987B65361DA2}"/>
              </a:ext>
            </a:extLst>
          </p:cNvPr>
          <p:cNvCxnSpPr>
            <a:cxnSpLocks/>
            <a:stCxn id="83" idx="3"/>
            <a:endCxn id="87" idx="1"/>
          </p:cNvCxnSpPr>
          <p:nvPr/>
        </p:nvCxnSpPr>
        <p:spPr>
          <a:xfrm>
            <a:off x="3952278" y="5091685"/>
            <a:ext cx="49760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85FC8F1-9380-367B-8FF5-C6D09901F557}"/>
              </a:ext>
            </a:extLst>
          </p:cNvPr>
          <p:cNvSpPr/>
          <p:nvPr/>
        </p:nvSpPr>
        <p:spPr>
          <a:xfrm>
            <a:off x="4104411" y="1793857"/>
            <a:ext cx="1256476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    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044B9C3-DFCF-FE57-0CFB-B999A009B56B}"/>
              </a:ext>
            </a:extLst>
          </p:cNvPr>
          <p:cNvCxnSpPr>
            <a:cxnSpLocks/>
            <a:stCxn id="26" idx="2"/>
            <a:endCxn id="79" idx="0"/>
          </p:cNvCxnSpPr>
          <p:nvPr/>
        </p:nvCxnSpPr>
        <p:spPr>
          <a:xfrm>
            <a:off x="4732649" y="2185743"/>
            <a:ext cx="1096058" cy="9053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C19E563-D643-5E3B-A45F-8C36B517EC17}"/>
              </a:ext>
            </a:extLst>
          </p:cNvPr>
          <p:cNvSpPr txBox="1"/>
          <p:nvPr/>
        </p:nvSpPr>
        <p:spPr>
          <a:xfrm>
            <a:off x="8180615" y="1798018"/>
            <a:ext cx="23903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Second call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Returned values: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f=19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h=17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AC2DF8-0D90-E7C6-85E3-92D87E5B151C}"/>
              </a:ext>
            </a:extLst>
          </p:cNvPr>
          <p:cNvSpPr txBox="1"/>
          <p:nvPr/>
        </p:nvSpPr>
        <p:spPr>
          <a:xfrm>
            <a:off x="4820956" y="4667867"/>
            <a:ext cx="72751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while ( self-&gt;__current == NULL)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self-&gt;__bucket++;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( self-&gt;__bucket &gt;= self-&gt;__map-&gt;__buckets ) return NULL;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self-&gt;__current = self-&gt;__map-&gt;__heads[self-&gt;__bucket];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en-US" sz="12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self-&gt;__current;</a:t>
            </a:r>
          </a:p>
          <a:p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 ( self-&gt;__current != NULL ) self-&gt;__current = self-&gt;__current-&gt;__next;</a:t>
            </a:r>
          </a:p>
          <a:p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2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2082B3-7B0A-7482-D016-826816B65DC8}"/>
              </a:ext>
            </a:extLst>
          </p:cNvPr>
          <p:cNvSpPr/>
          <p:nvPr/>
        </p:nvSpPr>
        <p:spPr>
          <a:xfrm>
            <a:off x="2266696" y="1814378"/>
            <a:ext cx="1256476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12482AA-4166-14CC-AAB6-30A5B084E3B3}"/>
              </a:ext>
            </a:extLst>
          </p:cNvPr>
          <p:cNvCxnSpPr>
            <a:cxnSpLocks/>
            <a:stCxn id="6" idx="2"/>
            <a:endCxn id="77" idx="0"/>
          </p:cNvCxnSpPr>
          <p:nvPr/>
        </p:nvCxnSpPr>
        <p:spPr>
          <a:xfrm>
            <a:off x="2894934" y="2206264"/>
            <a:ext cx="1894407" cy="9074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637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3984F9-8425-3C13-BE9B-24EBF80A9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HashMap Iterator In Action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7C4BF2-490C-4B14-F18C-767FDDEB5DBC}"/>
              </a:ext>
            </a:extLst>
          </p:cNvPr>
          <p:cNvSpPr/>
          <p:nvPr/>
        </p:nvSpPr>
        <p:spPr>
          <a:xfrm>
            <a:off x="1095793" y="3263669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heads[0]  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C615E4-BB99-3C77-0095-4E60F20E4043}"/>
              </a:ext>
            </a:extLst>
          </p:cNvPr>
          <p:cNvSpPr/>
          <p:nvPr/>
        </p:nvSpPr>
        <p:spPr>
          <a:xfrm>
            <a:off x="1095793" y="3645656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heads[1]  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5B630-DF14-B59C-05C5-D5FA711222C1}"/>
              </a:ext>
            </a:extLst>
          </p:cNvPr>
          <p:cNvSpPr/>
          <p:nvPr/>
        </p:nvSpPr>
        <p:spPr>
          <a:xfrm>
            <a:off x="1095793" y="4027643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heads[2]  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3E6E4A-CE41-F346-0554-E3D25F5C664B}"/>
              </a:ext>
            </a:extLst>
          </p:cNvPr>
          <p:cNvSpPr/>
          <p:nvPr/>
        </p:nvSpPr>
        <p:spPr>
          <a:xfrm>
            <a:off x="1095793" y="4438013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heads[3]  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F60ABCA-209C-8F55-2531-8B76DDD6EB54}"/>
              </a:ext>
            </a:extLst>
          </p:cNvPr>
          <p:cNvSpPr/>
          <p:nvPr/>
        </p:nvSpPr>
        <p:spPr>
          <a:xfrm>
            <a:off x="1095793" y="2721348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buckets: 0  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C2798E3-101D-9011-543B-FC7A578C9609}"/>
              </a:ext>
            </a:extLst>
          </p:cNvPr>
          <p:cNvSpPr/>
          <p:nvPr/>
        </p:nvSpPr>
        <p:spPr>
          <a:xfrm>
            <a:off x="3258999" y="3643179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0D0F29A-B091-075B-F09B-EF72BD6E0B68}"/>
              </a:ext>
            </a:extLst>
          </p:cNvPr>
          <p:cNvCxnSpPr>
            <a:cxnSpLocks/>
            <a:stCxn id="13" idx="3"/>
            <a:endCxn id="61" idx="1"/>
          </p:cNvCxnSpPr>
          <p:nvPr/>
        </p:nvCxnSpPr>
        <p:spPr>
          <a:xfrm flipV="1">
            <a:off x="2682321" y="3839122"/>
            <a:ext cx="576678" cy="24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5FC1C7C5-02F1-127E-F72B-A9AB9CC2FE64}"/>
              </a:ext>
            </a:extLst>
          </p:cNvPr>
          <p:cNvSpPr/>
          <p:nvPr/>
        </p:nvSpPr>
        <p:spPr>
          <a:xfrm>
            <a:off x="3152023" y="4239385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b=14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F7EAE86-CCDE-2792-99CC-F349DE7D96BF}"/>
              </a:ext>
            </a:extLst>
          </p:cNvPr>
          <p:cNvCxnSpPr>
            <a:cxnSpLocks/>
            <a:stCxn id="14" idx="3"/>
            <a:endCxn id="65" idx="1"/>
          </p:cNvCxnSpPr>
          <p:nvPr/>
        </p:nvCxnSpPr>
        <p:spPr>
          <a:xfrm>
            <a:off x="2682321" y="4223586"/>
            <a:ext cx="469702" cy="1993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01F20FA-C990-2FE1-02AC-3378ACFBCA43}"/>
              </a:ext>
            </a:extLst>
          </p:cNvPr>
          <p:cNvCxnSpPr>
            <a:cxnSpLocks/>
            <a:stCxn id="65" idx="3"/>
            <a:endCxn id="71" idx="1"/>
          </p:cNvCxnSpPr>
          <p:nvPr/>
        </p:nvCxnSpPr>
        <p:spPr>
          <a:xfrm flipV="1">
            <a:off x="3928633" y="4410576"/>
            <a:ext cx="501807" cy="123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3872E838-3873-5097-8D56-E310CCA8B77A}"/>
              </a:ext>
            </a:extLst>
          </p:cNvPr>
          <p:cNvSpPr/>
          <p:nvPr/>
        </p:nvSpPr>
        <p:spPr>
          <a:xfrm>
            <a:off x="4430440" y="4214633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6D398EA-FB12-7CBD-5579-6C0860BD4B61}"/>
              </a:ext>
            </a:extLst>
          </p:cNvPr>
          <p:cNvSpPr/>
          <p:nvPr/>
        </p:nvSpPr>
        <p:spPr>
          <a:xfrm>
            <a:off x="3134867" y="3113727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f=19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AAF31F80-DE41-5842-2DBA-6D0A051C074D}"/>
              </a:ext>
            </a:extLst>
          </p:cNvPr>
          <p:cNvCxnSpPr>
            <a:cxnSpLocks/>
            <a:stCxn id="12" idx="3"/>
            <a:endCxn id="75" idx="1"/>
          </p:cNvCxnSpPr>
          <p:nvPr/>
        </p:nvCxnSpPr>
        <p:spPr>
          <a:xfrm flipV="1">
            <a:off x="2682321" y="3297294"/>
            <a:ext cx="452546" cy="1623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B9DCC9C1-F689-171E-79B3-DE9C61798B20}"/>
              </a:ext>
            </a:extLst>
          </p:cNvPr>
          <p:cNvSpPr/>
          <p:nvPr/>
        </p:nvSpPr>
        <p:spPr>
          <a:xfrm>
            <a:off x="4401036" y="3113727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h=17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F2A89ED-E107-3CB4-32D5-9D9FEB1760F1}"/>
              </a:ext>
            </a:extLst>
          </p:cNvPr>
          <p:cNvCxnSpPr>
            <a:cxnSpLocks/>
            <a:stCxn id="75" idx="3"/>
            <a:endCxn id="77" idx="1"/>
          </p:cNvCxnSpPr>
          <p:nvPr/>
        </p:nvCxnSpPr>
        <p:spPr>
          <a:xfrm>
            <a:off x="3911477" y="3297294"/>
            <a:ext cx="48955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EC04BB2E-2090-C383-9828-7FB7C9F50BB2}"/>
              </a:ext>
            </a:extLst>
          </p:cNvPr>
          <p:cNvSpPr/>
          <p:nvPr/>
        </p:nvSpPr>
        <p:spPr>
          <a:xfrm>
            <a:off x="5677602" y="3091088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BC3C72D-7163-FC4A-4AA5-9A04E614A6E5}"/>
              </a:ext>
            </a:extLst>
          </p:cNvPr>
          <p:cNvCxnSpPr>
            <a:cxnSpLocks/>
            <a:stCxn id="77" idx="3"/>
          </p:cNvCxnSpPr>
          <p:nvPr/>
        </p:nvCxnSpPr>
        <p:spPr>
          <a:xfrm flipV="1">
            <a:off x="5177646" y="3280843"/>
            <a:ext cx="499956" cy="164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F5112036-1A18-3A23-60B0-2AB5760407D6}"/>
              </a:ext>
            </a:extLst>
          </p:cNvPr>
          <p:cNvSpPr/>
          <p:nvPr/>
        </p:nvSpPr>
        <p:spPr>
          <a:xfrm>
            <a:off x="3175668" y="4908118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d=21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ADE20BAF-4B8D-4F82-080C-4A678B06CB95}"/>
              </a:ext>
            </a:extLst>
          </p:cNvPr>
          <p:cNvCxnSpPr>
            <a:cxnSpLocks/>
            <a:stCxn id="15" idx="3"/>
            <a:endCxn id="83" idx="1"/>
          </p:cNvCxnSpPr>
          <p:nvPr/>
        </p:nvCxnSpPr>
        <p:spPr>
          <a:xfrm>
            <a:off x="2682321" y="4633956"/>
            <a:ext cx="493347" cy="4577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0C58AA7F-A7AA-BD8A-6B0F-8FBDEFAA1BDB}"/>
              </a:ext>
            </a:extLst>
          </p:cNvPr>
          <p:cNvSpPr/>
          <p:nvPr/>
        </p:nvSpPr>
        <p:spPr>
          <a:xfrm>
            <a:off x="4449879" y="4895742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81E04858-8DB4-1B7B-11A1-987B65361DA2}"/>
              </a:ext>
            </a:extLst>
          </p:cNvPr>
          <p:cNvCxnSpPr>
            <a:cxnSpLocks/>
            <a:stCxn id="83" idx="3"/>
            <a:endCxn id="87" idx="1"/>
          </p:cNvCxnSpPr>
          <p:nvPr/>
        </p:nvCxnSpPr>
        <p:spPr>
          <a:xfrm>
            <a:off x="3952278" y="5091685"/>
            <a:ext cx="49760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85FC8F1-9380-367B-8FF5-C6D09901F557}"/>
              </a:ext>
            </a:extLst>
          </p:cNvPr>
          <p:cNvSpPr/>
          <p:nvPr/>
        </p:nvSpPr>
        <p:spPr>
          <a:xfrm>
            <a:off x="4104411" y="1793857"/>
            <a:ext cx="1256476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    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044B9C3-DFCF-FE57-0CFB-B999A009B56B}"/>
              </a:ext>
            </a:extLst>
          </p:cNvPr>
          <p:cNvCxnSpPr>
            <a:cxnSpLocks/>
            <a:stCxn id="26" idx="2"/>
            <a:endCxn id="79" idx="0"/>
          </p:cNvCxnSpPr>
          <p:nvPr/>
        </p:nvCxnSpPr>
        <p:spPr>
          <a:xfrm>
            <a:off x="4732649" y="2185743"/>
            <a:ext cx="1096058" cy="9053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C19E563-D643-5E3B-A45F-8C36B517EC17}"/>
              </a:ext>
            </a:extLst>
          </p:cNvPr>
          <p:cNvSpPr txBox="1"/>
          <p:nvPr/>
        </p:nvSpPr>
        <p:spPr>
          <a:xfrm>
            <a:off x="8180615" y="1798018"/>
            <a:ext cx="15632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Third call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f=19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h=17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???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AC2DF8-0D90-E7C6-85E3-92D87E5B151C}"/>
              </a:ext>
            </a:extLst>
          </p:cNvPr>
          <p:cNvSpPr txBox="1"/>
          <p:nvPr/>
        </p:nvSpPr>
        <p:spPr>
          <a:xfrm>
            <a:off x="4820956" y="4667867"/>
            <a:ext cx="72751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while ( self-&gt;__current == NULL) {</a:t>
            </a:r>
          </a:p>
          <a:p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self-&gt;__bucket++;</a:t>
            </a:r>
          </a:p>
          <a:p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if ( self-&gt;__bucket &gt;= self-&gt;__map-&gt;__buckets ) return NULL;</a:t>
            </a:r>
          </a:p>
          <a:p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self-&gt;__current = self-&gt;__map-&gt;__heads[self-&gt;__bucket];</a:t>
            </a:r>
          </a:p>
          <a:p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self-&gt;__current;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( self-&gt;__current != NULL ) self-&gt;__current = self-&gt;__current-&gt;__next;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2082B3-7B0A-7482-D016-826816B65DC8}"/>
              </a:ext>
            </a:extLst>
          </p:cNvPr>
          <p:cNvSpPr/>
          <p:nvPr/>
        </p:nvSpPr>
        <p:spPr>
          <a:xfrm>
            <a:off x="2266696" y="1814378"/>
            <a:ext cx="1256476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328670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3984F9-8425-3C13-BE9B-24EBF80A9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HashMap Iterator In Action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7C4BF2-490C-4B14-F18C-767FDDEB5DBC}"/>
              </a:ext>
            </a:extLst>
          </p:cNvPr>
          <p:cNvSpPr/>
          <p:nvPr/>
        </p:nvSpPr>
        <p:spPr>
          <a:xfrm>
            <a:off x="1095793" y="3263669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heads[0]  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C615E4-BB99-3C77-0095-4E60F20E4043}"/>
              </a:ext>
            </a:extLst>
          </p:cNvPr>
          <p:cNvSpPr/>
          <p:nvPr/>
        </p:nvSpPr>
        <p:spPr>
          <a:xfrm>
            <a:off x="1095793" y="3645656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heads[1]  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5B630-DF14-B59C-05C5-D5FA711222C1}"/>
              </a:ext>
            </a:extLst>
          </p:cNvPr>
          <p:cNvSpPr/>
          <p:nvPr/>
        </p:nvSpPr>
        <p:spPr>
          <a:xfrm>
            <a:off x="1095793" y="4027643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heads[2]  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3E6E4A-CE41-F346-0554-E3D25F5C664B}"/>
              </a:ext>
            </a:extLst>
          </p:cNvPr>
          <p:cNvSpPr/>
          <p:nvPr/>
        </p:nvSpPr>
        <p:spPr>
          <a:xfrm>
            <a:off x="1095793" y="4438013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heads[3]  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F60ABCA-209C-8F55-2531-8B76DDD6EB54}"/>
              </a:ext>
            </a:extLst>
          </p:cNvPr>
          <p:cNvSpPr/>
          <p:nvPr/>
        </p:nvSpPr>
        <p:spPr>
          <a:xfrm>
            <a:off x="1095793" y="2721348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bucket: 1  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C2798E3-101D-9011-543B-FC7A578C9609}"/>
              </a:ext>
            </a:extLst>
          </p:cNvPr>
          <p:cNvSpPr/>
          <p:nvPr/>
        </p:nvSpPr>
        <p:spPr>
          <a:xfrm>
            <a:off x="3258999" y="3643179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0D0F29A-B091-075B-F09B-EF72BD6E0B68}"/>
              </a:ext>
            </a:extLst>
          </p:cNvPr>
          <p:cNvCxnSpPr>
            <a:cxnSpLocks/>
            <a:stCxn id="13" idx="3"/>
            <a:endCxn id="61" idx="1"/>
          </p:cNvCxnSpPr>
          <p:nvPr/>
        </p:nvCxnSpPr>
        <p:spPr>
          <a:xfrm flipV="1">
            <a:off x="2682321" y="3839122"/>
            <a:ext cx="576678" cy="24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5FC1C7C5-02F1-127E-F72B-A9AB9CC2FE64}"/>
              </a:ext>
            </a:extLst>
          </p:cNvPr>
          <p:cNvSpPr/>
          <p:nvPr/>
        </p:nvSpPr>
        <p:spPr>
          <a:xfrm>
            <a:off x="3152023" y="4239385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b=14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F7EAE86-CCDE-2792-99CC-F349DE7D96BF}"/>
              </a:ext>
            </a:extLst>
          </p:cNvPr>
          <p:cNvCxnSpPr>
            <a:cxnSpLocks/>
            <a:stCxn id="14" idx="3"/>
            <a:endCxn id="65" idx="1"/>
          </p:cNvCxnSpPr>
          <p:nvPr/>
        </p:nvCxnSpPr>
        <p:spPr>
          <a:xfrm>
            <a:off x="2682321" y="4223586"/>
            <a:ext cx="469702" cy="1993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01F20FA-C990-2FE1-02AC-3378ACFBCA43}"/>
              </a:ext>
            </a:extLst>
          </p:cNvPr>
          <p:cNvCxnSpPr>
            <a:cxnSpLocks/>
            <a:stCxn id="65" idx="3"/>
            <a:endCxn id="71" idx="1"/>
          </p:cNvCxnSpPr>
          <p:nvPr/>
        </p:nvCxnSpPr>
        <p:spPr>
          <a:xfrm flipV="1">
            <a:off x="3928633" y="4410576"/>
            <a:ext cx="501807" cy="123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3872E838-3873-5097-8D56-E310CCA8B77A}"/>
              </a:ext>
            </a:extLst>
          </p:cNvPr>
          <p:cNvSpPr/>
          <p:nvPr/>
        </p:nvSpPr>
        <p:spPr>
          <a:xfrm>
            <a:off x="4430440" y="4214633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6D398EA-FB12-7CBD-5579-6C0860BD4B61}"/>
              </a:ext>
            </a:extLst>
          </p:cNvPr>
          <p:cNvSpPr/>
          <p:nvPr/>
        </p:nvSpPr>
        <p:spPr>
          <a:xfrm>
            <a:off x="3134867" y="3113727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f=19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AAF31F80-DE41-5842-2DBA-6D0A051C074D}"/>
              </a:ext>
            </a:extLst>
          </p:cNvPr>
          <p:cNvCxnSpPr>
            <a:cxnSpLocks/>
            <a:stCxn id="12" idx="3"/>
            <a:endCxn id="75" idx="1"/>
          </p:cNvCxnSpPr>
          <p:nvPr/>
        </p:nvCxnSpPr>
        <p:spPr>
          <a:xfrm flipV="1">
            <a:off x="2682321" y="3297294"/>
            <a:ext cx="452546" cy="1623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B9DCC9C1-F689-171E-79B3-DE9C61798B20}"/>
              </a:ext>
            </a:extLst>
          </p:cNvPr>
          <p:cNvSpPr/>
          <p:nvPr/>
        </p:nvSpPr>
        <p:spPr>
          <a:xfrm>
            <a:off x="4401036" y="3113727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h=17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F2A89ED-E107-3CB4-32D5-9D9FEB1760F1}"/>
              </a:ext>
            </a:extLst>
          </p:cNvPr>
          <p:cNvCxnSpPr>
            <a:cxnSpLocks/>
            <a:stCxn id="75" idx="3"/>
            <a:endCxn id="77" idx="1"/>
          </p:cNvCxnSpPr>
          <p:nvPr/>
        </p:nvCxnSpPr>
        <p:spPr>
          <a:xfrm>
            <a:off x="3911477" y="3297294"/>
            <a:ext cx="48955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EC04BB2E-2090-C383-9828-7FB7C9F50BB2}"/>
              </a:ext>
            </a:extLst>
          </p:cNvPr>
          <p:cNvSpPr/>
          <p:nvPr/>
        </p:nvSpPr>
        <p:spPr>
          <a:xfrm>
            <a:off x="5677602" y="3091088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BC3C72D-7163-FC4A-4AA5-9A04E614A6E5}"/>
              </a:ext>
            </a:extLst>
          </p:cNvPr>
          <p:cNvCxnSpPr>
            <a:cxnSpLocks/>
            <a:stCxn id="77" idx="3"/>
          </p:cNvCxnSpPr>
          <p:nvPr/>
        </p:nvCxnSpPr>
        <p:spPr>
          <a:xfrm flipV="1">
            <a:off x="5177646" y="3280843"/>
            <a:ext cx="499956" cy="164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F5112036-1A18-3A23-60B0-2AB5760407D6}"/>
              </a:ext>
            </a:extLst>
          </p:cNvPr>
          <p:cNvSpPr/>
          <p:nvPr/>
        </p:nvSpPr>
        <p:spPr>
          <a:xfrm>
            <a:off x="3175668" y="4908118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d=21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ADE20BAF-4B8D-4F82-080C-4A678B06CB95}"/>
              </a:ext>
            </a:extLst>
          </p:cNvPr>
          <p:cNvCxnSpPr>
            <a:cxnSpLocks/>
            <a:stCxn id="15" idx="3"/>
            <a:endCxn id="83" idx="1"/>
          </p:cNvCxnSpPr>
          <p:nvPr/>
        </p:nvCxnSpPr>
        <p:spPr>
          <a:xfrm>
            <a:off x="2682321" y="4633956"/>
            <a:ext cx="493347" cy="4577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0C58AA7F-A7AA-BD8A-6B0F-8FBDEFAA1BDB}"/>
              </a:ext>
            </a:extLst>
          </p:cNvPr>
          <p:cNvSpPr/>
          <p:nvPr/>
        </p:nvSpPr>
        <p:spPr>
          <a:xfrm>
            <a:off x="4449879" y="4895742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81E04858-8DB4-1B7B-11A1-987B65361DA2}"/>
              </a:ext>
            </a:extLst>
          </p:cNvPr>
          <p:cNvCxnSpPr>
            <a:cxnSpLocks/>
            <a:stCxn id="83" idx="3"/>
            <a:endCxn id="87" idx="1"/>
          </p:cNvCxnSpPr>
          <p:nvPr/>
        </p:nvCxnSpPr>
        <p:spPr>
          <a:xfrm>
            <a:off x="3952278" y="5091685"/>
            <a:ext cx="49760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85FC8F1-9380-367B-8FF5-C6D09901F557}"/>
              </a:ext>
            </a:extLst>
          </p:cNvPr>
          <p:cNvSpPr/>
          <p:nvPr/>
        </p:nvSpPr>
        <p:spPr>
          <a:xfrm>
            <a:off x="4104411" y="1793857"/>
            <a:ext cx="1256476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    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044B9C3-DFCF-FE57-0CFB-B999A009B56B}"/>
              </a:ext>
            </a:extLst>
          </p:cNvPr>
          <p:cNvCxnSpPr>
            <a:cxnSpLocks/>
            <a:stCxn id="26" idx="2"/>
            <a:endCxn id="61" idx="0"/>
          </p:cNvCxnSpPr>
          <p:nvPr/>
        </p:nvCxnSpPr>
        <p:spPr>
          <a:xfrm flipH="1">
            <a:off x="3410104" y="2185743"/>
            <a:ext cx="1322545" cy="145743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C19E563-D643-5E3B-A45F-8C36B517EC17}"/>
              </a:ext>
            </a:extLst>
          </p:cNvPr>
          <p:cNvSpPr txBox="1"/>
          <p:nvPr/>
        </p:nvSpPr>
        <p:spPr>
          <a:xfrm>
            <a:off x="8180615" y="1798018"/>
            <a:ext cx="21146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Third call, in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 loop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f=19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h=17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???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AC2DF8-0D90-E7C6-85E3-92D87E5B151C}"/>
              </a:ext>
            </a:extLst>
          </p:cNvPr>
          <p:cNvSpPr txBox="1"/>
          <p:nvPr/>
        </p:nvSpPr>
        <p:spPr>
          <a:xfrm>
            <a:off x="4820956" y="4667867"/>
            <a:ext cx="72751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while ( self-&gt;__current == NULL) {</a:t>
            </a:r>
          </a:p>
          <a:p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self-&gt;__bucket++;</a:t>
            </a:r>
          </a:p>
          <a:p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if ( self-&gt;__bucket &gt;= self-&gt;__map-&gt;__buckets ) return NULL;</a:t>
            </a:r>
          </a:p>
          <a:p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self-&gt;__current = self-&gt;__map-&gt;__heads[self-&gt;__bucket];</a:t>
            </a:r>
          </a:p>
          <a:p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self-&gt;__current;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( self-&gt;__current != NULL ) self-&gt;__current = self-&gt;__current-&gt;__next;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7A9DCD-FF7B-038E-DAE6-65FE34B07334}"/>
              </a:ext>
            </a:extLst>
          </p:cNvPr>
          <p:cNvSpPr/>
          <p:nvPr/>
        </p:nvSpPr>
        <p:spPr>
          <a:xfrm>
            <a:off x="2266696" y="1814378"/>
            <a:ext cx="1256476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606185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3984F9-8425-3C13-BE9B-24EBF80A9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HashMap Iterator In Action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7C4BF2-490C-4B14-F18C-767FDDEB5DBC}"/>
              </a:ext>
            </a:extLst>
          </p:cNvPr>
          <p:cNvSpPr/>
          <p:nvPr/>
        </p:nvSpPr>
        <p:spPr>
          <a:xfrm>
            <a:off x="1095793" y="3263669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heads[0]  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C615E4-BB99-3C77-0095-4E60F20E4043}"/>
              </a:ext>
            </a:extLst>
          </p:cNvPr>
          <p:cNvSpPr/>
          <p:nvPr/>
        </p:nvSpPr>
        <p:spPr>
          <a:xfrm>
            <a:off x="1095793" y="3645656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heads[1]  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5B630-DF14-B59C-05C5-D5FA711222C1}"/>
              </a:ext>
            </a:extLst>
          </p:cNvPr>
          <p:cNvSpPr/>
          <p:nvPr/>
        </p:nvSpPr>
        <p:spPr>
          <a:xfrm>
            <a:off x="1095793" y="4027643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heads[2]  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3E6E4A-CE41-F346-0554-E3D25F5C664B}"/>
              </a:ext>
            </a:extLst>
          </p:cNvPr>
          <p:cNvSpPr/>
          <p:nvPr/>
        </p:nvSpPr>
        <p:spPr>
          <a:xfrm>
            <a:off x="1095793" y="4438013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heads[3]  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F60ABCA-209C-8F55-2531-8B76DDD6EB54}"/>
              </a:ext>
            </a:extLst>
          </p:cNvPr>
          <p:cNvSpPr/>
          <p:nvPr/>
        </p:nvSpPr>
        <p:spPr>
          <a:xfrm>
            <a:off x="1095793" y="2721348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bucket: 2  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C2798E3-101D-9011-543B-FC7A578C9609}"/>
              </a:ext>
            </a:extLst>
          </p:cNvPr>
          <p:cNvSpPr/>
          <p:nvPr/>
        </p:nvSpPr>
        <p:spPr>
          <a:xfrm>
            <a:off x="3258999" y="3643179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0D0F29A-B091-075B-F09B-EF72BD6E0B68}"/>
              </a:ext>
            </a:extLst>
          </p:cNvPr>
          <p:cNvCxnSpPr>
            <a:cxnSpLocks/>
            <a:stCxn id="13" idx="3"/>
            <a:endCxn id="61" idx="1"/>
          </p:cNvCxnSpPr>
          <p:nvPr/>
        </p:nvCxnSpPr>
        <p:spPr>
          <a:xfrm flipV="1">
            <a:off x="2682321" y="3839122"/>
            <a:ext cx="576678" cy="24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5FC1C7C5-02F1-127E-F72B-A9AB9CC2FE64}"/>
              </a:ext>
            </a:extLst>
          </p:cNvPr>
          <p:cNvSpPr/>
          <p:nvPr/>
        </p:nvSpPr>
        <p:spPr>
          <a:xfrm>
            <a:off x="3152023" y="4239385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b=14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F7EAE86-CCDE-2792-99CC-F349DE7D96BF}"/>
              </a:ext>
            </a:extLst>
          </p:cNvPr>
          <p:cNvCxnSpPr>
            <a:cxnSpLocks/>
            <a:stCxn id="14" idx="3"/>
            <a:endCxn id="65" idx="1"/>
          </p:cNvCxnSpPr>
          <p:nvPr/>
        </p:nvCxnSpPr>
        <p:spPr>
          <a:xfrm>
            <a:off x="2682321" y="4223586"/>
            <a:ext cx="469702" cy="1993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01F20FA-C990-2FE1-02AC-3378ACFBCA43}"/>
              </a:ext>
            </a:extLst>
          </p:cNvPr>
          <p:cNvCxnSpPr>
            <a:cxnSpLocks/>
            <a:stCxn id="65" idx="3"/>
            <a:endCxn id="71" idx="1"/>
          </p:cNvCxnSpPr>
          <p:nvPr/>
        </p:nvCxnSpPr>
        <p:spPr>
          <a:xfrm flipV="1">
            <a:off x="3928633" y="4410576"/>
            <a:ext cx="501807" cy="123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3872E838-3873-5097-8D56-E310CCA8B77A}"/>
              </a:ext>
            </a:extLst>
          </p:cNvPr>
          <p:cNvSpPr/>
          <p:nvPr/>
        </p:nvSpPr>
        <p:spPr>
          <a:xfrm>
            <a:off x="4430440" y="4214633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6D398EA-FB12-7CBD-5579-6C0860BD4B61}"/>
              </a:ext>
            </a:extLst>
          </p:cNvPr>
          <p:cNvSpPr/>
          <p:nvPr/>
        </p:nvSpPr>
        <p:spPr>
          <a:xfrm>
            <a:off x="3134867" y="3113727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f=19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AAF31F80-DE41-5842-2DBA-6D0A051C074D}"/>
              </a:ext>
            </a:extLst>
          </p:cNvPr>
          <p:cNvCxnSpPr>
            <a:cxnSpLocks/>
            <a:stCxn id="12" idx="3"/>
            <a:endCxn id="75" idx="1"/>
          </p:cNvCxnSpPr>
          <p:nvPr/>
        </p:nvCxnSpPr>
        <p:spPr>
          <a:xfrm flipV="1">
            <a:off x="2682321" y="3297294"/>
            <a:ext cx="452546" cy="1623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B9DCC9C1-F689-171E-79B3-DE9C61798B20}"/>
              </a:ext>
            </a:extLst>
          </p:cNvPr>
          <p:cNvSpPr/>
          <p:nvPr/>
        </p:nvSpPr>
        <p:spPr>
          <a:xfrm>
            <a:off x="4401036" y="3113727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h=17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F2A89ED-E107-3CB4-32D5-9D9FEB1760F1}"/>
              </a:ext>
            </a:extLst>
          </p:cNvPr>
          <p:cNvCxnSpPr>
            <a:cxnSpLocks/>
            <a:stCxn id="75" idx="3"/>
            <a:endCxn id="77" idx="1"/>
          </p:cNvCxnSpPr>
          <p:nvPr/>
        </p:nvCxnSpPr>
        <p:spPr>
          <a:xfrm>
            <a:off x="3911477" y="3297294"/>
            <a:ext cx="48955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EC04BB2E-2090-C383-9828-7FB7C9F50BB2}"/>
              </a:ext>
            </a:extLst>
          </p:cNvPr>
          <p:cNvSpPr/>
          <p:nvPr/>
        </p:nvSpPr>
        <p:spPr>
          <a:xfrm>
            <a:off x="5677602" y="3091088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BC3C72D-7163-FC4A-4AA5-9A04E614A6E5}"/>
              </a:ext>
            </a:extLst>
          </p:cNvPr>
          <p:cNvCxnSpPr>
            <a:cxnSpLocks/>
            <a:stCxn id="77" idx="3"/>
          </p:cNvCxnSpPr>
          <p:nvPr/>
        </p:nvCxnSpPr>
        <p:spPr>
          <a:xfrm flipV="1">
            <a:off x="5177646" y="3280843"/>
            <a:ext cx="499956" cy="164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F5112036-1A18-3A23-60B0-2AB5760407D6}"/>
              </a:ext>
            </a:extLst>
          </p:cNvPr>
          <p:cNvSpPr/>
          <p:nvPr/>
        </p:nvSpPr>
        <p:spPr>
          <a:xfrm>
            <a:off x="3175668" y="4908118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d=21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ADE20BAF-4B8D-4F82-080C-4A678B06CB95}"/>
              </a:ext>
            </a:extLst>
          </p:cNvPr>
          <p:cNvCxnSpPr>
            <a:cxnSpLocks/>
            <a:stCxn id="15" idx="3"/>
            <a:endCxn id="83" idx="1"/>
          </p:cNvCxnSpPr>
          <p:nvPr/>
        </p:nvCxnSpPr>
        <p:spPr>
          <a:xfrm>
            <a:off x="2682321" y="4633956"/>
            <a:ext cx="493347" cy="4577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0C58AA7F-A7AA-BD8A-6B0F-8FBDEFAA1BDB}"/>
              </a:ext>
            </a:extLst>
          </p:cNvPr>
          <p:cNvSpPr/>
          <p:nvPr/>
        </p:nvSpPr>
        <p:spPr>
          <a:xfrm>
            <a:off x="4449879" y="4895742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81E04858-8DB4-1B7B-11A1-987B65361DA2}"/>
              </a:ext>
            </a:extLst>
          </p:cNvPr>
          <p:cNvCxnSpPr>
            <a:cxnSpLocks/>
            <a:stCxn id="83" idx="3"/>
            <a:endCxn id="87" idx="1"/>
          </p:cNvCxnSpPr>
          <p:nvPr/>
        </p:nvCxnSpPr>
        <p:spPr>
          <a:xfrm>
            <a:off x="3952278" y="5091685"/>
            <a:ext cx="49760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85FC8F1-9380-367B-8FF5-C6D09901F557}"/>
              </a:ext>
            </a:extLst>
          </p:cNvPr>
          <p:cNvSpPr/>
          <p:nvPr/>
        </p:nvSpPr>
        <p:spPr>
          <a:xfrm>
            <a:off x="4104411" y="1793857"/>
            <a:ext cx="1256476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    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044B9C3-DFCF-FE57-0CFB-B999A009B56B}"/>
              </a:ext>
            </a:extLst>
          </p:cNvPr>
          <p:cNvCxnSpPr>
            <a:cxnSpLocks/>
            <a:stCxn id="26" idx="2"/>
            <a:endCxn id="65" idx="0"/>
          </p:cNvCxnSpPr>
          <p:nvPr/>
        </p:nvCxnSpPr>
        <p:spPr>
          <a:xfrm flipH="1">
            <a:off x="3540328" y="2185743"/>
            <a:ext cx="1192321" cy="20536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C19E563-D643-5E3B-A45F-8C36B517EC17}"/>
              </a:ext>
            </a:extLst>
          </p:cNvPr>
          <p:cNvSpPr txBox="1"/>
          <p:nvPr/>
        </p:nvSpPr>
        <p:spPr>
          <a:xfrm>
            <a:off x="8180615" y="1798018"/>
            <a:ext cx="25282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Third call, out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of the while loop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f=19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h=17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???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AC2DF8-0D90-E7C6-85E3-92D87E5B151C}"/>
              </a:ext>
            </a:extLst>
          </p:cNvPr>
          <p:cNvSpPr txBox="1"/>
          <p:nvPr/>
        </p:nvSpPr>
        <p:spPr>
          <a:xfrm>
            <a:off x="4820956" y="4667867"/>
            <a:ext cx="72751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while ( self-&gt;__current == NULL) {</a:t>
            </a:r>
          </a:p>
          <a:p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self-&gt;__bucket++;</a:t>
            </a:r>
          </a:p>
          <a:p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if ( self-&gt;__bucket &gt;= self-&gt;__map-&gt;__buckets ) return NULL;</a:t>
            </a:r>
          </a:p>
          <a:p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self-&gt;__current = self-&gt;__map-&gt;__heads[self-&gt;__bucket];</a:t>
            </a:r>
          </a:p>
          <a:p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self-&gt;__current;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( self-&gt;__current != NULL ) self-&gt;__current = self-&gt;__current-&gt;__next;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63653A-B60B-CA30-78BF-C0E3F3719A8B}"/>
              </a:ext>
            </a:extLst>
          </p:cNvPr>
          <p:cNvSpPr/>
          <p:nvPr/>
        </p:nvSpPr>
        <p:spPr>
          <a:xfrm>
            <a:off x="2266696" y="1814378"/>
            <a:ext cx="1256476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862121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/>
        </p:nvSpPr>
        <p:spPr>
          <a:xfrm>
            <a:off x="431213" y="539885"/>
            <a:ext cx="7329374" cy="56469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>
              <a:buClr>
                <a:srgbClr val="00FF00"/>
              </a:buClr>
              <a:buSzPct val="25000"/>
            </a:pPr>
            <a:r>
              <a:rPr lang="en-US" sz="2100" dirty="0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 New"/>
              </a:rPr>
              <a:t>name = input('Enter file:')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n-US" sz="2100" dirty="0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 New"/>
              </a:rPr>
              <a:t>handle = open(name)</a:t>
            </a:r>
          </a:p>
          <a:p>
            <a:pPr lvl="0" algn="ctr"/>
            <a:endParaRPr lang="en-US" sz="2100" dirty="0">
              <a:solidFill>
                <a:srgbClr val="00FF00"/>
              </a:solidFill>
              <a:latin typeface="Courier"/>
              <a:ea typeface="Courier"/>
              <a:cs typeface="Courier"/>
              <a:sym typeface="Courier New"/>
            </a:endParaRPr>
          </a:p>
          <a:p>
            <a:pPr lvl="0">
              <a:buClr>
                <a:srgbClr val="00FF00"/>
              </a:buClr>
              <a:buSzPct val="25000"/>
            </a:pPr>
            <a:r>
              <a:rPr lang="en-US" sz="2100" dirty="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counts = </a:t>
            </a:r>
            <a:r>
              <a:rPr lang="en-US" sz="2100" dirty="0" err="1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dict</a:t>
            </a:r>
            <a:r>
              <a:rPr lang="en-US" sz="2100" dirty="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()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n-US" sz="2100" dirty="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for line in handle: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n-US" sz="2100" dirty="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    words = </a:t>
            </a:r>
            <a:r>
              <a:rPr lang="en-US" sz="2100" dirty="0" err="1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line.split</a:t>
            </a:r>
            <a:r>
              <a:rPr lang="en-US" sz="2100" dirty="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()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n-US" sz="2100" dirty="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    for word in words: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n-US" sz="2100" dirty="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        counts[word] = </a:t>
            </a:r>
            <a:r>
              <a:rPr lang="en-US" sz="2100" dirty="0" err="1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counts.get</a:t>
            </a:r>
            <a:r>
              <a:rPr lang="en-US" sz="2100" dirty="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(word,0) + 1</a:t>
            </a:r>
          </a:p>
          <a:p>
            <a:pPr lvl="0">
              <a:buClr>
                <a:srgbClr val="00FF00"/>
              </a:buClr>
            </a:pPr>
            <a:endParaRPr lang="en-US" sz="2100" dirty="0">
              <a:solidFill>
                <a:srgbClr val="00FF00"/>
              </a:solidFill>
              <a:latin typeface="Courier"/>
              <a:ea typeface="Courier"/>
              <a:cs typeface="Courier"/>
              <a:sym typeface="Courier New"/>
            </a:endParaRPr>
          </a:p>
          <a:p>
            <a:pPr lvl="0">
              <a:buClr>
                <a:srgbClr val="00FF00"/>
              </a:buClr>
              <a:buSzPct val="25000"/>
            </a:pPr>
            <a:r>
              <a:rPr lang="en-US" sz="2100" dirty="0" err="1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bigcount</a:t>
            </a:r>
            <a:r>
              <a:rPr lang="en-US" sz="210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 = None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n-US" sz="2100" dirty="0" err="1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bigword</a:t>
            </a:r>
            <a:r>
              <a:rPr lang="en-US" sz="210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 = None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n-US" sz="210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for </a:t>
            </a:r>
            <a:r>
              <a:rPr lang="en-US" sz="2100" dirty="0" err="1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word,count</a:t>
            </a:r>
            <a:r>
              <a:rPr lang="en-US" sz="210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 in </a:t>
            </a:r>
            <a:r>
              <a:rPr lang="en-US" sz="2100" dirty="0" err="1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counts.items</a:t>
            </a:r>
            <a:r>
              <a:rPr lang="en-US" sz="210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():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n-US" sz="210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    if </a:t>
            </a:r>
            <a:r>
              <a:rPr lang="en-US" sz="2100" dirty="0" err="1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bigcount</a:t>
            </a:r>
            <a:r>
              <a:rPr lang="en-US" sz="210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 is None or count &gt; </a:t>
            </a:r>
            <a:r>
              <a:rPr lang="en-US" sz="2100" dirty="0" err="1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bigcount</a:t>
            </a:r>
            <a:r>
              <a:rPr lang="en-US" sz="210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: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n-US" sz="210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        </a:t>
            </a:r>
            <a:r>
              <a:rPr lang="en-US" sz="2100" dirty="0" err="1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bigword</a:t>
            </a:r>
            <a:r>
              <a:rPr lang="en-US" sz="210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 = word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n-US" sz="210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        </a:t>
            </a:r>
            <a:r>
              <a:rPr lang="en-US" sz="2100" dirty="0" err="1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bigcount</a:t>
            </a:r>
            <a:r>
              <a:rPr lang="en-US" sz="210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 = count</a:t>
            </a:r>
          </a:p>
          <a:p>
            <a:pPr lvl="0">
              <a:buClr>
                <a:srgbClr val="00FF00"/>
              </a:buClr>
            </a:pPr>
            <a:endParaRPr lang="en-US" sz="2100" dirty="0">
              <a:solidFill>
                <a:srgbClr val="00FF00"/>
              </a:solidFill>
              <a:latin typeface="Courier"/>
              <a:ea typeface="Courier"/>
              <a:cs typeface="Courier"/>
              <a:sym typeface="Courier New"/>
            </a:endParaRPr>
          </a:p>
          <a:p>
            <a:pPr lvl="0">
              <a:buClr>
                <a:srgbClr val="00FF00"/>
              </a:buClr>
              <a:buSzPct val="25000"/>
            </a:pPr>
            <a:r>
              <a:rPr lang="en-US" sz="2100" dirty="0">
                <a:solidFill>
                  <a:srgbClr val="FF7F00"/>
                </a:solidFill>
                <a:latin typeface="Courier"/>
                <a:ea typeface="Courier"/>
                <a:cs typeface="Courier"/>
                <a:sym typeface="Courier New"/>
              </a:rPr>
              <a:t>print(</a:t>
            </a:r>
            <a:r>
              <a:rPr lang="en-US" sz="2100" dirty="0" err="1">
                <a:solidFill>
                  <a:srgbClr val="FF7F00"/>
                </a:solidFill>
                <a:latin typeface="Courier"/>
                <a:ea typeface="Courier"/>
                <a:cs typeface="Courier"/>
                <a:sym typeface="Courier New"/>
              </a:rPr>
              <a:t>bigword</a:t>
            </a:r>
            <a:r>
              <a:rPr lang="en-US" sz="2100" dirty="0">
                <a:solidFill>
                  <a:srgbClr val="FF7F00"/>
                </a:solidFill>
                <a:latin typeface="Courier"/>
                <a:ea typeface="Courier"/>
                <a:cs typeface="Courier"/>
                <a:sym typeface="Courier New"/>
              </a:rPr>
              <a:t>, </a:t>
            </a:r>
            <a:r>
              <a:rPr lang="en-US" sz="2100" dirty="0" err="1">
                <a:solidFill>
                  <a:srgbClr val="FF7F00"/>
                </a:solidFill>
                <a:latin typeface="Courier"/>
                <a:ea typeface="Courier"/>
                <a:cs typeface="Courier"/>
                <a:sym typeface="Courier New"/>
              </a:rPr>
              <a:t>bigcount</a:t>
            </a:r>
            <a:r>
              <a:rPr lang="en-US" sz="2100" dirty="0">
                <a:solidFill>
                  <a:srgbClr val="FF7F00"/>
                </a:solidFill>
                <a:latin typeface="Courier"/>
                <a:ea typeface="Courier"/>
                <a:cs typeface="Courier"/>
                <a:sym typeface="Courier New"/>
              </a:rPr>
              <a:t>)</a:t>
            </a:r>
          </a:p>
        </p:txBody>
      </p:sp>
      <p:sp>
        <p:nvSpPr>
          <p:cNvPr id="338" name="Shape 338"/>
          <p:cNvSpPr txBox="1"/>
          <p:nvPr/>
        </p:nvSpPr>
        <p:spPr>
          <a:xfrm>
            <a:off x="8027194" y="1333500"/>
            <a:ext cx="3333824" cy="1266750"/>
          </a:xfrm>
          <a:prstGeom prst="rect">
            <a:avLst/>
          </a:prstGeom>
          <a:noFill/>
          <a:ln w="127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>
              <a:buClr>
                <a:srgbClr val="FFFF00"/>
              </a:buClr>
              <a:buSzPct val="25000"/>
            </a:pPr>
            <a:r>
              <a:rPr lang="en-US" sz="270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python words.py </a:t>
            </a:r>
          </a:p>
          <a:p>
            <a:pPr>
              <a:buClr>
                <a:srgbClr val="FFFF00"/>
              </a:buClr>
              <a:buSzPct val="25000"/>
            </a:pPr>
            <a:r>
              <a:rPr lang="en-US" sz="270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Enter file: </a:t>
            </a:r>
            <a:r>
              <a:rPr lang="en-US" sz="270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words.txt</a:t>
            </a:r>
          </a:p>
          <a:p>
            <a:pPr>
              <a:buClr>
                <a:srgbClr val="FFFF00"/>
              </a:buClr>
              <a:buSzPct val="25000"/>
            </a:pPr>
            <a:r>
              <a:rPr lang="en-US" sz="270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to 16</a:t>
            </a:r>
          </a:p>
        </p:txBody>
      </p:sp>
      <p:sp>
        <p:nvSpPr>
          <p:cNvPr id="339" name="Shape 339"/>
          <p:cNvSpPr txBox="1"/>
          <p:nvPr/>
        </p:nvSpPr>
        <p:spPr>
          <a:xfrm>
            <a:off x="8020050" y="3962400"/>
            <a:ext cx="3333750" cy="1266825"/>
          </a:xfrm>
          <a:prstGeom prst="rect">
            <a:avLst/>
          </a:prstGeom>
          <a:noFill/>
          <a:ln w="127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>
              <a:buClr>
                <a:srgbClr val="FFFF00"/>
              </a:buClr>
              <a:buSzPct val="25000"/>
            </a:pPr>
            <a:r>
              <a:rPr lang="en-US" sz="270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python words.py </a:t>
            </a:r>
          </a:p>
          <a:p>
            <a:pPr>
              <a:buClr>
                <a:srgbClr val="FFFF00"/>
              </a:buClr>
              <a:buSzPct val="25000"/>
            </a:pPr>
            <a:r>
              <a:rPr lang="en-US" sz="270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Enter file: </a:t>
            </a:r>
            <a:r>
              <a:rPr lang="en-US" sz="270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clown.txt</a:t>
            </a:r>
          </a:p>
          <a:p>
            <a:pPr>
              <a:buClr>
                <a:srgbClr val="FFFF00"/>
              </a:buClr>
              <a:buSzPct val="25000"/>
            </a:pPr>
            <a:r>
              <a:rPr lang="en-US" sz="270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the 7</a:t>
            </a:r>
          </a:p>
        </p:txBody>
      </p:sp>
    </p:spTree>
    <p:extLst>
      <p:ext uri="{BB962C8B-B14F-4D97-AF65-F5344CB8AC3E}">
        <p14:creationId xmlns:p14="http://schemas.microsoft.com/office/powerpoint/2010/main" val="2672448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3984F9-8425-3C13-BE9B-24EBF80A9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HashMap Iterator In Action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7C4BF2-490C-4B14-F18C-767FDDEB5DBC}"/>
              </a:ext>
            </a:extLst>
          </p:cNvPr>
          <p:cNvSpPr/>
          <p:nvPr/>
        </p:nvSpPr>
        <p:spPr>
          <a:xfrm>
            <a:off x="1095793" y="3263669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heads[0]  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C615E4-BB99-3C77-0095-4E60F20E4043}"/>
              </a:ext>
            </a:extLst>
          </p:cNvPr>
          <p:cNvSpPr/>
          <p:nvPr/>
        </p:nvSpPr>
        <p:spPr>
          <a:xfrm>
            <a:off x="1095793" y="3645656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heads[1]  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5B630-DF14-B59C-05C5-D5FA711222C1}"/>
              </a:ext>
            </a:extLst>
          </p:cNvPr>
          <p:cNvSpPr/>
          <p:nvPr/>
        </p:nvSpPr>
        <p:spPr>
          <a:xfrm>
            <a:off x="1095793" y="4027643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heads[2]  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3E6E4A-CE41-F346-0554-E3D25F5C664B}"/>
              </a:ext>
            </a:extLst>
          </p:cNvPr>
          <p:cNvSpPr/>
          <p:nvPr/>
        </p:nvSpPr>
        <p:spPr>
          <a:xfrm>
            <a:off x="1095793" y="4438013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heads[3]  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F60ABCA-209C-8F55-2531-8B76DDD6EB54}"/>
              </a:ext>
            </a:extLst>
          </p:cNvPr>
          <p:cNvSpPr/>
          <p:nvPr/>
        </p:nvSpPr>
        <p:spPr>
          <a:xfrm>
            <a:off x="1095793" y="2721348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bucket: 2  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C2798E3-101D-9011-543B-FC7A578C9609}"/>
              </a:ext>
            </a:extLst>
          </p:cNvPr>
          <p:cNvSpPr/>
          <p:nvPr/>
        </p:nvSpPr>
        <p:spPr>
          <a:xfrm>
            <a:off x="3258999" y="3643179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0D0F29A-B091-075B-F09B-EF72BD6E0B68}"/>
              </a:ext>
            </a:extLst>
          </p:cNvPr>
          <p:cNvCxnSpPr>
            <a:cxnSpLocks/>
            <a:stCxn id="13" idx="3"/>
            <a:endCxn id="61" idx="1"/>
          </p:cNvCxnSpPr>
          <p:nvPr/>
        </p:nvCxnSpPr>
        <p:spPr>
          <a:xfrm flipV="1">
            <a:off x="2682321" y="3839122"/>
            <a:ext cx="576678" cy="24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5FC1C7C5-02F1-127E-F72B-A9AB9CC2FE64}"/>
              </a:ext>
            </a:extLst>
          </p:cNvPr>
          <p:cNvSpPr/>
          <p:nvPr/>
        </p:nvSpPr>
        <p:spPr>
          <a:xfrm>
            <a:off x="3152023" y="4239385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b=14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F7EAE86-CCDE-2792-99CC-F349DE7D96BF}"/>
              </a:ext>
            </a:extLst>
          </p:cNvPr>
          <p:cNvCxnSpPr>
            <a:cxnSpLocks/>
            <a:stCxn id="14" idx="3"/>
            <a:endCxn id="65" idx="1"/>
          </p:cNvCxnSpPr>
          <p:nvPr/>
        </p:nvCxnSpPr>
        <p:spPr>
          <a:xfrm>
            <a:off x="2682321" y="4223586"/>
            <a:ext cx="469702" cy="1993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01F20FA-C990-2FE1-02AC-3378ACFBCA43}"/>
              </a:ext>
            </a:extLst>
          </p:cNvPr>
          <p:cNvCxnSpPr>
            <a:cxnSpLocks/>
            <a:stCxn id="65" idx="3"/>
            <a:endCxn id="71" idx="1"/>
          </p:cNvCxnSpPr>
          <p:nvPr/>
        </p:nvCxnSpPr>
        <p:spPr>
          <a:xfrm flipV="1">
            <a:off x="3928633" y="4410576"/>
            <a:ext cx="501807" cy="123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3872E838-3873-5097-8D56-E310CCA8B77A}"/>
              </a:ext>
            </a:extLst>
          </p:cNvPr>
          <p:cNvSpPr/>
          <p:nvPr/>
        </p:nvSpPr>
        <p:spPr>
          <a:xfrm>
            <a:off x="4430440" y="4214633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6D398EA-FB12-7CBD-5579-6C0860BD4B61}"/>
              </a:ext>
            </a:extLst>
          </p:cNvPr>
          <p:cNvSpPr/>
          <p:nvPr/>
        </p:nvSpPr>
        <p:spPr>
          <a:xfrm>
            <a:off x="3134867" y="3113727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f=19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AAF31F80-DE41-5842-2DBA-6D0A051C074D}"/>
              </a:ext>
            </a:extLst>
          </p:cNvPr>
          <p:cNvCxnSpPr>
            <a:cxnSpLocks/>
            <a:stCxn id="12" idx="3"/>
            <a:endCxn id="75" idx="1"/>
          </p:cNvCxnSpPr>
          <p:nvPr/>
        </p:nvCxnSpPr>
        <p:spPr>
          <a:xfrm flipV="1">
            <a:off x="2682321" y="3297294"/>
            <a:ext cx="452546" cy="1623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B9DCC9C1-F689-171E-79B3-DE9C61798B20}"/>
              </a:ext>
            </a:extLst>
          </p:cNvPr>
          <p:cNvSpPr/>
          <p:nvPr/>
        </p:nvSpPr>
        <p:spPr>
          <a:xfrm>
            <a:off x="4401036" y="3113727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h=17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F2A89ED-E107-3CB4-32D5-9D9FEB1760F1}"/>
              </a:ext>
            </a:extLst>
          </p:cNvPr>
          <p:cNvCxnSpPr>
            <a:cxnSpLocks/>
            <a:stCxn id="75" idx="3"/>
            <a:endCxn id="77" idx="1"/>
          </p:cNvCxnSpPr>
          <p:nvPr/>
        </p:nvCxnSpPr>
        <p:spPr>
          <a:xfrm>
            <a:off x="3911477" y="3297294"/>
            <a:ext cx="48955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EC04BB2E-2090-C383-9828-7FB7C9F50BB2}"/>
              </a:ext>
            </a:extLst>
          </p:cNvPr>
          <p:cNvSpPr/>
          <p:nvPr/>
        </p:nvSpPr>
        <p:spPr>
          <a:xfrm>
            <a:off x="5677602" y="3091088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BC3C72D-7163-FC4A-4AA5-9A04E614A6E5}"/>
              </a:ext>
            </a:extLst>
          </p:cNvPr>
          <p:cNvCxnSpPr>
            <a:cxnSpLocks/>
            <a:stCxn id="77" idx="3"/>
          </p:cNvCxnSpPr>
          <p:nvPr/>
        </p:nvCxnSpPr>
        <p:spPr>
          <a:xfrm flipV="1">
            <a:off x="5177646" y="3280843"/>
            <a:ext cx="499956" cy="164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F5112036-1A18-3A23-60B0-2AB5760407D6}"/>
              </a:ext>
            </a:extLst>
          </p:cNvPr>
          <p:cNvSpPr/>
          <p:nvPr/>
        </p:nvSpPr>
        <p:spPr>
          <a:xfrm>
            <a:off x="3175668" y="4908118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d=21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ADE20BAF-4B8D-4F82-080C-4A678B06CB95}"/>
              </a:ext>
            </a:extLst>
          </p:cNvPr>
          <p:cNvCxnSpPr>
            <a:cxnSpLocks/>
            <a:stCxn id="15" idx="3"/>
            <a:endCxn id="83" idx="1"/>
          </p:cNvCxnSpPr>
          <p:nvPr/>
        </p:nvCxnSpPr>
        <p:spPr>
          <a:xfrm>
            <a:off x="2682321" y="4633956"/>
            <a:ext cx="493347" cy="4577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0C58AA7F-A7AA-BD8A-6B0F-8FBDEFAA1BDB}"/>
              </a:ext>
            </a:extLst>
          </p:cNvPr>
          <p:cNvSpPr/>
          <p:nvPr/>
        </p:nvSpPr>
        <p:spPr>
          <a:xfrm>
            <a:off x="4449879" y="4895742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81E04858-8DB4-1B7B-11A1-987B65361DA2}"/>
              </a:ext>
            </a:extLst>
          </p:cNvPr>
          <p:cNvCxnSpPr>
            <a:cxnSpLocks/>
            <a:stCxn id="83" idx="3"/>
            <a:endCxn id="87" idx="1"/>
          </p:cNvCxnSpPr>
          <p:nvPr/>
        </p:nvCxnSpPr>
        <p:spPr>
          <a:xfrm>
            <a:off x="3952278" y="5091685"/>
            <a:ext cx="49760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85FC8F1-9380-367B-8FF5-C6D09901F557}"/>
              </a:ext>
            </a:extLst>
          </p:cNvPr>
          <p:cNvSpPr/>
          <p:nvPr/>
        </p:nvSpPr>
        <p:spPr>
          <a:xfrm>
            <a:off x="4104411" y="1793857"/>
            <a:ext cx="1256476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    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044B9C3-DFCF-FE57-0CFB-B999A009B56B}"/>
              </a:ext>
            </a:extLst>
          </p:cNvPr>
          <p:cNvCxnSpPr>
            <a:cxnSpLocks/>
            <a:stCxn id="26" idx="2"/>
            <a:endCxn id="71" idx="0"/>
          </p:cNvCxnSpPr>
          <p:nvPr/>
        </p:nvCxnSpPr>
        <p:spPr>
          <a:xfrm flipH="1">
            <a:off x="4581545" y="2185743"/>
            <a:ext cx="151104" cy="202889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C19E563-D643-5E3B-A45F-8C36B517EC17}"/>
              </a:ext>
            </a:extLst>
          </p:cNvPr>
          <p:cNvSpPr txBox="1"/>
          <p:nvPr/>
        </p:nvSpPr>
        <p:spPr>
          <a:xfrm>
            <a:off x="8180615" y="1798018"/>
            <a:ext cx="22525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Third call,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Returned value: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f=19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h=17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b=14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AC2DF8-0D90-E7C6-85E3-92D87E5B151C}"/>
              </a:ext>
            </a:extLst>
          </p:cNvPr>
          <p:cNvSpPr txBox="1"/>
          <p:nvPr/>
        </p:nvSpPr>
        <p:spPr>
          <a:xfrm>
            <a:off x="4820956" y="4667867"/>
            <a:ext cx="72751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while ( self-&gt;__current == NULL)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self-&gt;__bucket++;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( self-&gt;__bucket &gt;= self-&gt;__map-&gt;__buckets ) return NULL;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self-&gt;__current = self-&gt;__map-&gt;__heads[self-&gt;__bucket];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self-&gt;__current;</a:t>
            </a:r>
          </a:p>
          <a:p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 ( self-&gt;__current != NULL ) self-&gt;__current = self-&gt;__current-&gt;__next;</a:t>
            </a:r>
          </a:p>
          <a:p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2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63653A-B60B-CA30-78BF-C0E3F3719A8B}"/>
              </a:ext>
            </a:extLst>
          </p:cNvPr>
          <p:cNvSpPr/>
          <p:nvPr/>
        </p:nvSpPr>
        <p:spPr>
          <a:xfrm>
            <a:off x="2266696" y="1814378"/>
            <a:ext cx="1256476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98349C-02B9-E083-70B0-6B2D0A909B53}"/>
              </a:ext>
            </a:extLst>
          </p:cNvPr>
          <p:cNvCxnSpPr>
            <a:cxnSpLocks/>
            <a:stCxn id="6" idx="2"/>
            <a:endCxn id="65" idx="0"/>
          </p:cNvCxnSpPr>
          <p:nvPr/>
        </p:nvCxnSpPr>
        <p:spPr>
          <a:xfrm>
            <a:off x="2894934" y="2206264"/>
            <a:ext cx="645394" cy="20331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7817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3984F9-8425-3C13-BE9B-24EBF80A9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HashMap Iterator In Action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7C4BF2-490C-4B14-F18C-767FDDEB5DBC}"/>
              </a:ext>
            </a:extLst>
          </p:cNvPr>
          <p:cNvSpPr/>
          <p:nvPr/>
        </p:nvSpPr>
        <p:spPr>
          <a:xfrm>
            <a:off x="1095793" y="3263669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heads[0]  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C615E4-BB99-3C77-0095-4E60F20E4043}"/>
              </a:ext>
            </a:extLst>
          </p:cNvPr>
          <p:cNvSpPr/>
          <p:nvPr/>
        </p:nvSpPr>
        <p:spPr>
          <a:xfrm>
            <a:off x="1095793" y="3645656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heads[1]  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5B630-DF14-B59C-05C5-D5FA711222C1}"/>
              </a:ext>
            </a:extLst>
          </p:cNvPr>
          <p:cNvSpPr/>
          <p:nvPr/>
        </p:nvSpPr>
        <p:spPr>
          <a:xfrm>
            <a:off x="1095793" y="4027643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heads[2]  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3E6E4A-CE41-F346-0554-E3D25F5C664B}"/>
              </a:ext>
            </a:extLst>
          </p:cNvPr>
          <p:cNvSpPr/>
          <p:nvPr/>
        </p:nvSpPr>
        <p:spPr>
          <a:xfrm>
            <a:off x="1095793" y="4438013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heads[3]  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F60ABCA-209C-8F55-2531-8B76DDD6EB54}"/>
              </a:ext>
            </a:extLst>
          </p:cNvPr>
          <p:cNvSpPr/>
          <p:nvPr/>
        </p:nvSpPr>
        <p:spPr>
          <a:xfrm>
            <a:off x="1095793" y="2721348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bucket: 3  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C2798E3-101D-9011-543B-FC7A578C9609}"/>
              </a:ext>
            </a:extLst>
          </p:cNvPr>
          <p:cNvSpPr/>
          <p:nvPr/>
        </p:nvSpPr>
        <p:spPr>
          <a:xfrm>
            <a:off x="3258999" y="3643179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0D0F29A-B091-075B-F09B-EF72BD6E0B68}"/>
              </a:ext>
            </a:extLst>
          </p:cNvPr>
          <p:cNvCxnSpPr>
            <a:cxnSpLocks/>
            <a:stCxn id="13" idx="3"/>
            <a:endCxn id="61" idx="1"/>
          </p:cNvCxnSpPr>
          <p:nvPr/>
        </p:nvCxnSpPr>
        <p:spPr>
          <a:xfrm flipV="1">
            <a:off x="2682321" y="3839122"/>
            <a:ext cx="576678" cy="24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5FC1C7C5-02F1-127E-F72B-A9AB9CC2FE64}"/>
              </a:ext>
            </a:extLst>
          </p:cNvPr>
          <p:cNvSpPr/>
          <p:nvPr/>
        </p:nvSpPr>
        <p:spPr>
          <a:xfrm>
            <a:off x="3152023" y="4239385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b=14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F7EAE86-CCDE-2792-99CC-F349DE7D96BF}"/>
              </a:ext>
            </a:extLst>
          </p:cNvPr>
          <p:cNvCxnSpPr>
            <a:cxnSpLocks/>
            <a:stCxn id="14" idx="3"/>
            <a:endCxn id="65" idx="1"/>
          </p:cNvCxnSpPr>
          <p:nvPr/>
        </p:nvCxnSpPr>
        <p:spPr>
          <a:xfrm>
            <a:off x="2682321" y="4223586"/>
            <a:ext cx="469702" cy="1993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01F20FA-C990-2FE1-02AC-3378ACFBCA43}"/>
              </a:ext>
            </a:extLst>
          </p:cNvPr>
          <p:cNvCxnSpPr>
            <a:cxnSpLocks/>
            <a:stCxn id="65" idx="3"/>
            <a:endCxn id="71" idx="1"/>
          </p:cNvCxnSpPr>
          <p:nvPr/>
        </p:nvCxnSpPr>
        <p:spPr>
          <a:xfrm flipV="1">
            <a:off x="3928633" y="4410576"/>
            <a:ext cx="501807" cy="123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3872E838-3873-5097-8D56-E310CCA8B77A}"/>
              </a:ext>
            </a:extLst>
          </p:cNvPr>
          <p:cNvSpPr/>
          <p:nvPr/>
        </p:nvSpPr>
        <p:spPr>
          <a:xfrm>
            <a:off x="4430440" y="4214633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6D398EA-FB12-7CBD-5579-6C0860BD4B61}"/>
              </a:ext>
            </a:extLst>
          </p:cNvPr>
          <p:cNvSpPr/>
          <p:nvPr/>
        </p:nvSpPr>
        <p:spPr>
          <a:xfrm>
            <a:off x="3134867" y="3113727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f=19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AAF31F80-DE41-5842-2DBA-6D0A051C074D}"/>
              </a:ext>
            </a:extLst>
          </p:cNvPr>
          <p:cNvCxnSpPr>
            <a:cxnSpLocks/>
            <a:stCxn id="12" idx="3"/>
            <a:endCxn id="75" idx="1"/>
          </p:cNvCxnSpPr>
          <p:nvPr/>
        </p:nvCxnSpPr>
        <p:spPr>
          <a:xfrm flipV="1">
            <a:off x="2682321" y="3297294"/>
            <a:ext cx="452546" cy="1623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B9DCC9C1-F689-171E-79B3-DE9C61798B20}"/>
              </a:ext>
            </a:extLst>
          </p:cNvPr>
          <p:cNvSpPr/>
          <p:nvPr/>
        </p:nvSpPr>
        <p:spPr>
          <a:xfrm>
            <a:off x="4401036" y="3113727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h=17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F2A89ED-E107-3CB4-32D5-9D9FEB1760F1}"/>
              </a:ext>
            </a:extLst>
          </p:cNvPr>
          <p:cNvCxnSpPr>
            <a:cxnSpLocks/>
            <a:stCxn id="75" idx="3"/>
            <a:endCxn id="77" idx="1"/>
          </p:cNvCxnSpPr>
          <p:nvPr/>
        </p:nvCxnSpPr>
        <p:spPr>
          <a:xfrm>
            <a:off x="3911477" y="3297294"/>
            <a:ext cx="48955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EC04BB2E-2090-C383-9828-7FB7C9F50BB2}"/>
              </a:ext>
            </a:extLst>
          </p:cNvPr>
          <p:cNvSpPr/>
          <p:nvPr/>
        </p:nvSpPr>
        <p:spPr>
          <a:xfrm>
            <a:off x="5677602" y="3091088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BC3C72D-7163-FC4A-4AA5-9A04E614A6E5}"/>
              </a:ext>
            </a:extLst>
          </p:cNvPr>
          <p:cNvCxnSpPr>
            <a:cxnSpLocks/>
            <a:stCxn id="77" idx="3"/>
          </p:cNvCxnSpPr>
          <p:nvPr/>
        </p:nvCxnSpPr>
        <p:spPr>
          <a:xfrm flipV="1">
            <a:off x="5177646" y="3280843"/>
            <a:ext cx="499956" cy="164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F5112036-1A18-3A23-60B0-2AB5760407D6}"/>
              </a:ext>
            </a:extLst>
          </p:cNvPr>
          <p:cNvSpPr/>
          <p:nvPr/>
        </p:nvSpPr>
        <p:spPr>
          <a:xfrm>
            <a:off x="3175668" y="4908118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d=21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ADE20BAF-4B8D-4F82-080C-4A678B06CB95}"/>
              </a:ext>
            </a:extLst>
          </p:cNvPr>
          <p:cNvCxnSpPr>
            <a:cxnSpLocks/>
            <a:stCxn id="15" idx="3"/>
            <a:endCxn id="83" idx="1"/>
          </p:cNvCxnSpPr>
          <p:nvPr/>
        </p:nvCxnSpPr>
        <p:spPr>
          <a:xfrm>
            <a:off x="2682321" y="4633956"/>
            <a:ext cx="493347" cy="4577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0C58AA7F-A7AA-BD8A-6B0F-8FBDEFAA1BDB}"/>
              </a:ext>
            </a:extLst>
          </p:cNvPr>
          <p:cNvSpPr/>
          <p:nvPr/>
        </p:nvSpPr>
        <p:spPr>
          <a:xfrm>
            <a:off x="4449879" y="4895742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81E04858-8DB4-1B7B-11A1-987B65361DA2}"/>
              </a:ext>
            </a:extLst>
          </p:cNvPr>
          <p:cNvCxnSpPr>
            <a:cxnSpLocks/>
            <a:stCxn id="83" idx="3"/>
            <a:endCxn id="87" idx="1"/>
          </p:cNvCxnSpPr>
          <p:nvPr/>
        </p:nvCxnSpPr>
        <p:spPr>
          <a:xfrm>
            <a:off x="3952278" y="5091685"/>
            <a:ext cx="49760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85FC8F1-9380-367B-8FF5-C6D09901F557}"/>
              </a:ext>
            </a:extLst>
          </p:cNvPr>
          <p:cNvSpPr/>
          <p:nvPr/>
        </p:nvSpPr>
        <p:spPr>
          <a:xfrm>
            <a:off x="4104411" y="1793857"/>
            <a:ext cx="1256476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    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044B9C3-DFCF-FE57-0CFB-B999A009B56B}"/>
              </a:ext>
            </a:extLst>
          </p:cNvPr>
          <p:cNvCxnSpPr>
            <a:cxnSpLocks/>
            <a:stCxn id="26" idx="2"/>
            <a:endCxn id="87" idx="0"/>
          </p:cNvCxnSpPr>
          <p:nvPr/>
        </p:nvCxnSpPr>
        <p:spPr>
          <a:xfrm flipH="1">
            <a:off x="4600984" y="2185743"/>
            <a:ext cx="131665" cy="27099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C19E563-D643-5E3B-A45F-8C36B517EC17}"/>
              </a:ext>
            </a:extLst>
          </p:cNvPr>
          <p:cNvSpPr txBox="1"/>
          <p:nvPr/>
        </p:nvSpPr>
        <p:spPr>
          <a:xfrm>
            <a:off x="8180615" y="1798018"/>
            <a:ext cx="239039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Fourth call,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Returned values: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f=19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h=17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b=14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d=21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AC2DF8-0D90-E7C6-85E3-92D87E5B151C}"/>
              </a:ext>
            </a:extLst>
          </p:cNvPr>
          <p:cNvSpPr txBox="1"/>
          <p:nvPr/>
        </p:nvSpPr>
        <p:spPr>
          <a:xfrm>
            <a:off x="4820956" y="4667867"/>
            <a:ext cx="72751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while ( self-&gt;__current == NULL)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self-&gt;__bucket++;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( self-&gt;__bucket &gt;= self-&gt;__map-&gt;__buckets ) return NULL;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self-&gt;__current = self-&gt;__map-&gt;__heads[self-&gt;__bucket];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self-&gt;__current;</a:t>
            </a:r>
          </a:p>
          <a:p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 ( self-&gt;__current != NULL ) self-&gt;__current = self-&gt;__current-&gt;__next;</a:t>
            </a:r>
          </a:p>
          <a:p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2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63653A-B60B-CA30-78BF-C0E3F3719A8B}"/>
              </a:ext>
            </a:extLst>
          </p:cNvPr>
          <p:cNvSpPr/>
          <p:nvPr/>
        </p:nvSpPr>
        <p:spPr>
          <a:xfrm>
            <a:off x="2266696" y="1814378"/>
            <a:ext cx="1256476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8AE2846-A77F-7F89-78EB-CC6EE9910D9A}"/>
              </a:ext>
            </a:extLst>
          </p:cNvPr>
          <p:cNvCxnSpPr>
            <a:cxnSpLocks/>
            <a:stCxn id="6" idx="2"/>
            <a:endCxn id="83" idx="0"/>
          </p:cNvCxnSpPr>
          <p:nvPr/>
        </p:nvCxnSpPr>
        <p:spPr>
          <a:xfrm>
            <a:off x="2894934" y="2206264"/>
            <a:ext cx="669039" cy="27018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968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3984F9-8425-3C13-BE9B-24EBF80A9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HashMap Iterator In Action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7C4BF2-490C-4B14-F18C-767FDDEB5DBC}"/>
              </a:ext>
            </a:extLst>
          </p:cNvPr>
          <p:cNvSpPr/>
          <p:nvPr/>
        </p:nvSpPr>
        <p:spPr>
          <a:xfrm>
            <a:off x="1095793" y="3263669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heads[0]  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C615E4-BB99-3C77-0095-4E60F20E4043}"/>
              </a:ext>
            </a:extLst>
          </p:cNvPr>
          <p:cNvSpPr/>
          <p:nvPr/>
        </p:nvSpPr>
        <p:spPr>
          <a:xfrm>
            <a:off x="1095793" y="3645656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heads[1]  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5B630-DF14-B59C-05C5-D5FA711222C1}"/>
              </a:ext>
            </a:extLst>
          </p:cNvPr>
          <p:cNvSpPr/>
          <p:nvPr/>
        </p:nvSpPr>
        <p:spPr>
          <a:xfrm>
            <a:off x="1095793" y="4027643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heads[2]  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3E6E4A-CE41-F346-0554-E3D25F5C664B}"/>
              </a:ext>
            </a:extLst>
          </p:cNvPr>
          <p:cNvSpPr/>
          <p:nvPr/>
        </p:nvSpPr>
        <p:spPr>
          <a:xfrm>
            <a:off x="1095793" y="4438013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heads[3]  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F60ABCA-209C-8F55-2531-8B76DDD6EB54}"/>
              </a:ext>
            </a:extLst>
          </p:cNvPr>
          <p:cNvSpPr/>
          <p:nvPr/>
        </p:nvSpPr>
        <p:spPr>
          <a:xfrm>
            <a:off x="1095793" y="2721348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bucket: 3  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C2798E3-101D-9011-543B-FC7A578C9609}"/>
              </a:ext>
            </a:extLst>
          </p:cNvPr>
          <p:cNvSpPr/>
          <p:nvPr/>
        </p:nvSpPr>
        <p:spPr>
          <a:xfrm>
            <a:off x="3258999" y="3643179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0D0F29A-B091-075B-F09B-EF72BD6E0B68}"/>
              </a:ext>
            </a:extLst>
          </p:cNvPr>
          <p:cNvCxnSpPr>
            <a:cxnSpLocks/>
            <a:stCxn id="13" idx="3"/>
            <a:endCxn id="61" idx="1"/>
          </p:cNvCxnSpPr>
          <p:nvPr/>
        </p:nvCxnSpPr>
        <p:spPr>
          <a:xfrm flipV="1">
            <a:off x="2682321" y="3839122"/>
            <a:ext cx="576678" cy="24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5FC1C7C5-02F1-127E-F72B-A9AB9CC2FE64}"/>
              </a:ext>
            </a:extLst>
          </p:cNvPr>
          <p:cNvSpPr/>
          <p:nvPr/>
        </p:nvSpPr>
        <p:spPr>
          <a:xfrm>
            <a:off x="3152023" y="4239385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b=14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F7EAE86-CCDE-2792-99CC-F349DE7D96BF}"/>
              </a:ext>
            </a:extLst>
          </p:cNvPr>
          <p:cNvCxnSpPr>
            <a:cxnSpLocks/>
            <a:stCxn id="14" idx="3"/>
            <a:endCxn id="65" idx="1"/>
          </p:cNvCxnSpPr>
          <p:nvPr/>
        </p:nvCxnSpPr>
        <p:spPr>
          <a:xfrm>
            <a:off x="2682321" y="4223586"/>
            <a:ext cx="469702" cy="1993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01F20FA-C990-2FE1-02AC-3378ACFBCA43}"/>
              </a:ext>
            </a:extLst>
          </p:cNvPr>
          <p:cNvCxnSpPr>
            <a:cxnSpLocks/>
            <a:stCxn id="65" idx="3"/>
            <a:endCxn id="71" idx="1"/>
          </p:cNvCxnSpPr>
          <p:nvPr/>
        </p:nvCxnSpPr>
        <p:spPr>
          <a:xfrm flipV="1">
            <a:off x="3928633" y="4410576"/>
            <a:ext cx="501807" cy="123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3872E838-3873-5097-8D56-E310CCA8B77A}"/>
              </a:ext>
            </a:extLst>
          </p:cNvPr>
          <p:cNvSpPr/>
          <p:nvPr/>
        </p:nvSpPr>
        <p:spPr>
          <a:xfrm>
            <a:off x="4430440" y="4214633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6D398EA-FB12-7CBD-5579-6C0860BD4B61}"/>
              </a:ext>
            </a:extLst>
          </p:cNvPr>
          <p:cNvSpPr/>
          <p:nvPr/>
        </p:nvSpPr>
        <p:spPr>
          <a:xfrm>
            <a:off x="3134867" y="3113727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f=19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AAF31F80-DE41-5842-2DBA-6D0A051C074D}"/>
              </a:ext>
            </a:extLst>
          </p:cNvPr>
          <p:cNvCxnSpPr>
            <a:cxnSpLocks/>
            <a:stCxn id="12" idx="3"/>
            <a:endCxn id="75" idx="1"/>
          </p:cNvCxnSpPr>
          <p:nvPr/>
        </p:nvCxnSpPr>
        <p:spPr>
          <a:xfrm flipV="1">
            <a:off x="2682321" y="3297294"/>
            <a:ext cx="452546" cy="1623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B9DCC9C1-F689-171E-79B3-DE9C61798B20}"/>
              </a:ext>
            </a:extLst>
          </p:cNvPr>
          <p:cNvSpPr/>
          <p:nvPr/>
        </p:nvSpPr>
        <p:spPr>
          <a:xfrm>
            <a:off x="4401036" y="3113727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h=17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F2A89ED-E107-3CB4-32D5-9D9FEB1760F1}"/>
              </a:ext>
            </a:extLst>
          </p:cNvPr>
          <p:cNvCxnSpPr>
            <a:cxnSpLocks/>
            <a:stCxn id="75" idx="3"/>
            <a:endCxn id="77" idx="1"/>
          </p:cNvCxnSpPr>
          <p:nvPr/>
        </p:nvCxnSpPr>
        <p:spPr>
          <a:xfrm>
            <a:off x="3911477" y="3297294"/>
            <a:ext cx="48955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EC04BB2E-2090-C383-9828-7FB7C9F50BB2}"/>
              </a:ext>
            </a:extLst>
          </p:cNvPr>
          <p:cNvSpPr/>
          <p:nvPr/>
        </p:nvSpPr>
        <p:spPr>
          <a:xfrm>
            <a:off x="5677602" y="3091088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BC3C72D-7163-FC4A-4AA5-9A04E614A6E5}"/>
              </a:ext>
            </a:extLst>
          </p:cNvPr>
          <p:cNvCxnSpPr>
            <a:cxnSpLocks/>
            <a:stCxn id="77" idx="3"/>
          </p:cNvCxnSpPr>
          <p:nvPr/>
        </p:nvCxnSpPr>
        <p:spPr>
          <a:xfrm flipV="1">
            <a:off x="5177646" y="3280843"/>
            <a:ext cx="499956" cy="164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F5112036-1A18-3A23-60B0-2AB5760407D6}"/>
              </a:ext>
            </a:extLst>
          </p:cNvPr>
          <p:cNvSpPr/>
          <p:nvPr/>
        </p:nvSpPr>
        <p:spPr>
          <a:xfrm>
            <a:off x="3175668" y="4908118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d=21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ADE20BAF-4B8D-4F82-080C-4A678B06CB95}"/>
              </a:ext>
            </a:extLst>
          </p:cNvPr>
          <p:cNvCxnSpPr>
            <a:cxnSpLocks/>
            <a:stCxn id="15" idx="3"/>
            <a:endCxn id="83" idx="1"/>
          </p:cNvCxnSpPr>
          <p:nvPr/>
        </p:nvCxnSpPr>
        <p:spPr>
          <a:xfrm>
            <a:off x="2682321" y="4633956"/>
            <a:ext cx="493347" cy="4577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0C58AA7F-A7AA-BD8A-6B0F-8FBDEFAA1BDB}"/>
              </a:ext>
            </a:extLst>
          </p:cNvPr>
          <p:cNvSpPr/>
          <p:nvPr/>
        </p:nvSpPr>
        <p:spPr>
          <a:xfrm>
            <a:off x="4449879" y="4895742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81E04858-8DB4-1B7B-11A1-987B65361DA2}"/>
              </a:ext>
            </a:extLst>
          </p:cNvPr>
          <p:cNvCxnSpPr>
            <a:cxnSpLocks/>
            <a:stCxn id="83" idx="3"/>
            <a:endCxn id="87" idx="1"/>
          </p:cNvCxnSpPr>
          <p:nvPr/>
        </p:nvCxnSpPr>
        <p:spPr>
          <a:xfrm>
            <a:off x="3952278" y="5091685"/>
            <a:ext cx="49760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85FC8F1-9380-367B-8FF5-C6D09901F557}"/>
              </a:ext>
            </a:extLst>
          </p:cNvPr>
          <p:cNvSpPr/>
          <p:nvPr/>
        </p:nvSpPr>
        <p:spPr>
          <a:xfrm>
            <a:off x="4104411" y="1793857"/>
            <a:ext cx="1256476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    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044B9C3-DFCF-FE57-0CFB-B999A009B56B}"/>
              </a:ext>
            </a:extLst>
          </p:cNvPr>
          <p:cNvCxnSpPr>
            <a:cxnSpLocks/>
            <a:stCxn id="26" idx="2"/>
            <a:endCxn id="87" idx="0"/>
          </p:cNvCxnSpPr>
          <p:nvPr/>
        </p:nvCxnSpPr>
        <p:spPr>
          <a:xfrm flipH="1">
            <a:off x="4600984" y="2185743"/>
            <a:ext cx="131665" cy="27099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C19E563-D643-5E3B-A45F-8C36B517EC17}"/>
              </a:ext>
            </a:extLst>
          </p:cNvPr>
          <p:cNvSpPr txBox="1"/>
          <p:nvPr/>
        </p:nvSpPr>
        <p:spPr>
          <a:xfrm>
            <a:off x="8180615" y="1798018"/>
            <a:ext cx="22525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Fifth call,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Current is null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f=19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h=17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b=14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d=21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???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AC2DF8-0D90-E7C6-85E3-92D87E5B151C}"/>
              </a:ext>
            </a:extLst>
          </p:cNvPr>
          <p:cNvSpPr txBox="1"/>
          <p:nvPr/>
        </p:nvSpPr>
        <p:spPr>
          <a:xfrm>
            <a:off x="4820956" y="4667867"/>
            <a:ext cx="72751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while ( self-&gt;__current == NULL) {</a:t>
            </a:r>
          </a:p>
          <a:p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self-&gt;__bucket++;</a:t>
            </a:r>
          </a:p>
          <a:p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if ( self-&gt;__bucket &gt;= self-&gt;__map-&gt;__buckets ) return NULL;</a:t>
            </a:r>
          </a:p>
          <a:p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self-&gt;__current = self-&gt;__map-&gt;__heads[self-&gt;__bucket];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self-&gt;__current;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( self-&gt;__current != NULL ) self-&gt;__current = self-&gt;__current-&gt;__next;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63653A-B60B-CA30-78BF-C0E3F3719A8B}"/>
              </a:ext>
            </a:extLst>
          </p:cNvPr>
          <p:cNvSpPr/>
          <p:nvPr/>
        </p:nvSpPr>
        <p:spPr>
          <a:xfrm>
            <a:off x="2266696" y="1814378"/>
            <a:ext cx="1256476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4249619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3984F9-8425-3C13-BE9B-24EBF80A9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HashMap Iterator In Action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7C4BF2-490C-4B14-F18C-767FDDEB5DBC}"/>
              </a:ext>
            </a:extLst>
          </p:cNvPr>
          <p:cNvSpPr/>
          <p:nvPr/>
        </p:nvSpPr>
        <p:spPr>
          <a:xfrm>
            <a:off x="1095793" y="3263669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heads[0]  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C615E4-BB99-3C77-0095-4E60F20E4043}"/>
              </a:ext>
            </a:extLst>
          </p:cNvPr>
          <p:cNvSpPr/>
          <p:nvPr/>
        </p:nvSpPr>
        <p:spPr>
          <a:xfrm>
            <a:off x="1095793" y="3645656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heads[1]  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5B630-DF14-B59C-05C5-D5FA711222C1}"/>
              </a:ext>
            </a:extLst>
          </p:cNvPr>
          <p:cNvSpPr/>
          <p:nvPr/>
        </p:nvSpPr>
        <p:spPr>
          <a:xfrm>
            <a:off x="1095793" y="4027643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heads[2]  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3E6E4A-CE41-F346-0554-E3D25F5C664B}"/>
              </a:ext>
            </a:extLst>
          </p:cNvPr>
          <p:cNvSpPr/>
          <p:nvPr/>
        </p:nvSpPr>
        <p:spPr>
          <a:xfrm>
            <a:off x="1095793" y="4438013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heads[3]  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F60ABCA-209C-8F55-2531-8B76DDD6EB54}"/>
              </a:ext>
            </a:extLst>
          </p:cNvPr>
          <p:cNvSpPr/>
          <p:nvPr/>
        </p:nvSpPr>
        <p:spPr>
          <a:xfrm>
            <a:off x="1095793" y="2721348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bucket: 4  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C2798E3-101D-9011-543B-FC7A578C9609}"/>
              </a:ext>
            </a:extLst>
          </p:cNvPr>
          <p:cNvSpPr/>
          <p:nvPr/>
        </p:nvSpPr>
        <p:spPr>
          <a:xfrm>
            <a:off x="3258999" y="3643179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0D0F29A-B091-075B-F09B-EF72BD6E0B68}"/>
              </a:ext>
            </a:extLst>
          </p:cNvPr>
          <p:cNvCxnSpPr>
            <a:cxnSpLocks/>
            <a:stCxn id="13" idx="3"/>
            <a:endCxn id="61" idx="1"/>
          </p:cNvCxnSpPr>
          <p:nvPr/>
        </p:nvCxnSpPr>
        <p:spPr>
          <a:xfrm flipV="1">
            <a:off x="2682321" y="3839122"/>
            <a:ext cx="576678" cy="24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5FC1C7C5-02F1-127E-F72B-A9AB9CC2FE64}"/>
              </a:ext>
            </a:extLst>
          </p:cNvPr>
          <p:cNvSpPr/>
          <p:nvPr/>
        </p:nvSpPr>
        <p:spPr>
          <a:xfrm>
            <a:off x="3152023" y="4239385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b=14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F7EAE86-CCDE-2792-99CC-F349DE7D96BF}"/>
              </a:ext>
            </a:extLst>
          </p:cNvPr>
          <p:cNvCxnSpPr>
            <a:cxnSpLocks/>
            <a:stCxn id="14" idx="3"/>
            <a:endCxn id="65" idx="1"/>
          </p:cNvCxnSpPr>
          <p:nvPr/>
        </p:nvCxnSpPr>
        <p:spPr>
          <a:xfrm>
            <a:off x="2682321" y="4223586"/>
            <a:ext cx="469702" cy="1993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01F20FA-C990-2FE1-02AC-3378ACFBCA43}"/>
              </a:ext>
            </a:extLst>
          </p:cNvPr>
          <p:cNvCxnSpPr>
            <a:cxnSpLocks/>
            <a:stCxn id="65" idx="3"/>
            <a:endCxn id="71" idx="1"/>
          </p:cNvCxnSpPr>
          <p:nvPr/>
        </p:nvCxnSpPr>
        <p:spPr>
          <a:xfrm flipV="1">
            <a:off x="3928633" y="4410576"/>
            <a:ext cx="501807" cy="123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3872E838-3873-5097-8D56-E310CCA8B77A}"/>
              </a:ext>
            </a:extLst>
          </p:cNvPr>
          <p:cNvSpPr/>
          <p:nvPr/>
        </p:nvSpPr>
        <p:spPr>
          <a:xfrm>
            <a:off x="4430440" y="4214633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6D398EA-FB12-7CBD-5579-6C0860BD4B61}"/>
              </a:ext>
            </a:extLst>
          </p:cNvPr>
          <p:cNvSpPr/>
          <p:nvPr/>
        </p:nvSpPr>
        <p:spPr>
          <a:xfrm>
            <a:off x="3134867" y="3113727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f=19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AAF31F80-DE41-5842-2DBA-6D0A051C074D}"/>
              </a:ext>
            </a:extLst>
          </p:cNvPr>
          <p:cNvCxnSpPr>
            <a:cxnSpLocks/>
            <a:stCxn id="12" idx="3"/>
            <a:endCxn id="75" idx="1"/>
          </p:cNvCxnSpPr>
          <p:nvPr/>
        </p:nvCxnSpPr>
        <p:spPr>
          <a:xfrm flipV="1">
            <a:off x="2682321" y="3297294"/>
            <a:ext cx="452546" cy="1623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B9DCC9C1-F689-171E-79B3-DE9C61798B20}"/>
              </a:ext>
            </a:extLst>
          </p:cNvPr>
          <p:cNvSpPr/>
          <p:nvPr/>
        </p:nvSpPr>
        <p:spPr>
          <a:xfrm>
            <a:off x="4401036" y="3113727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h=17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F2A89ED-E107-3CB4-32D5-9D9FEB1760F1}"/>
              </a:ext>
            </a:extLst>
          </p:cNvPr>
          <p:cNvCxnSpPr>
            <a:cxnSpLocks/>
            <a:stCxn id="75" idx="3"/>
            <a:endCxn id="77" idx="1"/>
          </p:cNvCxnSpPr>
          <p:nvPr/>
        </p:nvCxnSpPr>
        <p:spPr>
          <a:xfrm>
            <a:off x="3911477" y="3297294"/>
            <a:ext cx="48955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EC04BB2E-2090-C383-9828-7FB7C9F50BB2}"/>
              </a:ext>
            </a:extLst>
          </p:cNvPr>
          <p:cNvSpPr/>
          <p:nvPr/>
        </p:nvSpPr>
        <p:spPr>
          <a:xfrm>
            <a:off x="5677602" y="3091088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BC3C72D-7163-FC4A-4AA5-9A04E614A6E5}"/>
              </a:ext>
            </a:extLst>
          </p:cNvPr>
          <p:cNvCxnSpPr>
            <a:cxnSpLocks/>
            <a:stCxn id="77" idx="3"/>
          </p:cNvCxnSpPr>
          <p:nvPr/>
        </p:nvCxnSpPr>
        <p:spPr>
          <a:xfrm flipV="1">
            <a:off x="5177646" y="3280843"/>
            <a:ext cx="499956" cy="164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F5112036-1A18-3A23-60B0-2AB5760407D6}"/>
              </a:ext>
            </a:extLst>
          </p:cNvPr>
          <p:cNvSpPr/>
          <p:nvPr/>
        </p:nvSpPr>
        <p:spPr>
          <a:xfrm>
            <a:off x="3175668" y="4908118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d=21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ADE20BAF-4B8D-4F82-080C-4A678B06CB95}"/>
              </a:ext>
            </a:extLst>
          </p:cNvPr>
          <p:cNvCxnSpPr>
            <a:cxnSpLocks/>
            <a:stCxn id="15" idx="3"/>
            <a:endCxn id="83" idx="1"/>
          </p:cNvCxnSpPr>
          <p:nvPr/>
        </p:nvCxnSpPr>
        <p:spPr>
          <a:xfrm>
            <a:off x="2682321" y="4633956"/>
            <a:ext cx="493347" cy="4577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0C58AA7F-A7AA-BD8A-6B0F-8FBDEFAA1BDB}"/>
              </a:ext>
            </a:extLst>
          </p:cNvPr>
          <p:cNvSpPr/>
          <p:nvPr/>
        </p:nvSpPr>
        <p:spPr>
          <a:xfrm>
            <a:off x="4449879" y="4895742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81E04858-8DB4-1B7B-11A1-987B65361DA2}"/>
              </a:ext>
            </a:extLst>
          </p:cNvPr>
          <p:cNvCxnSpPr>
            <a:cxnSpLocks/>
            <a:stCxn id="83" idx="3"/>
            <a:endCxn id="87" idx="1"/>
          </p:cNvCxnSpPr>
          <p:nvPr/>
        </p:nvCxnSpPr>
        <p:spPr>
          <a:xfrm>
            <a:off x="3952278" y="5091685"/>
            <a:ext cx="49760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85FC8F1-9380-367B-8FF5-C6D09901F557}"/>
              </a:ext>
            </a:extLst>
          </p:cNvPr>
          <p:cNvSpPr/>
          <p:nvPr/>
        </p:nvSpPr>
        <p:spPr>
          <a:xfrm>
            <a:off x="4104411" y="1793857"/>
            <a:ext cx="1256476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    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044B9C3-DFCF-FE57-0CFB-B999A009B56B}"/>
              </a:ext>
            </a:extLst>
          </p:cNvPr>
          <p:cNvCxnSpPr>
            <a:cxnSpLocks/>
            <a:stCxn id="26" idx="2"/>
            <a:endCxn id="87" idx="0"/>
          </p:cNvCxnSpPr>
          <p:nvPr/>
        </p:nvCxnSpPr>
        <p:spPr>
          <a:xfrm flipH="1">
            <a:off x="4600984" y="2185743"/>
            <a:ext cx="131665" cy="27099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C19E563-D643-5E3B-A45F-8C36B517EC17}"/>
              </a:ext>
            </a:extLst>
          </p:cNvPr>
          <p:cNvSpPr txBox="1"/>
          <p:nvPr/>
        </p:nvSpPr>
        <p:spPr>
          <a:xfrm>
            <a:off x="8180615" y="1798018"/>
            <a:ext cx="24778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Fifth call returns NULL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f=19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h=17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b=14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d=21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AC2DF8-0D90-E7C6-85E3-92D87E5B151C}"/>
              </a:ext>
            </a:extLst>
          </p:cNvPr>
          <p:cNvSpPr txBox="1"/>
          <p:nvPr/>
        </p:nvSpPr>
        <p:spPr>
          <a:xfrm>
            <a:off x="4820956" y="4667867"/>
            <a:ext cx="72751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while ( self-&gt;__current == NULL) {</a:t>
            </a:r>
          </a:p>
          <a:p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self-&gt;__bucket++;</a:t>
            </a:r>
          </a:p>
          <a:p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if ( self-&gt;__bucket &gt;= self-&gt;__map-&gt;__buckets ) return NULL;</a:t>
            </a:r>
          </a:p>
          <a:p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self-&gt;__current = self-&gt;__map-&gt;__heads[self-&gt;__bucket];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self-&gt;__current;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( self-&gt;__current != NULL ) self-&gt;__current = self-&gt;__current-&gt;__next;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63653A-B60B-CA30-78BF-C0E3F3719A8B}"/>
              </a:ext>
            </a:extLst>
          </p:cNvPr>
          <p:cNvSpPr/>
          <p:nvPr/>
        </p:nvSpPr>
        <p:spPr>
          <a:xfrm>
            <a:off x="2266696" y="1814378"/>
            <a:ext cx="1256476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5004291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0D0B6A-45C6-5C68-F496-D24F7C273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have more to do in our HashMap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88DBE0-85E1-B86E-B8BF-97C8A5FAF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115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At some point if the linked lists from each bucket get too long performance suffers.</a:t>
            </a:r>
          </a:p>
          <a:p>
            <a:r>
              <a:rPr lang="en-US" dirty="0"/>
              <a:t>When the map reaches a certain load factor, the bucket size is increased (often doubled) and the entries are rehashed and spread across  more buckets reducing the average chain length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1685EC-9C75-704F-4BF0-DD39117AE4A3}"/>
              </a:ext>
            </a:extLst>
          </p:cNvPr>
          <p:cNvSpPr/>
          <p:nvPr/>
        </p:nvSpPr>
        <p:spPr>
          <a:xfrm>
            <a:off x="4737065" y="4829718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heads[0]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930F5E-6E1A-A091-8DED-148E83F52FBB}"/>
              </a:ext>
            </a:extLst>
          </p:cNvPr>
          <p:cNvSpPr/>
          <p:nvPr/>
        </p:nvSpPr>
        <p:spPr>
          <a:xfrm>
            <a:off x="4737065" y="5211705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heads[1]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0DE583-10A0-B973-2848-49BF655C4EDB}"/>
              </a:ext>
            </a:extLst>
          </p:cNvPr>
          <p:cNvSpPr/>
          <p:nvPr/>
        </p:nvSpPr>
        <p:spPr>
          <a:xfrm>
            <a:off x="4737065" y="5593692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heads[2] 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465F02-60EF-C0D5-12D7-064DACE42C35}"/>
              </a:ext>
            </a:extLst>
          </p:cNvPr>
          <p:cNvSpPr/>
          <p:nvPr/>
        </p:nvSpPr>
        <p:spPr>
          <a:xfrm>
            <a:off x="4737065" y="6004062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heads[3] 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826421-2A85-850A-6699-AA2A30E02316}"/>
              </a:ext>
            </a:extLst>
          </p:cNvPr>
          <p:cNvSpPr/>
          <p:nvPr/>
        </p:nvSpPr>
        <p:spPr>
          <a:xfrm>
            <a:off x="4737065" y="4287397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buckets: 4  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6D44504-36D3-4672-88CA-C2207DDC6DF5}"/>
              </a:ext>
            </a:extLst>
          </p:cNvPr>
          <p:cNvSpPr/>
          <p:nvPr/>
        </p:nvSpPr>
        <p:spPr>
          <a:xfrm>
            <a:off x="2972903" y="5140461"/>
            <a:ext cx="1162580" cy="826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Hash  % 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AABF85-2B6A-262A-D51B-31B111BF794E}"/>
              </a:ext>
            </a:extLst>
          </p:cNvPr>
          <p:cNvSpPr/>
          <p:nvPr/>
        </p:nvSpPr>
        <p:spPr>
          <a:xfrm>
            <a:off x="1716427" y="5371299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414B930-7B09-B30C-BAE9-71812E92B1A4}"/>
              </a:ext>
            </a:extLst>
          </p:cNvPr>
          <p:cNvCxnSpPr>
            <a:cxnSpLocks/>
            <a:stCxn id="11" idx="3"/>
            <a:endCxn id="10" idx="1"/>
          </p:cNvCxnSpPr>
          <p:nvPr/>
        </p:nvCxnSpPr>
        <p:spPr>
          <a:xfrm flipV="1">
            <a:off x="2493037" y="5553506"/>
            <a:ext cx="479866" cy="13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225BF1F-7161-ADA3-D7A3-AA98B8A4B2FC}"/>
              </a:ext>
            </a:extLst>
          </p:cNvPr>
          <p:cNvCxnSpPr>
            <a:cxnSpLocks/>
            <a:stCxn id="10" idx="3"/>
            <a:endCxn id="5" idx="1"/>
          </p:cNvCxnSpPr>
          <p:nvPr/>
        </p:nvCxnSpPr>
        <p:spPr>
          <a:xfrm flipV="1">
            <a:off x="4135483" y="5025661"/>
            <a:ext cx="601582" cy="5278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0E12693-F0E7-5B9A-86DF-92B70940728B}"/>
              </a:ext>
            </a:extLst>
          </p:cNvPr>
          <p:cNvCxnSpPr>
            <a:cxnSpLocks/>
            <a:stCxn id="10" idx="3"/>
            <a:endCxn id="6" idx="1"/>
          </p:cNvCxnSpPr>
          <p:nvPr/>
        </p:nvCxnSpPr>
        <p:spPr>
          <a:xfrm flipV="1">
            <a:off x="4135483" y="5407648"/>
            <a:ext cx="601582" cy="1458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C37664A-8BC4-9D55-8EB3-1FE9B8234F01}"/>
              </a:ext>
            </a:extLst>
          </p:cNvPr>
          <p:cNvCxnSpPr>
            <a:cxnSpLocks/>
            <a:stCxn id="10" idx="3"/>
            <a:endCxn id="7" idx="1"/>
          </p:cNvCxnSpPr>
          <p:nvPr/>
        </p:nvCxnSpPr>
        <p:spPr>
          <a:xfrm>
            <a:off x="4135483" y="5553506"/>
            <a:ext cx="601582" cy="2361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EF83CF7-E3FC-681D-6729-8CDE54F7AC44}"/>
              </a:ext>
            </a:extLst>
          </p:cNvPr>
          <p:cNvCxnSpPr>
            <a:cxnSpLocks/>
            <a:stCxn id="10" idx="3"/>
            <a:endCxn id="8" idx="1"/>
          </p:cNvCxnSpPr>
          <p:nvPr/>
        </p:nvCxnSpPr>
        <p:spPr>
          <a:xfrm>
            <a:off x="4135483" y="5553506"/>
            <a:ext cx="601582" cy="6464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CBCFDD5D-3404-84DA-B58A-452B1D96E06B}"/>
              </a:ext>
            </a:extLst>
          </p:cNvPr>
          <p:cNvSpPr/>
          <p:nvPr/>
        </p:nvSpPr>
        <p:spPr>
          <a:xfrm>
            <a:off x="6800759" y="6384471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DAEB4FA-9951-3961-F370-5AE606283BE8}"/>
              </a:ext>
            </a:extLst>
          </p:cNvPr>
          <p:cNvCxnSpPr>
            <a:cxnSpLocks/>
            <a:stCxn id="8" idx="3"/>
            <a:endCxn id="17" idx="1"/>
          </p:cNvCxnSpPr>
          <p:nvPr/>
        </p:nvCxnSpPr>
        <p:spPr>
          <a:xfrm>
            <a:off x="6323593" y="6200005"/>
            <a:ext cx="477166" cy="3804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5AE1F77-A269-DA19-30EA-CD03E2529122}"/>
              </a:ext>
            </a:extLst>
          </p:cNvPr>
          <p:cNvSpPr/>
          <p:nvPr/>
        </p:nvSpPr>
        <p:spPr>
          <a:xfrm>
            <a:off x="9325635" y="5805434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m=90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5C605E-B27A-564C-6D9C-D3C88285D0E7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8836074" y="5989001"/>
            <a:ext cx="48956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FFB201B-270A-BC6F-848C-11E352B02D58}"/>
              </a:ext>
            </a:extLst>
          </p:cNvPr>
          <p:cNvSpPr/>
          <p:nvPr/>
        </p:nvSpPr>
        <p:spPr>
          <a:xfrm>
            <a:off x="6793295" y="5805434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b=14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F560CD4-11D2-7E47-D149-CFA923FC52B1}"/>
              </a:ext>
            </a:extLst>
          </p:cNvPr>
          <p:cNvCxnSpPr>
            <a:cxnSpLocks/>
            <a:stCxn id="7" idx="3"/>
            <a:endCxn id="21" idx="1"/>
          </p:cNvCxnSpPr>
          <p:nvPr/>
        </p:nvCxnSpPr>
        <p:spPr>
          <a:xfrm>
            <a:off x="6323593" y="5789635"/>
            <a:ext cx="469702" cy="1993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67DC3847-839B-0A76-DD12-2FF417E56A87}"/>
              </a:ext>
            </a:extLst>
          </p:cNvPr>
          <p:cNvSpPr/>
          <p:nvPr/>
        </p:nvSpPr>
        <p:spPr>
          <a:xfrm>
            <a:off x="8059464" y="5805434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j=18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D012F1C-75F4-B3F9-63D0-7AE7B4B8EF2E}"/>
              </a:ext>
            </a:extLst>
          </p:cNvPr>
          <p:cNvCxnSpPr>
            <a:cxnSpLocks/>
            <a:stCxn id="21" idx="3"/>
            <a:endCxn id="23" idx="1"/>
          </p:cNvCxnSpPr>
          <p:nvPr/>
        </p:nvCxnSpPr>
        <p:spPr>
          <a:xfrm>
            <a:off x="7569905" y="5989001"/>
            <a:ext cx="48955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16E9B8FD-0170-8563-0A20-CC9C904E252C}"/>
              </a:ext>
            </a:extLst>
          </p:cNvPr>
          <p:cNvSpPr/>
          <p:nvPr/>
        </p:nvSpPr>
        <p:spPr>
          <a:xfrm>
            <a:off x="10591806" y="5782795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AFEED8D-0002-3055-D99A-C02D1E00CDF9}"/>
              </a:ext>
            </a:extLst>
          </p:cNvPr>
          <p:cNvCxnSpPr>
            <a:cxnSpLocks/>
          </p:cNvCxnSpPr>
          <p:nvPr/>
        </p:nvCxnSpPr>
        <p:spPr>
          <a:xfrm>
            <a:off x="10111939" y="5972550"/>
            <a:ext cx="47986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3B4858EA-62EA-D696-5350-F615F8179456}"/>
              </a:ext>
            </a:extLst>
          </p:cNvPr>
          <p:cNvSpPr/>
          <p:nvPr/>
        </p:nvSpPr>
        <p:spPr>
          <a:xfrm>
            <a:off x="6776139" y="4679776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f=19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BF77786-C963-561A-7E3F-ECF2CE96F9D7}"/>
              </a:ext>
            </a:extLst>
          </p:cNvPr>
          <p:cNvCxnSpPr>
            <a:cxnSpLocks/>
            <a:stCxn id="5" idx="3"/>
            <a:endCxn id="27" idx="1"/>
          </p:cNvCxnSpPr>
          <p:nvPr/>
        </p:nvCxnSpPr>
        <p:spPr>
          <a:xfrm flipV="1">
            <a:off x="6323593" y="4863343"/>
            <a:ext cx="452546" cy="1623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50F7BEE-51E1-9726-693C-58D3CCDC08E4}"/>
              </a:ext>
            </a:extLst>
          </p:cNvPr>
          <p:cNvSpPr/>
          <p:nvPr/>
        </p:nvSpPr>
        <p:spPr>
          <a:xfrm>
            <a:off x="8042308" y="4679776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h=17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FF1BB64-F13A-83D5-9D59-E96D3E7FC32D}"/>
              </a:ext>
            </a:extLst>
          </p:cNvPr>
          <p:cNvCxnSpPr>
            <a:cxnSpLocks/>
            <a:stCxn id="27" idx="3"/>
            <a:endCxn id="29" idx="1"/>
          </p:cNvCxnSpPr>
          <p:nvPr/>
        </p:nvCxnSpPr>
        <p:spPr>
          <a:xfrm>
            <a:off x="7552749" y="4863343"/>
            <a:ext cx="48955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D0395150-5320-5592-5C19-E7DB4C800015}"/>
              </a:ext>
            </a:extLst>
          </p:cNvPr>
          <p:cNvSpPr/>
          <p:nvPr/>
        </p:nvSpPr>
        <p:spPr>
          <a:xfrm>
            <a:off x="9318874" y="4657137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906CB06-AEE9-94C6-A168-23BB595A8A5E}"/>
              </a:ext>
            </a:extLst>
          </p:cNvPr>
          <p:cNvCxnSpPr>
            <a:cxnSpLocks/>
            <a:stCxn id="29" idx="3"/>
          </p:cNvCxnSpPr>
          <p:nvPr/>
        </p:nvCxnSpPr>
        <p:spPr>
          <a:xfrm flipV="1">
            <a:off x="8818918" y="4846892"/>
            <a:ext cx="499956" cy="164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1E693A50-3859-5398-4B1A-058573C77445}"/>
              </a:ext>
            </a:extLst>
          </p:cNvPr>
          <p:cNvSpPr/>
          <p:nvPr/>
        </p:nvSpPr>
        <p:spPr>
          <a:xfrm>
            <a:off x="6783601" y="5210540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d=21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C3ED366-4AB7-6377-5E3D-F7F58479A6AE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6311198" y="5391950"/>
            <a:ext cx="472403" cy="21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B55BD461-4357-8B86-EB94-9E0416A163BD}"/>
              </a:ext>
            </a:extLst>
          </p:cNvPr>
          <p:cNvSpPr/>
          <p:nvPr/>
        </p:nvSpPr>
        <p:spPr>
          <a:xfrm>
            <a:off x="8058368" y="5187901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9D29AA8-F024-C766-3BD9-8CCB77ED127B}"/>
              </a:ext>
            </a:extLst>
          </p:cNvPr>
          <p:cNvCxnSpPr>
            <a:cxnSpLocks/>
            <a:stCxn id="33" idx="3"/>
            <a:endCxn id="35" idx="1"/>
          </p:cNvCxnSpPr>
          <p:nvPr/>
        </p:nvCxnSpPr>
        <p:spPr>
          <a:xfrm flipV="1">
            <a:off x="7560211" y="5383844"/>
            <a:ext cx="498157" cy="102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7779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50A973-0DAE-6C9E-D951-AC92E8F74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HashMap Iterator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72F439-0BBE-CD53-66EA-B6C251BBA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surprisingly simple</a:t>
            </a:r>
          </a:p>
          <a:p>
            <a:r>
              <a:rPr lang="en-US" dirty="0"/>
              <a:t>It is very similar to the list iterator</a:t>
            </a:r>
          </a:p>
          <a:p>
            <a:r>
              <a:rPr lang="en-US" dirty="0"/>
              <a:t>This simple HashMap iterators presents results in a pseudo-random order</a:t>
            </a:r>
          </a:p>
          <a:p>
            <a:r>
              <a:rPr lang="en-US" dirty="0"/>
              <a:t>We are at a point where we have built the the two foundational types of Python 2.0</a:t>
            </a:r>
          </a:p>
          <a:p>
            <a:endParaRPr lang="en-US" dirty="0"/>
          </a:p>
          <a:p>
            <a:r>
              <a:rPr lang="en-US" dirty="0"/>
              <a:t>Next we will explore a linked list that maintains sorted order and can be iterated in key order</a:t>
            </a:r>
          </a:p>
        </p:txBody>
      </p:sp>
    </p:spTree>
    <p:extLst>
      <p:ext uri="{BB962C8B-B14F-4D97-AF65-F5344CB8AC3E}">
        <p14:creationId xmlns:p14="http://schemas.microsoft.com/office/powerpoint/2010/main" val="28106085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27238-F1A1-31AD-9629-746FE02E6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LinkedTreeMap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3206-C253-8CEA-391D-261F2BE99E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modern, flexible key/value store</a:t>
            </a:r>
          </a:p>
        </p:txBody>
      </p:sp>
    </p:spTree>
    <p:extLst>
      <p:ext uri="{BB962C8B-B14F-4D97-AF65-F5344CB8AC3E}">
        <p14:creationId xmlns:p14="http://schemas.microsoft.com/office/powerpoint/2010/main" val="27171743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B9E8AC-ABA2-FB4E-FD75-527CE7ECD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LinkedTreeMap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8BB105-0AF7-8246-C832-09F12F90E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Stays ordered (like Python </a:t>
            </a:r>
            <a:r>
              <a:rPr lang="en-US" dirty="0" err="1"/>
              <a:t>OrderedDict</a:t>
            </a:r>
            <a:r>
              <a:rPr lang="en-US" dirty="0"/>
              <a:t>)</a:t>
            </a:r>
          </a:p>
          <a:p>
            <a:r>
              <a:rPr lang="en-US" dirty="0"/>
              <a:t>Stays sorted (like Java </a:t>
            </a:r>
            <a:r>
              <a:rPr lang="en-US" dirty="0" err="1"/>
              <a:t>TreeMap</a:t>
            </a:r>
            <a:r>
              <a:rPr lang="en-US" dirty="0"/>
              <a:t>)</a:t>
            </a:r>
          </a:p>
          <a:p>
            <a:r>
              <a:rPr lang="en-US" dirty="0"/>
              <a:t>Can be iterated (like C++ map, and </a:t>
            </a:r>
            <a:r>
              <a:rPr lang="en-US" dirty="0" err="1"/>
              <a:t>OrderedDict</a:t>
            </a:r>
            <a:r>
              <a:rPr lang="en-US" dirty="0"/>
              <a:t>, but not </a:t>
            </a:r>
            <a:r>
              <a:rPr lang="en-US" dirty="0" err="1"/>
              <a:t>TreeMap</a:t>
            </a:r>
            <a:r>
              <a:rPr lang="en-US" dirty="0"/>
              <a:t>)</a:t>
            </a:r>
          </a:p>
          <a:p>
            <a:r>
              <a:rPr lang="en-US" dirty="0"/>
              <a:t>Fast lookup using </a:t>
            </a:r>
            <a:r>
              <a:rPr lang="en-US" b="1" i="1" dirty="0"/>
              <a:t>secondary</a:t>
            </a:r>
            <a:r>
              <a:rPr lang="en-US" dirty="0"/>
              <a:t> binary tree index (6.5.2)</a:t>
            </a:r>
          </a:p>
          <a:p>
            <a:endParaRPr lang="en-US" dirty="0"/>
          </a:p>
          <a:p>
            <a:r>
              <a:rPr lang="en-US" dirty="0"/>
              <a:t>Simultaneously a sorted linked list (6.5.1) and binary tree (6.5.2)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359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4522262-D68D-F78F-6B9F-FD84B64289B0}"/>
              </a:ext>
            </a:extLst>
          </p:cNvPr>
          <p:cNvCxnSpPr>
            <a:cxnSpLocks/>
            <a:endCxn id="47" idx="3"/>
          </p:cNvCxnSpPr>
          <p:nvPr/>
        </p:nvCxnSpPr>
        <p:spPr>
          <a:xfrm flipH="1">
            <a:off x="3421235" y="3237113"/>
            <a:ext cx="2561889" cy="80070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8B18272-38CA-87F3-AF02-F3A8A5125AAE}"/>
              </a:ext>
            </a:extLst>
          </p:cNvPr>
          <p:cNvCxnSpPr>
            <a:cxnSpLocks/>
            <a:endCxn id="62" idx="3"/>
          </p:cNvCxnSpPr>
          <p:nvPr/>
        </p:nvCxnSpPr>
        <p:spPr>
          <a:xfrm>
            <a:off x="6607995" y="3334693"/>
            <a:ext cx="2304576" cy="68861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BB641C6-8772-90CA-7FCB-2D5173146D5F}"/>
              </a:ext>
            </a:extLst>
          </p:cNvPr>
          <p:cNvCxnSpPr>
            <a:cxnSpLocks/>
            <a:endCxn id="56" idx="3"/>
          </p:cNvCxnSpPr>
          <p:nvPr/>
        </p:nvCxnSpPr>
        <p:spPr>
          <a:xfrm flipH="1">
            <a:off x="2048401" y="4464918"/>
            <a:ext cx="897014" cy="59054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nip Same Side Corner Rectangle 55">
            <a:extLst>
              <a:ext uri="{FF2B5EF4-FFF2-40B4-BE49-F238E27FC236}">
                <a16:creationId xmlns:a16="http://schemas.microsoft.com/office/drawing/2014/main" id="{E44504D0-FB6C-AF97-C4D8-A127FD543364}"/>
              </a:ext>
            </a:extLst>
          </p:cNvPr>
          <p:cNvSpPr/>
          <p:nvPr/>
        </p:nvSpPr>
        <p:spPr>
          <a:xfrm>
            <a:off x="1525607" y="5055463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b=123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E8145B6-B0EC-9F97-7DC8-B7DABF5E341E}"/>
              </a:ext>
            </a:extLst>
          </p:cNvPr>
          <p:cNvCxnSpPr>
            <a:cxnSpLocks/>
            <a:endCxn id="57" idx="3"/>
          </p:cNvCxnSpPr>
          <p:nvPr/>
        </p:nvCxnSpPr>
        <p:spPr>
          <a:xfrm>
            <a:off x="3874970" y="4464918"/>
            <a:ext cx="919099" cy="61897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05192F9-2EE0-E69B-5086-84B615B69593}"/>
              </a:ext>
            </a:extLst>
          </p:cNvPr>
          <p:cNvCxnSpPr>
            <a:cxnSpLocks/>
            <a:endCxn id="64" idx="3"/>
          </p:cNvCxnSpPr>
          <p:nvPr/>
        </p:nvCxnSpPr>
        <p:spPr>
          <a:xfrm flipH="1">
            <a:off x="7539737" y="4444433"/>
            <a:ext cx="932364" cy="62495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Snip Same Side Corner Rectangle 63">
            <a:extLst>
              <a:ext uri="{FF2B5EF4-FFF2-40B4-BE49-F238E27FC236}">
                <a16:creationId xmlns:a16="http://schemas.microsoft.com/office/drawing/2014/main" id="{D78881C0-3877-6C05-BEF9-49D3A0444BD6}"/>
              </a:ext>
            </a:extLst>
          </p:cNvPr>
          <p:cNvSpPr/>
          <p:nvPr/>
        </p:nvSpPr>
        <p:spPr>
          <a:xfrm>
            <a:off x="7016943" y="5069383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j=12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66D2452-5257-6535-2E33-2985DA19E501}"/>
              </a:ext>
            </a:extLst>
          </p:cNvPr>
          <p:cNvCxnSpPr>
            <a:cxnSpLocks/>
            <a:endCxn id="65" idx="3"/>
          </p:cNvCxnSpPr>
          <p:nvPr/>
        </p:nvCxnSpPr>
        <p:spPr>
          <a:xfrm>
            <a:off x="9289884" y="4444433"/>
            <a:ext cx="995523" cy="611444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4B3E3293-6372-042A-88ED-C6E9E45A4FBC}"/>
              </a:ext>
            </a:extLst>
          </p:cNvPr>
          <p:cNvSpPr/>
          <p:nvPr/>
        </p:nvSpPr>
        <p:spPr>
          <a:xfrm>
            <a:off x="5778598" y="2129641"/>
            <a:ext cx="776610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0A64257-3355-8BBF-EC4D-1432811A506A}"/>
              </a:ext>
            </a:extLst>
          </p:cNvPr>
          <p:cNvSpPr/>
          <p:nvPr/>
        </p:nvSpPr>
        <p:spPr>
          <a:xfrm>
            <a:off x="10956471" y="5702318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2" name="Snip Same Side Corner Rectangle 61">
            <a:extLst>
              <a:ext uri="{FF2B5EF4-FFF2-40B4-BE49-F238E27FC236}">
                <a16:creationId xmlns:a16="http://schemas.microsoft.com/office/drawing/2014/main" id="{632D30FC-BF36-C7BA-0AB0-099A2C74BD6C}"/>
              </a:ext>
            </a:extLst>
          </p:cNvPr>
          <p:cNvSpPr/>
          <p:nvPr/>
        </p:nvSpPr>
        <p:spPr>
          <a:xfrm>
            <a:off x="8389777" y="4023305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k=9</a:t>
            </a:r>
          </a:p>
        </p:txBody>
      </p:sp>
      <p:sp>
        <p:nvSpPr>
          <p:cNvPr id="47" name="Snip Same Side Corner Rectangle 46">
            <a:extLst>
              <a:ext uri="{FF2B5EF4-FFF2-40B4-BE49-F238E27FC236}">
                <a16:creationId xmlns:a16="http://schemas.microsoft.com/office/drawing/2014/main" id="{0E25ECBE-128B-4B41-3CF2-BD20AD6A25B8}"/>
              </a:ext>
            </a:extLst>
          </p:cNvPr>
          <p:cNvSpPr/>
          <p:nvPr/>
        </p:nvSpPr>
        <p:spPr>
          <a:xfrm>
            <a:off x="2898441" y="4037819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d=8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D29940A-B70D-250C-CF29-16E1893C6446}"/>
              </a:ext>
            </a:extLst>
          </p:cNvPr>
          <p:cNvCxnSpPr>
            <a:cxnSpLocks/>
          </p:cNvCxnSpPr>
          <p:nvPr/>
        </p:nvCxnSpPr>
        <p:spPr>
          <a:xfrm>
            <a:off x="10736826" y="5497771"/>
            <a:ext cx="302208" cy="36225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1158D91-77B2-79EE-770B-68C911E36F9D}"/>
              </a:ext>
            </a:extLst>
          </p:cNvPr>
          <p:cNvSpPr/>
          <p:nvPr/>
        </p:nvSpPr>
        <p:spPr>
          <a:xfrm>
            <a:off x="2741716" y="5702318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7436978-EFC5-7877-E768-E0E11A790F4A}"/>
              </a:ext>
            </a:extLst>
          </p:cNvPr>
          <p:cNvCxnSpPr>
            <a:cxnSpLocks/>
          </p:cNvCxnSpPr>
          <p:nvPr/>
        </p:nvCxnSpPr>
        <p:spPr>
          <a:xfrm>
            <a:off x="2522071" y="5497771"/>
            <a:ext cx="302208" cy="36225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504162F-0C98-3F01-3C23-E079989741EB}"/>
              </a:ext>
            </a:extLst>
          </p:cNvPr>
          <p:cNvSpPr/>
          <p:nvPr/>
        </p:nvSpPr>
        <p:spPr>
          <a:xfrm>
            <a:off x="5453227" y="5702318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87043CF-E66D-5C87-DFB2-1F4089518C74}"/>
              </a:ext>
            </a:extLst>
          </p:cNvPr>
          <p:cNvCxnSpPr>
            <a:cxnSpLocks/>
          </p:cNvCxnSpPr>
          <p:nvPr/>
        </p:nvCxnSpPr>
        <p:spPr>
          <a:xfrm>
            <a:off x="5233582" y="5497771"/>
            <a:ext cx="302208" cy="36225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201222F1-3996-59A3-83E5-198B8FED8D4D}"/>
              </a:ext>
            </a:extLst>
          </p:cNvPr>
          <p:cNvSpPr/>
          <p:nvPr/>
        </p:nvSpPr>
        <p:spPr>
          <a:xfrm>
            <a:off x="8210085" y="5736695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0E3D74F-7AD3-20CF-0489-311F0C682A68}"/>
              </a:ext>
            </a:extLst>
          </p:cNvPr>
          <p:cNvCxnSpPr>
            <a:cxnSpLocks/>
          </p:cNvCxnSpPr>
          <p:nvPr/>
        </p:nvCxnSpPr>
        <p:spPr>
          <a:xfrm>
            <a:off x="7990440" y="5532148"/>
            <a:ext cx="302208" cy="36225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8EB57F8-8BF0-9330-E2C1-F7B54039A407}"/>
              </a:ext>
            </a:extLst>
          </p:cNvPr>
          <p:cNvSpPr/>
          <p:nvPr/>
        </p:nvSpPr>
        <p:spPr>
          <a:xfrm>
            <a:off x="6547781" y="5723075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195E64D-8F95-9357-A998-9723F23B0EE2}"/>
              </a:ext>
            </a:extLst>
          </p:cNvPr>
          <p:cNvCxnSpPr>
            <a:cxnSpLocks/>
          </p:cNvCxnSpPr>
          <p:nvPr/>
        </p:nvCxnSpPr>
        <p:spPr>
          <a:xfrm flipH="1">
            <a:off x="6763859" y="5537894"/>
            <a:ext cx="332139" cy="32213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5772AF3C-5F28-D46F-2A81-36387D339B5E}"/>
              </a:ext>
            </a:extLst>
          </p:cNvPr>
          <p:cNvSpPr/>
          <p:nvPr/>
        </p:nvSpPr>
        <p:spPr>
          <a:xfrm>
            <a:off x="1046879" y="5667776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17ED18A-A453-E92C-BA26-5737EFA722AD}"/>
              </a:ext>
            </a:extLst>
          </p:cNvPr>
          <p:cNvCxnSpPr>
            <a:cxnSpLocks/>
          </p:cNvCxnSpPr>
          <p:nvPr/>
        </p:nvCxnSpPr>
        <p:spPr>
          <a:xfrm flipH="1">
            <a:off x="1262957" y="5482595"/>
            <a:ext cx="332139" cy="32213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B91D1198-AD1B-2EF9-EA99-416AEF497678}"/>
              </a:ext>
            </a:extLst>
          </p:cNvPr>
          <p:cNvSpPr/>
          <p:nvPr/>
        </p:nvSpPr>
        <p:spPr>
          <a:xfrm>
            <a:off x="3787024" y="5728298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43D59FD-87DC-E989-B30D-ABE432F9D7F0}"/>
              </a:ext>
            </a:extLst>
          </p:cNvPr>
          <p:cNvCxnSpPr>
            <a:cxnSpLocks/>
          </p:cNvCxnSpPr>
          <p:nvPr/>
        </p:nvCxnSpPr>
        <p:spPr>
          <a:xfrm flipH="1">
            <a:off x="4003102" y="5543117"/>
            <a:ext cx="332139" cy="32213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1CA1D5BF-FD29-8444-D6BC-8809987E9BE7}"/>
              </a:ext>
            </a:extLst>
          </p:cNvPr>
          <p:cNvSpPr/>
          <p:nvPr/>
        </p:nvSpPr>
        <p:spPr>
          <a:xfrm>
            <a:off x="9272312" y="5682952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5F7A7AF-A697-4E30-D4CB-017A00EEE72F}"/>
              </a:ext>
            </a:extLst>
          </p:cNvPr>
          <p:cNvCxnSpPr>
            <a:cxnSpLocks/>
          </p:cNvCxnSpPr>
          <p:nvPr/>
        </p:nvCxnSpPr>
        <p:spPr>
          <a:xfrm flipH="1">
            <a:off x="9488390" y="5497771"/>
            <a:ext cx="332139" cy="32213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Snip Same Side Corner Rectangle 56">
            <a:extLst>
              <a:ext uri="{FF2B5EF4-FFF2-40B4-BE49-F238E27FC236}">
                <a16:creationId xmlns:a16="http://schemas.microsoft.com/office/drawing/2014/main" id="{A3F4F994-6AE0-3F3F-30C8-4A26D6B7E51C}"/>
              </a:ext>
            </a:extLst>
          </p:cNvPr>
          <p:cNvSpPr/>
          <p:nvPr/>
        </p:nvSpPr>
        <p:spPr>
          <a:xfrm>
            <a:off x="4271275" y="5083897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f=6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C887DAA-FAEE-AB92-274E-091B73B2B024}"/>
              </a:ext>
            </a:extLst>
          </p:cNvPr>
          <p:cNvCxnSpPr>
            <a:cxnSpLocks/>
            <a:stCxn id="76" idx="2"/>
            <a:endCxn id="31" idx="3"/>
          </p:cNvCxnSpPr>
          <p:nvPr/>
        </p:nvCxnSpPr>
        <p:spPr>
          <a:xfrm>
            <a:off x="6166903" y="2521527"/>
            <a:ext cx="0" cy="39203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5851ECE-1EBE-59D5-6F70-D04F1856DD8F}"/>
              </a:ext>
            </a:extLst>
          </p:cNvPr>
          <p:cNvSpPr txBox="1"/>
          <p:nvPr/>
        </p:nvSpPr>
        <p:spPr>
          <a:xfrm>
            <a:off x="7760283" y="723472"/>
            <a:ext cx="426719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TreeMapEntry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char *key;  /* public */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int value;  /* public */</a:t>
            </a:r>
          </a:p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TreeMapEntry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*__left;</a:t>
            </a:r>
          </a:p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TreeMapEntry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*__right;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793B85F-F6E6-4E8E-3E6B-87E273D28D1C}"/>
              </a:ext>
            </a:extLst>
          </p:cNvPr>
          <p:cNvSpPr txBox="1"/>
          <p:nvPr/>
        </p:nvSpPr>
        <p:spPr>
          <a:xfrm>
            <a:off x="835982" y="798338"/>
            <a:ext cx="421886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struct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TreeMapEntry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*__root;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int __count;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…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1" name="Snip Same Side Corner Rectangle 30">
            <a:extLst>
              <a:ext uri="{FF2B5EF4-FFF2-40B4-BE49-F238E27FC236}">
                <a16:creationId xmlns:a16="http://schemas.microsoft.com/office/drawing/2014/main" id="{E7026527-51C7-8BDC-9825-BD78B1B25892}"/>
              </a:ext>
            </a:extLst>
          </p:cNvPr>
          <p:cNvSpPr/>
          <p:nvPr/>
        </p:nvSpPr>
        <p:spPr>
          <a:xfrm>
            <a:off x="5644109" y="2913565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h=42</a:t>
            </a:r>
          </a:p>
        </p:txBody>
      </p:sp>
      <p:sp>
        <p:nvSpPr>
          <p:cNvPr id="65" name="Snip Same Side Corner Rectangle 64">
            <a:extLst>
              <a:ext uri="{FF2B5EF4-FFF2-40B4-BE49-F238E27FC236}">
                <a16:creationId xmlns:a16="http://schemas.microsoft.com/office/drawing/2014/main" id="{C2B35D46-1AFB-860B-197E-9C8DAB781F72}"/>
              </a:ext>
            </a:extLst>
          </p:cNvPr>
          <p:cNvSpPr/>
          <p:nvPr/>
        </p:nvSpPr>
        <p:spPr>
          <a:xfrm>
            <a:off x="9762613" y="5055877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m=67</a:t>
            </a:r>
          </a:p>
        </p:txBody>
      </p:sp>
    </p:spTree>
    <p:extLst>
      <p:ext uri="{BB962C8B-B14F-4D97-AF65-F5344CB8AC3E}">
        <p14:creationId xmlns:p14="http://schemas.microsoft.com/office/powerpoint/2010/main" val="27300269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4522262-D68D-F78F-6B9F-FD84B64289B0}"/>
              </a:ext>
            </a:extLst>
          </p:cNvPr>
          <p:cNvCxnSpPr>
            <a:cxnSpLocks/>
            <a:endCxn id="47" idx="3"/>
          </p:cNvCxnSpPr>
          <p:nvPr/>
        </p:nvCxnSpPr>
        <p:spPr>
          <a:xfrm flipH="1">
            <a:off x="3421235" y="3237113"/>
            <a:ext cx="2561889" cy="80070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8B18272-38CA-87F3-AF02-F3A8A5125AAE}"/>
              </a:ext>
            </a:extLst>
          </p:cNvPr>
          <p:cNvCxnSpPr>
            <a:cxnSpLocks/>
            <a:endCxn id="62" idx="3"/>
          </p:cNvCxnSpPr>
          <p:nvPr/>
        </p:nvCxnSpPr>
        <p:spPr>
          <a:xfrm>
            <a:off x="6607995" y="3334693"/>
            <a:ext cx="2304576" cy="68861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BB641C6-8772-90CA-7FCB-2D5173146D5F}"/>
              </a:ext>
            </a:extLst>
          </p:cNvPr>
          <p:cNvCxnSpPr>
            <a:cxnSpLocks/>
            <a:endCxn id="56" idx="3"/>
          </p:cNvCxnSpPr>
          <p:nvPr/>
        </p:nvCxnSpPr>
        <p:spPr>
          <a:xfrm flipH="1">
            <a:off x="2048401" y="4464918"/>
            <a:ext cx="897014" cy="59054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nip Same Side Corner Rectangle 55">
            <a:extLst>
              <a:ext uri="{FF2B5EF4-FFF2-40B4-BE49-F238E27FC236}">
                <a16:creationId xmlns:a16="http://schemas.microsoft.com/office/drawing/2014/main" id="{E44504D0-FB6C-AF97-C4D8-A127FD543364}"/>
              </a:ext>
            </a:extLst>
          </p:cNvPr>
          <p:cNvSpPr/>
          <p:nvPr/>
        </p:nvSpPr>
        <p:spPr>
          <a:xfrm>
            <a:off x="1525607" y="5055463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b=123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E8145B6-B0EC-9F97-7DC8-B7DABF5E341E}"/>
              </a:ext>
            </a:extLst>
          </p:cNvPr>
          <p:cNvCxnSpPr>
            <a:cxnSpLocks/>
            <a:endCxn id="57" idx="3"/>
          </p:cNvCxnSpPr>
          <p:nvPr/>
        </p:nvCxnSpPr>
        <p:spPr>
          <a:xfrm>
            <a:off x="3874970" y="4464918"/>
            <a:ext cx="919099" cy="61897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05192F9-2EE0-E69B-5086-84B615B69593}"/>
              </a:ext>
            </a:extLst>
          </p:cNvPr>
          <p:cNvCxnSpPr>
            <a:cxnSpLocks/>
            <a:endCxn id="64" idx="3"/>
          </p:cNvCxnSpPr>
          <p:nvPr/>
        </p:nvCxnSpPr>
        <p:spPr>
          <a:xfrm flipH="1">
            <a:off x="7539737" y="4444433"/>
            <a:ext cx="932364" cy="62495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Snip Same Side Corner Rectangle 63">
            <a:extLst>
              <a:ext uri="{FF2B5EF4-FFF2-40B4-BE49-F238E27FC236}">
                <a16:creationId xmlns:a16="http://schemas.microsoft.com/office/drawing/2014/main" id="{D78881C0-3877-6C05-BEF9-49D3A0444BD6}"/>
              </a:ext>
            </a:extLst>
          </p:cNvPr>
          <p:cNvSpPr/>
          <p:nvPr/>
        </p:nvSpPr>
        <p:spPr>
          <a:xfrm>
            <a:off x="7016943" y="5069383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j=12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66D2452-5257-6535-2E33-2985DA19E501}"/>
              </a:ext>
            </a:extLst>
          </p:cNvPr>
          <p:cNvCxnSpPr>
            <a:cxnSpLocks/>
            <a:endCxn id="65" idx="3"/>
          </p:cNvCxnSpPr>
          <p:nvPr/>
        </p:nvCxnSpPr>
        <p:spPr>
          <a:xfrm>
            <a:off x="9289884" y="4444433"/>
            <a:ext cx="995523" cy="611444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4B3E3293-6372-042A-88ED-C6E9E45A4FBC}"/>
              </a:ext>
            </a:extLst>
          </p:cNvPr>
          <p:cNvSpPr/>
          <p:nvPr/>
        </p:nvSpPr>
        <p:spPr>
          <a:xfrm>
            <a:off x="5778598" y="2129641"/>
            <a:ext cx="776610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0A64257-3355-8BBF-EC4D-1432811A506A}"/>
              </a:ext>
            </a:extLst>
          </p:cNvPr>
          <p:cNvSpPr/>
          <p:nvPr/>
        </p:nvSpPr>
        <p:spPr>
          <a:xfrm>
            <a:off x="10956471" y="5702318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2" name="Snip Same Side Corner Rectangle 61">
            <a:extLst>
              <a:ext uri="{FF2B5EF4-FFF2-40B4-BE49-F238E27FC236}">
                <a16:creationId xmlns:a16="http://schemas.microsoft.com/office/drawing/2014/main" id="{632D30FC-BF36-C7BA-0AB0-099A2C74BD6C}"/>
              </a:ext>
            </a:extLst>
          </p:cNvPr>
          <p:cNvSpPr/>
          <p:nvPr/>
        </p:nvSpPr>
        <p:spPr>
          <a:xfrm>
            <a:off x="8389777" y="4023305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k=9</a:t>
            </a:r>
          </a:p>
        </p:txBody>
      </p:sp>
      <p:sp>
        <p:nvSpPr>
          <p:cNvPr id="47" name="Snip Same Side Corner Rectangle 46">
            <a:extLst>
              <a:ext uri="{FF2B5EF4-FFF2-40B4-BE49-F238E27FC236}">
                <a16:creationId xmlns:a16="http://schemas.microsoft.com/office/drawing/2014/main" id="{0E25ECBE-128B-4B41-3CF2-BD20AD6A25B8}"/>
              </a:ext>
            </a:extLst>
          </p:cNvPr>
          <p:cNvSpPr/>
          <p:nvPr/>
        </p:nvSpPr>
        <p:spPr>
          <a:xfrm>
            <a:off x="2898441" y="4037819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d=8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D29940A-B70D-250C-CF29-16E1893C6446}"/>
              </a:ext>
            </a:extLst>
          </p:cNvPr>
          <p:cNvCxnSpPr>
            <a:cxnSpLocks/>
          </p:cNvCxnSpPr>
          <p:nvPr/>
        </p:nvCxnSpPr>
        <p:spPr>
          <a:xfrm>
            <a:off x="10736826" y="5497771"/>
            <a:ext cx="302208" cy="36225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1158D91-77B2-79EE-770B-68C911E36F9D}"/>
              </a:ext>
            </a:extLst>
          </p:cNvPr>
          <p:cNvSpPr/>
          <p:nvPr/>
        </p:nvSpPr>
        <p:spPr>
          <a:xfrm>
            <a:off x="2741716" y="5702318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7436978-EFC5-7877-E768-E0E11A790F4A}"/>
              </a:ext>
            </a:extLst>
          </p:cNvPr>
          <p:cNvCxnSpPr>
            <a:cxnSpLocks/>
          </p:cNvCxnSpPr>
          <p:nvPr/>
        </p:nvCxnSpPr>
        <p:spPr>
          <a:xfrm>
            <a:off x="2522071" y="5497771"/>
            <a:ext cx="302208" cy="36225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504162F-0C98-3F01-3C23-E079989741EB}"/>
              </a:ext>
            </a:extLst>
          </p:cNvPr>
          <p:cNvSpPr/>
          <p:nvPr/>
        </p:nvSpPr>
        <p:spPr>
          <a:xfrm>
            <a:off x="5453227" y="5702318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87043CF-E66D-5C87-DFB2-1F4089518C74}"/>
              </a:ext>
            </a:extLst>
          </p:cNvPr>
          <p:cNvCxnSpPr>
            <a:cxnSpLocks/>
          </p:cNvCxnSpPr>
          <p:nvPr/>
        </p:nvCxnSpPr>
        <p:spPr>
          <a:xfrm>
            <a:off x="5233582" y="5497771"/>
            <a:ext cx="302208" cy="36225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201222F1-3996-59A3-83E5-198B8FED8D4D}"/>
              </a:ext>
            </a:extLst>
          </p:cNvPr>
          <p:cNvSpPr/>
          <p:nvPr/>
        </p:nvSpPr>
        <p:spPr>
          <a:xfrm>
            <a:off x="8210085" y="5736695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0E3D74F-7AD3-20CF-0489-311F0C682A68}"/>
              </a:ext>
            </a:extLst>
          </p:cNvPr>
          <p:cNvCxnSpPr>
            <a:cxnSpLocks/>
          </p:cNvCxnSpPr>
          <p:nvPr/>
        </p:nvCxnSpPr>
        <p:spPr>
          <a:xfrm>
            <a:off x="7990440" y="5532148"/>
            <a:ext cx="302208" cy="36225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8EB57F8-8BF0-9330-E2C1-F7B54039A407}"/>
              </a:ext>
            </a:extLst>
          </p:cNvPr>
          <p:cNvSpPr/>
          <p:nvPr/>
        </p:nvSpPr>
        <p:spPr>
          <a:xfrm>
            <a:off x="6547781" y="5723075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195E64D-8F95-9357-A998-9723F23B0EE2}"/>
              </a:ext>
            </a:extLst>
          </p:cNvPr>
          <p:cNvCxnSpPr>
            <a:cxnSpLocks/>
          </p:cNvCxnSpPr>
          <p:nvPr/>
        </p:nvCxnSpPr>
        <p:spPr>
          <a:xfrm flipH="1">
            <a:off x="6763859" y="5537894"/>
            <a:ext cx="332139" cy="32213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5772AF3C-5F28-D46F-2A81-36387D339B5E}"/>
              </a:ext>
            </a:extLst>
          </p:cNvPr>
          <p:cNvSpPr/>
          <p:nvPr/>
        </p:nvSpPr>
        <p:spPr>
          <a:xfrm>
            <a:off x="1046879" y="5667776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17ED18A-A453-E92C-BA26-5737EFA722AD}"/>
              </a:ext>
            </a:extLst>
          </p:cNvPr>
          <p:cNvCxnSpPr>
            <a:cxnSpLocks/>
          </p:cNvCxnSpPr>
          <p:nvPr/>
        </p:nvCxnSpPr>
        <p:spPr>
          <a:xfrm flipH="1">
            <a:off x="1262957" y="5482595"/>
            <a:ext cx="332139" cy="32213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B91D1198-AD1B-2EF9-EA99-416AEF497678}"/>
              </a:ext>
            </a:extLst>
          </p:cNvPr>
          <p:cNvSpPr/>
          <p:nvPr/>
        </p:nvSpPr>
        <p:spPr>
          <a:xfrm>
            <a:off x="3787024" y="5728298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43D59FD-87DC-E989-B30D-ABE432F9D7F0}"/>
              </a:ext>
            </a:extLst>
          </p:cNvPr>
          <p:cNvCxnSpPr>
            <a:cxnSpLocks/>
          </p:cNvCxnSpPr>
          <p:nvPr/>
        </p:nvCxnSpPr>
        <p:spPr>
          <a:xfrm flipH="1">
            <a:off x="4003102" y="5543117"/>
            <a:ext cx="332139" cy="32213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1CA1D5BF-FD29-8444-D6BC-8809987E9BE7}"/>
              </a:ext>
            </a:extLst>
          </p:cNvPr>
          <p:cNvSpPr/>
          <p:nvPr/>
        </p:nvSpPr>
        <p:spPr>
          <a:xfrm>
            <a:off x="9272312" y="5682952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5F7A7AF-A697-4E30-D4CB-017A00EEE72F}"/>
              </a:ext>
            </a:extLst>
          </p:cNvPr>
          <p:cNvCxnSpPr>
            <a:cxnSpLocks/>
          </p:cNvCxnSpPr>
          <p:nvPr/>
        </p:nvCxnSpPr>
        <p:spPr>
          <a:xfrm flipH="1">
            <a:off x="9488390" y="5497771"/>
            <a:ext cx="332139" cy="32213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Snip Same Side Corner Rectangle 56">
            <a:extLst>
              <a:ext uri="{FF2B5EF4-FFF2-40B4-BE49-F238E27FC236}">
                <a16:creationId xmlns:a16="http://schemas.microsoft.com/office/drawing/2014/main" id="{A3F4F994-6AE0-3F3F-30C8-4A26D6B7E51C}"/>
              </a:ext>
            </a:extLst>
          </p:cNvPr>
          <p:cNvSpPr/>
          <p:nvPr/>
        </p:nvSpPr>
        <p:spPr>
          <a:xfrm>
            <a:off x="4271275" y="5083897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f=6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C887DAA-FAEE-AB92-274E-091B73B2B024}"/>
              </a:ext>
            </a:extLst>
          </p:cNvPr>
          <p:cNvCxnSpPr>
            <a:cxnSpLocks/>
            <a:stCxn id="76" idx="2"/>
            <a:endCxn id="31" idx="3"/>
          </p:cNvCxnSpPr>
          <p:nvPr/>
        </p:nvCxnSpPr>
        <p:spPr>
          <a:xfrm>
            <a:off x="6166903" y="2521527"/>
            <a:ext cx="0" cy="39203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5851ECE-1EBE-59D5-6F70-D04F1856DD8F}"/>
              </a:ext>
            </a:extLst>
          </p:cNvPr>
          <p:cNvSpPr txBox="1"/>
          <p:nvPr/>
        </p:nvSpPr>
        <p:spPr>
          <a:xfrm>
            <a:off x="7760283" y="723472"/>
            <a:ext cx="426719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TreeMapEntry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char *key;  /* public */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int value;  /* public */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TreeMapEntry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*__left;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TreeMapEntry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*__right;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793B85F-F6E6-4E8E-3E6B-87E273D28D1C}"/>
              </a:ext>
            </a:extLst>
          </p:cNvPr>
          <p:cNvSpPr txBox="1"/>
          <p:nvPr/>
        </p:nvSpPr>
        <p:spPr>
          <a:xfrm>
            <a:off x="835982" y="798338"/>
            <a:ext cx="421886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struct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TreeMapEntry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*__root;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int __count;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…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1" name="Snip Same Side Corner Rectangle 30">
            <a:extLst>
              <a:ext uri="{FF2B5EF4-FFF2-40B4-BE49-F238E27FC236}">
                <a16:creationId xmlns:a16="http://schemas.microsoft.com/office/drawing/2014/main" id="{E7026527-51C7-8BDC-9825-BD78B1B25892}"/>
              </a:ext>
            </a:extLst>
          </p:cNvPr>
          <p:cNvSpPr/>
          <p:nvPr/>
        </p:nvSpPr>
        <p:spPr>
          <a:xfrm>
            <a:off x="5644109" y="2913565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h=42</a:t>
            </a:r>
          </a:p>
        </p:txBody>
      </p:sp>
      <p:sp>
        <p:nvSpPr>
          <p:cNvPr id="65" name="Snip Same Side Corner Rectangle 64">
            <a:extLst>
              <a:ext uri="{FF2B5EF4-FFF2-40B4-BE49-F238E27FC236}">
                <a16:creationId xmlns:a16="http://schemas.microsoft.com/office/drawing/2014/main" id="{C2B35D46-1AFB-860B-197E-9C8DAB781F72}"/>
              </a:ext>
            </a:extLst>
          </p:cNvPr>
          <p:cNvSpPr/>
          <p:nvPr/>
        </p:nvSpPr>
        <p:spPr>
          <a:xfrm>
            <a:off x="9762613" y="5055877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m=67</a:t>
            </a:r>
          </a:p>
        </p:txBody>
      </p:sp>
      <p:sp>
        <p:nvSpPr>
          <p:cNvPr id="2" name="Snip Same Side Corner Rectangle 1">
            <a:extLst>
              <a:ext uri="{FF2B5EF4-FFF2-40B4-BE49-F238E27FC236}">
                <a16:creationId xmlns:a16="http://schemas.microsoft.com/office/drawing/2014/main" id="{F4C63251-679E-9267-768E-4194389DE762}"/>
              </a:ext>
            </a:extLst>
          </p:cNvPr>
          <p:cNvSpPr/>
          <p:nvPr/>
        </p:nvSpPr>
        <p:spPr>
          <a:xfrm>
            <a:off x="4187994" y="2090016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g=25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4BEB56-FA5F-49DC-C9CD-59F5739D3445}"/>
              </a:ext>
            </a:extLst>
          </p:cNvPr>
          <p:cNvSpPr txBox="1"/>
          <p:nvPr/>
        </p:nvSpPr>
        <p:spPr>
          <a:xfrm>
            <a:off x="610732" y="2965361"/>
            <a:ext cx="261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Insert item with a key of g</a:t>
            </a:r>
          </a:p>
        </p:txBody>
      </p:sp>
    </p:spTree>
    <p:extLst>
      <p:ext uri="{BB962C8B-B14F-4D97-AF65-F5344CB8AC3E}">
        <p14:creationId xmlns:p14="http://schemas.microsoft.com/office/powerpoint/2010/main" val="3395808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CF327-8EC3-EF92-AAE7-71366ACA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Key/Value Implementation Alternatives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86F31-2F14-F963-8C9D-067B2AC16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21500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will build an unordered </a:t>
            </a:r>
            <a:r>
              <a:rPr lang="en-US" dirty="0" err="1"/>
              <a:t>java.util.HashMap</a:t>
            </a:r>
            <a:r>
              <a:rPr lang="en-US" dirty="0"/>
              <a:t> / Python 2 </a:t>
            </a:r>
            <a:r>
              <a:rPr lang="en-US" dirty="0" err="1"/>
              <a:t>dict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Chapter 6.6</a:t>
            </a:r>
          </a:p>
          <a:p>
            <a:r>
              <a:rPr lang="en-US" dirty="0"/>
              <a:t>We will build a sorted </a:t>
            </a:r>
            <a:r>
              <a:rPr lang="en-US" dirty="0" err="1"/>
              <a:t>java.util.TreeMap</a:t>
            </a:r>
            <a:r>
              <a:rPr lang="en-US" dirty="0"/>
              <a:t> – plus an iterator</a:t>
            </a:r>
          </a:p>
          <a:p>
            <a:pPr lvl="1"/>
            <a:r>
              <a:rPr lang="en-US" dirty="0"/>
              <a:t>Chapter 6.5 (Simultaneous Linked List + Tree)</a:t>
            </a:r>
          </a:p>
          <a:p>
            <a:pPr lvl="1"/>
            <a:r>
              <a:rPr lang="en-US" dirty="0"/>
              <a:t>It would be named </a:t>
            </a:r>
            <a:r>
              <a:rPr lang="en-US" dirty="0" err="1"/>
              <a:t>java.util.LinkedTreeMap</a:t>
            </a:r>
            <a:r>
              <a:rPr lang="en-US" dirty="0"/>
              <a:t> if Java had such a thing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3D9D17-AC25-E8DC-2D74-E9E4DEA5E3E3}"/>
              </a:ext>
            </a:extLst>
          </p:cNvPr>
          <p:cNvSpPr txBox="1"/>
          <p:nvPr/>
        </p:nvSpPr>
        <p:spPr>
          <a:xfrm>
            <a:off x="1162876" y="4116934"/>
            <a:ext cx="26480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Python</a:t>
            </a:r>
          </a:p>
          <a:p>
            <a:endParaRPr lang="en-US" dirty="0"/>
          </a:p>
          <a:p>
            <a:r>
              <a:rPr lang="en-US" dirty="0"/>
              <a:t>Python 2 </a:t>
            </a:r>
            <a:r>
              <a:rPr lang="en-US" dirty="0" err="1"/>
              <a:t>dict</a:t>
            </a:r>
            <a:r>
              <a:rPr lang="en-US" dirty="0"/>
              <a:t>  - unordered</a:t>
            </a:r>
          </a:p>
          <a:p>
            <a:r>
              <a:rPr lang="en-US" dirty="0"/>
              <a:t>Python 3.1 - </a:t>
            </a:r>
            <a:r>
              <a:rPr lang="en-US" dirty="0" err="1"/>
              <a:t>OrderedDict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63A8E7-615D-57B8-DD11-D3D55A2AFC33}"/>
              </a:ext>
            </a:extLst>
          </p:cNvPr>
          <p:cNvSpPr txBox="1"/>
          <p:nvPr/>
        </p:nvSpPr>
        <p:spPr>
          <a:xfrm>
            <a:off x="8219332" y="4116934"/>
            <a:ext cx="28094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Java</a:t>
            </a:r>
          </a:p>
          <a:p>
            <a:endParaRPr lang="en-US" dirty="0"/>
          </a:p>
          <a:p>
            <a:r>
              <a:rPr lang="en-US" dirty="0" err="1"/>
              <a:t>java.util.HashMap</a:t>
            </a:r>
            <a:endParaRPr lang="en-US" dirty="0"/>
          </a:p>
          <a:p>
            <a:r>
              <a:rPr lang="en-US" dirty="0" err="1"/>
              <a:t>java.util.TreeMap</a:t>
            </a:r>
            <a:r>
              <a:rPr lang="en-US" dirty="0"/>
              <a:t> (*)</a:t>
            </a:r>
          </a:p>
          <a:p>
            <a:r>
              <a:rPr lang="en-US" dirty="0" err="1"/>
              <a:t>java.util.LinkedHashMap</a:t>
            </a:r>
            <a:endParaRPr lang="en-US" dirty="0"/>
          </a:p>
          <a:p>
            <a:endParaRPr lang="en-US" dirty="0"/>
          </a:p>
          <a:p>
            <a:r>
              <a:rPr lang="en-US" dirty="0"/>
              <a:t>* No iterator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4DF3EC-A2B8-3EF7-4CCC-1E9131AEBA76}"/>
              </a:ext>
            </a:extLst>
          </p:cNvPr>
          <p:cNvSpPr txBox="1"/>
          <p:nvPr/>
        </p:nvSpPr>
        <p:spPr>
          <a:xfrm>
            <a:off x="4354830" y="4116934"/>
            <a:ext cx="32708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C++ (capabilities of any map)</a:t>
            </a:r>
          </a:p>
          <a:p>
            <a:endParaRPr lang="en-US" dirty="0"/>
          </a:p>
          <a:p>
            <a:r>
              <a:rPr lang="en-US" dirty="0"/>
              <a:t>Associative</a:t>
            </a:r>
          </a:p>
          <a:p>
            <a:r>
              <a:rPr lang="en-US" dirty="0"/>
              <a:t>Ordered</a:t>
            </a:r>
          </a:p>
          <a:p>
            <a:r>
              <a:rPr lang="en-US" dirty="0"/>
              <a:t>Unique Keys</a:t>
            </a:r>
          </a:p>
          <a:p>
            <a:r>
              <a:rPr lang="en-US" dirty="0"/>
              <a:t>Map (key / simple value)</a:t>
            </a:r>
          </a:p>
        </p:txBody>
      </p:sp>
    </p:spTree>
    <p:extLst>
      <p:ext uri="{BB962C8B-B14F-4D97-AF65-F5344CB8AC3E}">
        <p14:creationId xmlns:p14="http://schemas.microsoft.com/office/powerpoint/2010/main" val="39082004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4522262-D68D-F78F-6B9F-FD84B64289B0}"/>
              </a:ext>
            </a:extLst>
          </p:cNvPr>
          <p:cNvCxnSpPr>
            <a:cxnSpLocks/>
            <a:endCxn id="47" idx="3"/>
          </p:cNvCxnSpPr>
          <p:nvPr/>
        </p:nvCxnSpPr>
        <p:spPr>
          <a:xfrm flipH="1">
            <a:off x="3421235" y="3237113"/>
            <a:ext cx="2561889" cy="80070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8B18272-38CA-87F3-AF02-F3A8A5125AAE}"/>
              </a:ext>
            </a:extLst>
          </p:cNvPr>
          <p:cNvCxnSpPr>
            <a:cxnSpLocks/>
            <a:endCxn id="62" idx="3"/>
          </p:cNvCxnSpPr>
          <p:nvPr/>
        </p:nvCxnSpPr>
        <p:spPr>
          <a:xfrm>
            <a:off x="6607995" y="3334693"/>
            <a:ext cx="2304576" cy="68861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BB641C6-8772-90CA-7FCB-2D5173146D5F}"/>
              </a:ext>
            </a:extLst>
          </p:cNvPr>
          <p:cNvCxnSpPr>
            <a:cxnSpLocks/>
            <a:endCxn id="56" idx="3"/>
          </p:cNvCxnSpPr>
          <p:nvPr/>
        </p:nvCxnSpPr>
        <p:spPr>
          <a:xfrm flipH="1">
            <a:off x="2048401" y="4464918"/>
            <a:ext cx="897014" cy="59054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nip Same Side Corner Rectangle 55">
            <a:extLst>
              <a:ext uri="{FF2B5EF4-FFF2-40B4-BE49-F238E27FC236}">
                <a16:creationId xmlns:a16="http://schemas.microsoft.com/office/drawing/2014/main" id="{E44504D0-FB6C-AF97-C4D8-A127FD543364}"/>
              </a:ext>
            </a:extLst>
          </p:cNvPr>
          <p:cNvSpPr/>
          <p:nvPr/>
        </p:nvSpPr>
        <p:spPr>
          <a:xfrm>
            <a:off x="1525607" y="5055463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b=123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E8145B6-B0EC-9F97-7DC8-B7DABF5E341E}"/>
              </a:ext>
            </a:extLst>
          </p:cNvPr>
          <p:cNvCxnSpPr>
            <a:cxnSpLocks/>
            <a:endCxn id="57" idx="3"/>
          </p:cNvCxnSpPr>
          <p:nvPr/>
        </p:nvCxnSpPr>
        <p:spPr>
          <a:xfrm>
            <a:off x="3874970" y="4464918"/>
            <a:ext cx="919099" cy="61897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05192F9-2EE0-E69B-5086-84B615B69593}"/>
              </a:ext>
            </a:extLst>
          </p:cNvPr>
          <p:cNvCxnSpPr>
            <a:cxnSpLocks/>
            <a:endCxn id="64" idx="3"/>
          </p:cNvCxnSpPr>
          <p:nvPr/>
        </p:nvCxnSpPr>
        <p:spPr>
          <a:xfrm flipH="1">
            <a:off x="7539737" y="4444433"/>
            <a:ext cx="932364" cy="62495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Snip Same Side Corner Rectangle 63">
            <a:extLst>
              <a:ext uri="{FF2B5EF4-FFF2-40B4-BE49-F238E27FC236}">
                <a16:creationId xmlns:a16="http://schemas.microsoft.com/office/drawing/2014/main" id="{D78881C0-3877-6C05-BEF9-49D3A0444BD6}"/>
              </a:ext>
            </a:extLst>
          </p:cNvPr>
          <p:cNvSpPr/>
          <p:nvPr/>
        </p:nvSpPr>
        <p:spPr>
          <a:xfrm>
            <a:off x="7016943" y="5069383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j=12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66D2452-5257-6535-2E33-2985DA19E501}"/>
              </a:ext>
            </a:extLst>
          </p:cNvPr>
          <p:cNvCxnSpPr>
            <a:cxnSpLocks/>
            <a:endCxn id="65" idx="3"/>
          </p:cNvCxnSpPr>
          <p:nvPr/>
        </p:nvCxnSpPr>
        <p:spPr>
          <a:xfrm>
            <a:off x="9289884" y="4444433"/>
            <a:ext cx="995523" cy="611444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4B3E3293-6372-042A-88ED-C6E9E45A4FBC}"/>
              </a:ext>
            </a:extLst>
          </p:cNvPr>
          <p:cNvSpPr/>
          <p:nvPr/>
        </p:nvSpPr>
        <p:spPr>
          <a:xfrm>
            <a:off x="5778598" y="2129641"/>
            <a:ext cx="776610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0A64257-3355-8BBF-EC4D-1432811A506A}"/>
              </a:ext>
            </a:extLst>
          </p:cNvPr>
          <p:cNvSpPr/>
          <p:nvPr/>
        </p:nvSpPr>
        <p:spPr>
          <a:xfrm>
            <a:off x="10956471" y="5702318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2" name="Snip Same Side Corner Rectangle 61">
            <a:extLst>
              <a:ext uri="{FF2B5EF4-FFF2-40B4-BE49-F238E27FC236}">
                <a16:creationId xmlns:a16="http://schemas.microsoft.com/office/drawing/2014/main" id="{632D30FC-BF36-C7BA-0AB0-099A2C74BD6C}"/>
              </a:ext>
            </a:extLst>
          </p:cNvPr>
          <p:cNvSpPr/>
          <p:nvPr/>
        </p:nvSpPr>
        <p:spPr>
          <a:xfrm>
            <a:off x="8389777" y="4023305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k=9</a:t>
            </a:r>
          </a:p>
        </p:txBody>
      </p:sp>
      <p:sp>
        <p:nvSpPr>
          <p:cNvPr id="47" name="Snip Same Side Corner Rectangle 46">
            <a:extLst>
              <a:ext uri="{FF2B5EF4-FFF2-40B4-BE49-F238E27FC236}">
                <a16:creationId xmlns:a16="http://schemas.microsoft.com/office/drawing/2014/main" id="{0E25ECBE-128B-4B41-3CF2-BD20AD6A25B8}"/>
              </a:ext>
            </a:extLst>
          </p:cNvPr>
          <p:cNvSpPr/>
          <p:nvPr/>
        </p:nvSpPr>
        <p:spPr>
          <a:xfrm>
            <a:off x="2898441" y="4037819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d=8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D29940A-B70D-250C-CF29-16E1893C6446}"/>
              </a:ext>
            </a:extLst>
          </p:cNvPr>
          <p:cNvCxnSpPr>
            <a:cxnSpLocks/>
          </p:cNvCxnSpPr>
          <p:nvPr/>
        </p:nvCxnSpPr>
        <p:spPr>
          <a:xfrm>
            <a:off x="10736826" y="5497771"/>
            <a:ext cx="302208" cy="36225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1158D91-77B2-79EE-770B-68C911E36F9D}"/>
              </a:ext>
            </a:extLst>
          </p:cNvPr>
          <p:cNvSpPr/>
          <p:nvPr/>
        </p:nvSpPr>
        <p:spPr>
          <a:xfrm>
            <a:off x="2741716" y="5702318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7436978-EFC5-7877-E768-E0E11A790F4A}"/>
              </a:ext>
            </a:extLst>
          </p:cNvPr>
          <p:cNvCxnSpPr>
            <a:cxnSpLocks/>
          </p:cNvCxnSpPr>
          <p:nvPr/>
        </p:nvCxnSpPr>
        <p:spPr>
          <a:xfrm>
            <a:off x="2522071" y="5497771"/>
            <a:ext cx="302208" cy="36225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504162F-0C98-3F01-3C23-E079989741EB}"/>
              </a:ext>
            </a:extLst>
          </p:cNvPr>
          <p:cNvSpPr/>
          <p:nvPr/>
        </p:nvSpPr>
        <p:spPr>
          <a:xfrm>
            <a:off x="5453227" y="5702318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87043CF-E66D-5C87-DFB2-1F4089518C74}"/>
              </a:ext>
            </a:extLst>
          </p:cNvPr>
          <p:cNvCxnSpPr>
            <a:cxnSpLocks/>
          </p:cNvCxnSpPr>
          <p:nvPr/>
        </p:nvCxnSpPr>
        <p:spPr>
          <a:xfrm>
            <a:off x="5233582" y="5497771"/>
            <a:ext cx="302208" cy="36225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201222F1-3996-59A3-83E5-198B8FED8D4D}"/>
              </a:ext>
            </a:extLst>
          </p:cNvPr>
          <p:cNvSpPr/>
          <p:nvPr/>
        </p:nvSpPr>
        <p:spPr>
          <a:xfrm>
            <a:off x="8210085" y="5736695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0E3D74F-7AD3-20CF-0489-311F0C682A68}"/>
              </a:ext>
            </a:extLst>
          </p:cNvPr>
          <p:cNvCxnSpPr>
            <a:cxnSpLocks/>
          </p:cNvCxnSpPr>
          <p:nvPr/>
        </p:nvCxnSpPr>
        <p:spPr>
          <a:xfrm>
            <a:off x="7990440" y="5532148"/>
            <a:ext cx="302208" cy="36225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8EB57F8-8BF0-9330-E2C1-F7B54039A407}"/>
              </a:ext>
            </a:extLst>
          </p:cNvPr>
          <p:cNvSpPr/>
          <p:nvPr/>
        </p:nvSpPr>
        <p:spPr>
          <a:xfrm>
            <a:off x="6547781" y="5723075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195E64D-8F95-9357-A998-9723F23B0EE2}"/>
              </a:ext>
            </a:extLst>
          </p:cNvPr>
          <p:cNvCxnSpPr>
            <a:cxnSpLocks/>
          </p:cNvCxnSpPr>
          <p:nvPr/>
        </p:nvCxnSpPr>
        <p:spPr>
          <a:xfrm flipH="1">
            <a:off x="6763859" y="5537894"/>
            <a:ext cx="332139" cy="32213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5772AF3C-5F28-D46F-2A81-36387D339B5E}"/>
              </a:ext>
            </a:extLst>
          </p:cNvPr>
          <p:cNvSpPr/>
          <p:nvPr/>
        </p:nvSpPr>
        <p:spPr>
          <a:xfrm>
            <a:off x="1046879" y="5667776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17ED18A-A453-E92C-BA26-5737EFA722AD}"/>
              </a:ext>
            </a:extLst>
          </p:cNvPr>
          <p:cNvCxnSpPr>
            <a:cxnSpLocks/>
          </p:cNvCxnSpPr>
          <p:nvPr/>
        </p:nvCxnSpPr>
        <p:spPr>
          <a:xfrm flipH="1">
            <a:off x="1262957" y="5482595"/>
            <a:ext cx="332139" cy="32213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B91D1198-AD1B-2EF9-EA99-416AEF497678}"/>
              </a:ext>
            </a:extLst>
          </p:cNvPr>
          <p:cNvSpPr/>
          <p:nvPr/>
        </p:nvSpPr>
        <p:spPr>
          <a:xfrm>
            <a:off x="3787024" y="5728298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43D59FD-87DC-E989-B30D-ABE432F9D7F0}"/>
              </a:ext>
            </a:extLst>
          </p:cNvPr>
          <p:cNvCxnSpPr>
            <a:cxnSpLocks/>
          </p:cNvCxnSpPr>
          <p:nvPr/>
        </p:nvCxnSpPr>
        <p:spPr>
          <a:xfrm flipH="1">
            <a:off x="4003102" y="5543117"/>
            <a:ext cx="332139" cy="32213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1CA1D5BF-FD29-8444-D6BC-8809987E9BE7}"/>
              </a:ext>
            </a:extLst>
          </p:cNvPr>
          <p:cNvSpPr/>
          <p:nvPr/>
        </p:nvSpPr>
        <p:spPr>
          <a:xfrm>
            <a:off x="9272312" y="5682952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5F7A7AF-A697-4E30-D4CB-017A00EEE72F}"/>
              </a:ext>
            </a:extLst>
          </p:cNvPr>
          <p:cNvCxnSpPr>
            <a:cxnSpLocks/>
          </p:cNvCxnSpPr>
          <p:nvPr/>
        </p:nvCxnSpPr>
        <p:spPr>
          <a:xfrm flipH="1">
            <a:off x="9488390" y="5497771"/>
            <a:ext cx="332139" cy="32213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Snip Same Side Corner Rectangle 56">
            <a:extLst>
              <a:ext uri="{FF2B5EF4-FFF2-40B4-BE49-F238E27FC236}">
                <a16:creationId xmlns:a16="http://schemas.microsoft.com/office/drawing/2014/main" id="{A3F4F994-6AE0-3F3F-30C8-4A26D6B7E51C}"/>
              </a:ext>
            </a:extLst>
          </p:cNvPr>
          <p:cNvSpPr/>
          <p:nvPr/>
        </p:nvSpPr>
        <p:spPr>
          <a:xfrm>
            <a:off x="4271275" y="5083897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f=6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C887DAA-FAEE-AB92-274E-091B73B2B024}"/>
              </a:ext>
            </a:extLst>
          </p:cNvPr>
          <p:cNvCxnSpPr>
            <a:cxnSpLocks/>
            <a:stCxn id="76" idx="2"/>
            <a:endCxn id="31" idx="3"/>
          </p:cNvCxnSpPr>
          <p:nvPr/>
        </p:nvCxnSpPr>
        <p:spPr>
          <a:xfrm>
            <a:off x="6166903" y="2521527"/>
            <a:ext cx="0" cy="39203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5851ECE-1EBE-59D5-6F70-D04F1856DD8F}"/>
              </a:ext>
            </a:extLst>
          </p:cNvPr>
          <p:cNvSpPr txBox="1"/>
          <p:nvPr/>
        </p:nvSpPr>
        <p:spPr>
          <a:xfrm>
            <a:off x="7760283" y="723472"/>
            <a:ext cx="426719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TreeMapEntry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char *key;  /* public */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int value;  /* public */</a:t>
            </a:r>
          </a:p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TreeMapEntry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*__left;</a:t>
            </a:r>
          </a:p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TreeMapEntry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*__right;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793B85F-F6E6-4E8E-3E6B-87E273D28D1C}"/>
              </a:ext>
            </a:extLst>
          </p:cNvPr>
          <p:cNvSpPr txBox="1"/>
          <p:nvPr/>
        </p:nvSpPr>
        <p:spPr>
          <a:xfrm>
            <a:off x="835982" y="798338"/>
            <a:ext cx="421886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struct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TreeMapEntry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*__root;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int __count;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…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1" name="Snip Same Side Corner Rectangle 30">
            <a:extLst>
              <a:ext uri="{FF2B5EF4-FFF2-40B4-BE49-F238E27FC236}">
                <a16:creationId xmlns:a16="http://schemas.microsoft.com/office/drawing/2014/main" id="{E7026527-51C7-8BDC-9825-BD78B1B25892}"/>
              </a:ext>
            </a:extLst>
          </p:cNvPr>
          <p:cNvSpPr/>
          <p:nvPr/>
        </p:nvSpPr>
        <p:spPr>
          <a:xfrm>
            <a:off x="5644109" y="2913565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h=42</a:t>
            </a:r>
          </a:p>
        </p:txBody>
      </p:sp>
      <p:sp>
        <p:nvSpPr>
          <p:cNvPr id="65" name="Snip Same Side Corner Rectangle 64">
            <a:extLst>
              <a:ext uri="{FF2B5EF4-FFF2-40B4-BE49-F238E27FC236}">
                <a16:creationId xmlns:a16="http://schemas.microsoft.com/office/drawing/2014/main" id="{C2B35D46-1AFB-860B-197E-9C8DAB781F72}"/>
              </a:ext>
            </a:extLst>
          </p:cNvPr>
          <p:cNvSpPr/>
          <p:nvPr/>
        </p:nvSpPr>
        <p:spPr>
          <a:xfrm>
            <a:off x="9762613" y="5055877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m=67</a:t>
            </a:r>
          </a:p>
        </p:txBody>
      </p:sp>
      <p:sp>
        <p:nvSpPr>
          <p:cNvPr id="2" name="Snip Same Side Corner Rectangle 1">
            <a:extLst>
              <a:ext uri="{FF2B5EF4-FFF2-40B4-BE49-F238E27FC236}">
                <a16:creationId xmlns:a16="http://schemas.microsoft.com/office/drawing/2014/main" id="{F4C63251-679E-9267-768E-4194389DE762}"/>
              </a:ext>
            </a:extLst>
          </p:cNvPr>
          <p:cNvSpPr/>
          <p:nvPr/>
        </p:nvSpPr>
        <p:spPr>
          <a:xfrm>
            <a:off x="4075727" y="3388200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g=25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4BEB56-FA5F-49DC-C9CD-59F5739D3445}"/>
              </a:ext>
            </a:extLst>
          </p:cNvPr>
          <p:cNvSpPr txBox="1"/>
          <p:nvPr/>
        </p:nvSpPr>
        <p:spPr>
          <a:xfrm>
            <a:off x="610732" y="2965361"/>
            <a:ext cx="261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Insert item with a key of g</a:t>
            </a:r>
          </a:p>
        </p:txBody>
      </p:sp>
    </p:spTree>
    <p:extLst>
      <p:ext uri="{BB962C8B-B14F-4D97-AF65-F5344CB8AC3E}">
        <p14:creationId xmlns:p14="http://schemas.microsoft.com/office/powerpoint/2010/main" val="36691617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4522262-D68D-F78F-6B9F-FD84B64289B0}"/>
              </a:ext>
            </a:extLst>
          </p:cNvPr>
          <p:cNvCxnSpPr>
            <a:cxnSpLocks/>
            <a:endCxn id="47" idx="3"/>
          </p:cNvCxnSpPr>
          <p:nvPr/>
        </p:nvCxnSpPr>
        <p:spPr>
          <a:xfrm flipH="1">
            <a:off x="3421235" y="3237113"/>
            <a:ext cx="2561889" cy="80070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8B18272-38CA-87F3-AF02-F3A8A5125AAE}"/>
              </a:ext>
            </a:extLst>
          </p:cNvPr>
          <p:cNvCxnSpPr>
            <a:cxnSpLocks/>
            <a:endCxn id="62" idx="3"/>
          </p:cNvCxnSpPr>
          <p:nvPr/>
        </p:nvCxnSpPr>
        <p:spPr>
          <a:xfrm>
            <a:off x="6607995" y="3334693"/>
            <a:ext cx="2304576" cy="68861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BB641C6-8772-90CA-7FCB-2D5173146D5F}"/>
              </a:ext>
            </a:extLst>
          </p:cNvPr>
          <p:cNvCxnSpPr>
            <a:cxnSpLocks/>
            <a:endCxn id="56" idx="3"/>
          </p:cNvCxnSpPr>
          <p:nvPr/>
        </p:nvCxnSpPr>
        <p:spPr>
          <a:xfrm flipH="1">
            <a:off x="2048401" y="4464918"/>
            <a:ext cx="897014" cy="59054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nip Same Side Corner Rectangle 55">
            <a:extLst>
              <a:ext uri="{FF2B5EF4-FFF2-40B4-BE49-F238E27FC236}">
                <a16:creationId xmlns:a16="http://schemas.microsoft.com/office/drawing/2014/main" id="{E44504D0-FB6C-AF97-C4D8-A127FD543364}"/>
              </a:ext>
            </a:extLst>
          </p:cNvPr>
          <p:cNvSpPr/>
          <p:nvPr/>
        </p:nvSpPr>
        <p:spPr>
          <a:xfrm>
            <a:off x="1525607" y="5055463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b=123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E8145B6-B0EC-9F97-7DC8-B7DABF5E341E}"/>
              </a:ext>
            </a:extLst>
          </p:cNvPr>
          <p:cNvCxnSpPr>
            <a:cxnSpLocks/>
            <a:endCxn id="57" idx="3"/>
          </p:cNvCxnSpPr>
          <p:nvPr/>
        </p:nvCxnSpPr>
        <p:spPr>
          <a:xfrm>
            <a:off x="3874970" y="4464918"/>
            <a:ext cx="919099" cy="61897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05192F9-2EE0-E69B-5086-84B615B69593}"/>
              </a:ext>
            </a:extLst>
          </p:cNvPr>
          <p:cNvCxnSpPr>
            <a:cxnSpLocks/>
            <a:endCxn id="64" idx="3"/>
          </p:cNvCxnSpPr>
          <p:nvPr/>
        </p:nvCxnSpPr>
        <p:spPr>
          <a:xfrm flipH="1">
            <a:off x="7539737" y="4444433"/>
            <a:ext cx="932364" cy="62495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Snip Same Side Corner Rectangle 63">
            <a:extLst>
              <a:ext uri="{FF2B5EF4-FFF2-40B4-BE49-F238E27FC236}">
                <a16:creationId xmlns:a16="http://schemas.microsoft.com/office/drawing/2014/main" id="{D78881C0-3877-6C05-BEF9-49D3A0444BD6}"/>
              </a:ext>
            </a:extLst>
          </p:cNvPr>
          <p:cNvSpPr/>
          <p:nvPr/>
        </p:nvSpPr>
        <p:spPr>
          <a:xfrm>
            <a:off x="7016943" y="5069383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j=12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66D2452-5257-6535-2E33-2985DA19E501}"/>
              </a:ext>
            </a:extLst>
          </p:cNvPr>
          <p:cNvCxnSpPr>
            <a:cxnSpLocks/>
            <a:endCxn id="65" idx="3"/>
          </p:cNvCxnSpPr>
          <p:nvPr/>
        </p:nvCxnSpPr>
        <p:spPr>
          <a:xfrm>
            <a:off x="9289884" y="4444433"/>
            <a:ext cx="995523" cy="611444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4B3E3293-6372-042A-88ED-C6E9E45A4FBC}"/>
              </a:ext>
            </a:extLst>
          </p:cNvPr>
          <p:cNvSpPr/>
          <p:nvPr/>
        </p:nvSpPr>
        <p:spPr>
          <a:xfrm>
            <a:off x="5778598" y="2129641"/>
            <a:ext cx="776610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0A64257-3355-8BBF-EC4D-1432811A506A}"/>
              </a:ext>
            </a:extLst>
          </p:cNvPr>
          <p:cNvSpPr/>
          <p:nvPr/>
        </p:nvSpPr>
        <p:spPr>
          <a:xfrm>
            <a:off x="10956471" y="5702318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2" name="Snip Same Side Corner Rectangle 61">
            <a:extLst>
              <a:ext uri="{FF2B5EF4-FFF2-40B4-BE49-F238E27FC236}">
                <a16:creationId xmlns:a16="http://schemas.microsoft.com/office/drawing/2014/main" id="{632D30FC-BF36-C7BA-0AB0-099A2C74BD6C}"/>
              </a:ext>
            </a:extLst>
          </p:cNvPr>
          <p:cNvSpPr/>
          <p:nvPr/>
        </p:nvSpPr>
        <p:spPr>
          <a:xfrm>
            <a:off x="8389777" y="4023305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k=9</a:t>
            </a:r>
          </a:p>
        </p:txBody>
      </p:sp>
      <p:sp>
        <p:nvSpPr>
          <p:cNvPr id="47" name="Snip Same Side Corner Rectangle 46">
            <a:extLst>
              <a:ext uri="{FF2B5EF4-FFF2-40B4-BE49-F238E27FC236}">
                <a16:creationId xmlns:a16="http://schemas.microsoft.com/office/drawing/2014/main" id="{0E25ECBE-128B-4B41-3CF2-BD20AD6A25B8}"/>
              </a:ext>
            </a:extLst>
          </p:cNvPr>
          <p:cNvSpPr/>
          <p:nvPr/>
        </p:nvSpPr>
        <p:spPr>
          <a:xfrm>
            <a:off x="2898441" y="4037819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d=8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D29940A-B70D-250C-CF29-16E1893C6446}"/>
              </a:ext>
            </a:extLst>
          </p:cNvPr>
          <p:cNvCxnSpPr>
            <a:cxnSpLocks/>
          </p:cNvCxnSpPr>
          <p:nvPr/>
        </p:nvCxnSpPr>
        <p:spPr>
          <a:xfrm>
            <a:off x="10736826" y="5497771"/>
            <a:ext cx="302208" cy="36225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1158D91-77B2-79EE-770B-68C911E36F9D}"/>
              </a:ext>
            </a:extLst>
          </p:cNvPr>
          <p:cNvSpPr/>
          <p:nvPr/>
        </p:nvSpPr>
        <p:spPr>
          <a:xfrm>
            <a:off x="2741716" y="5702318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7436978-EFC5-7877-E768-E0E11A790F4A}"/>
              </a:ext>
            </a:extLst>
          </p:cNvPr>
          <p:cNvCxnSpPr>
            <a:cxnSpLocks/>
          </p:cNvCxnSpPr>
          <p:nvPr/>
        </p:nvCxnSpPr>
        <p:spPr>
          <a:xfrm>
            <a:off x="2522071" y="5497771"/>
            <a:ext cx="302208" cy="36225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87043CF-E66D-5C87-DFB2-1F4089518C74}"/>
              </a:ext>
            </a:extLst>
          </p:cNvPr>
          <p:cNvCxnSpPr>
            <a:cxnSpLocks/>
          </p:cNvCxnSpPr>
          <p:nvPr/>
        </p:nvCxnSpPr>
        <p:spPr>
          <a:xfrm>
            <a:off x="5233582" y="5497771"/>
            <a:ext cx="302208" cy="36225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201222F1-3996-59A3-83E5-198B8FED8D4D}"/>
              </a:ext>
            </a:extLst>
          </p:cNvPr>
          <p:cNvSpPr/>
          <p:nvPr/>
        </p:nvSpPr>
        <p:spPr>
          <a:xfrm>
            <a:off x="8210085" y="5736695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0E3D74F-7AD3-20CF-0489-311F0C682A68}"/>
              </a:ext>
            </a:extLst>
          </p:cNvPr>
          <p:cNvCxnSpPr>
            <a:cxnSpLocks/>
          </p:cNvCxnSpPr>
          <p:nvPr/>
        </p:nvCxnSpPr>
        <p:spPr>
          <a:xfrm>
            <a:off x="7990440" y="5532148"/>
            <a:ext cx="302208" cy="36225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8EB57F8-8BF0-9330-E2C1-F7B54039A407}"/>
              </a:ext>
            </a:extLst>
          </p:cNvPr>
          <p:cNvSpPr/>
          <p:nvPr/>
        </p:nvSpPr>
        <p:spPr>
          <a:xfrm>
            <a:off x="6547781" y="5723075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195E64D-8F95-9357-A998-9723F23B0EE2}"/>
              </a:ext>
            </a:extLst>
          </p:cNvPr>
          <p:cNvCxnSpPr>
            <a:cxnSpLocks/>
          </p:cNvCxnSpPr>
          <p:nvPr/>
        </p:nvCxnSpPr>
        <p:spPr>
          <a:xfrm flipH="1">
            <a:off x="6763859" y="5537894"/>
            <a:ext cx="332139" cy="32213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5772AF3C-5F28-D46F-2A81-36387D339B5E}"/>
              </a:ext>
            </a:extLst>
          </p:cNvPr>
          <p:cNvSpPr/>
          <p:nvPr/>
        </p:nvSpPr>
        <p:spPr>
          <a:xfrm>
            <a:off x="1046879" y="5667776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17ED18A-A453-E92C-BA26-5737EFA722AD}"/>
              </a:ext>
            </a:extLst>
          </p:cNvPr>
          <p:cNvCxnSpPr>
            <a:cxnSpLocks/>
          </p:cNvCxnSpPr>
          <p:nvPr/>
        </p:nvCxnSpPr>
        <p:spPr>
          <a:xfrm flipH="1">
            <a:off x="1262957" y="5482595"/>
            <a:ext cx="332139" cy="32213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B91D1198-AD1B-2EF9-EA99-416AEF497678}"/>
              </a:ext>
            </a:extLst>
          </p:cNvPr>
          <p:cNvSpPr/>
          <p:nvPr/>
        </p:nvSpPr>
        <p:spPr>
          <a:xfrm>
            <a:off x="3787024" y="5728298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43D59FD-87DC-E989-B30D-ABE432F9D7F0}"/>
              </a:ext>
            </a:extLst>
          </p:cNvPr>
          <p:cNvCxnSpPr>
            <a:cxnSpLocks/>
          </p:cNvCxnSpPr>
          <p:nvPr/>
        </p:nvCxnSpPr>
        <p:spPr>
          <a:xfrm flipH="1">
            <a:off x="4003102" y="5543117"/>
            <a:ext cx="332139" cy="32213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1CA1D5BF-FD29-8444-D6BC-8809987E9BE7}"/>
              </a:ext>
            </a:extLst>
          </p:cNvPr>
          <p:cNvSpPr/>
          <p:nvPr/>
        </p:nvSpPr>
        <p:spPr>
          <a:xfrm>
            <a:off x="9272312" y="5682952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5F7A7AF-A697-4E30-D4CB-017A00EEE72F}"/>
              </a:ext>
            </a:extLst>
          </p:cNvPr>
          <p:cNvCxnSpPr>
            <a:cxnSpLocks/>
          </p:cNvCxnSpPr>
          <p:nvPr/>
        </p:nvCxnSpPr>
        <p:spPr>
          <a:xfrm flipH="1">
            <a:off x="9488390" y="5497771"/>
            <a:ext cx="332139" cy="32213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Snip Same Side Corner Rectangle 56">
            <a:extLst>
              <a:ext uri="{FF2B5EF4-FFF2-40B4-BE49-F238E27FC236}">
                <a16:creationId xmlns:a16="http://schemas.microsoft.com/office/drawing/2014/main" id="{A3F4F994-6AE0-3F3F-30C8-4A26D6B7E51C}"/>
              </a:ext>
            </a:extLst>
          </p:cNvPr>
          <p:cNvSpPr/>
          <p:nvPr/>
        </p:nvSpPr>
        <p:spPr>
          <a:xfrm>
            <a:off x="4271275" y="5083897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f=6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C887DAA-FAEE-AB92-274E-091B73B2B024}"/>
              </a:ext>
            </a:extLst>
          </p:cNvPr>
          <p:cNvCxnSpPr>
            <a:cxnSpLocks/>
            <a:stCxn id="76" idx="2"/>
            <a:endCxn id="31" idx="3"/>
          </p:cNvCxnSpPr>
          <p:nvPr/>
        </p:nvCxnSpPr>
        <p:spPr>
          <a:xfrm>
            <a:off x="6166903" y="2521527"/>
            <a:ext cx="0" cy="39203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5851ECE-1EBE-59D5-6F70-D04F1856DD8F}"/>
              </a:ext>
            </a:extLst>
          </p:cNvPr>
          <p:cNvSpPr txBox="1"/>
          <p:nvPr/>
        </p:nvSpPr>
        <p:spPr>
          <a:xfrm>
            <a:off x="7760283" y="723472"/>
            <a:ext cx="426719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TreeMapEntry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char *key;  /* public */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int value;  /* public */</a:t>
            </a:r>
          </a:p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TreeMapEntry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*__left;</a:t>
            </a:r>
          </a:p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TreeMapEntry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*__right;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793B85F-F6E6-4E8E-3E6B-87E273D28D1C}"/>
              </a:ext>
            </a:extLst>
          </p:cNvPr>
          <p:cNvSpPr txBox="1"/>
          <p:nvPr/>
        </p:nvSpPr>
        <p:spPr>
          <a:xfrm>
            <a:off x="835982" y="798338"/>
            <a:ext cx="421886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struct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TreeMapEntry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*__root;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int __count;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…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1" name="Snip Same Side Corner Rectangle 30">
            <a:extLst>
              <a:ext uri="{FF2B5EF4-FFF2-40B4-BE49-F238E27FC236}">
                <a16:creationId xmlns:a16="http://schemas.microsoft.com/office/drawing/2014/main" id="{E7026527-51C7-8BDC-9825-BD78B1B25892}"/>
              </a:ext>
            </a:extLst>
          </p:cNvPr>
          <p:cNvSpPr/>
          <p:nvPr/>
        </p:nvSpPr>
        <p:spPr>
          <a:xfrm>
            <a:off x="5644109" y="2913565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h=42</a:t>
            </a:r>
          </a:p>
        </p:txBody>
      </p:sp>
      <p:sp>
        <p:nvSpPr>
          <p:cNvPr id="65" name="Snip Same Side Corner Rectangle 64">
            <a:extLst>
              <a:ext uri="{FF2B5EF4-FFF2-40B4-BE49-F238E27FC236}">
                <a16:creationId xmlns:a16="http://schemas.microsoft.com/office/drawing/2014/main" id="{C2B35D46-1AFB-860B-197E-9C8DAB781F72}"/>
              </a:ext>
            </a:extLst>
          </p:cNvPr>
          <p:cNvSpPr/>
          <p:nvPr/>
        </p:nvSpPr>
        <p:spPr>
          <a:xfrm>
            <a:off x="9762613" y="5055877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m=67</a:t>
            </a:r>
          </a:p>
        </p:txBody>
      </p:sp>
      <p:sp>
        <p:nvSpPr>
          <p:cNvPr id="2" name="Snip Same Side Corner Rectangle 1">
            <a:extLst>
              <a:ext uri="{FF2B5EF4-FFF2-40B4-BE49-F238E27FC236}">
                <a16:creationId xmlns:a16="http://schemas.microsoft.com/office/drawing/2014/main" id="{F4C63251-679E-9267-768E-4194389DE762}"/>
              </a:ext>
            </a:extLst>
          </p:cNvPr>
          <p:cNvSpPr/>
          <p:nvPr/>
        </p:nvSpPr>
        <p:spPr>
          <a:xfrm>
            <a:off x="4122701" y="4302545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g=25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4BEB56-FA5F-49DC-C9CD-59F5739D3445}"/>
              </a:ext>
            </a:extLst>
          </p:cNvPr>
          <p:cNvSpPr txBox="1"/>
          <p:nvPr/>
        </p:nvSpPr>
        <p:spPr>
          <a:xfrm>
            <a:off x="610732" y="2965361"/>
            <a:ext cx="261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Insert item with a key of 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33C77D-B641-9E0F-9E92-529F977F3886}"/>
              </a:ext>
            </a:extLst>
          </p:cNvPr>
          <p:cNvSpPr/>
          <p:nvPr/>
        </p:nvSpPr>
        <p:spPr>
          <a:xfrm>
            <a:off x="5413741" y="5746527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2756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4522262-D68D-F78F-6B9F-FD84B64289B0}"/>
              </a:ext>
            </a:extLst>
          </p:cNvPr>
          <p:cNvCxnSpPr>
            <a:cxnSpLocks/>
            <a:endCxn id="47" idx="3"/>
          </p:cNvCxnSpPr>
          <p:nvPr/>
        </p:nvCxnSpPr>
        <p:spPr>
          <a:xfrm flipH="1">
            <a:off x="3421235" y="3237113"/>
            <a:ext cx="2561889" cy="80070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8B18272-38CA-87F3-AF02-F3A8A5125AAE}"/>
              </a:ext>
            </a:extLst>
          </p:cNvPr>
          <p:cNvCxnSpPr>
            <a:cxnSpLocks/>
            <a:endCxn id="62" idx="3"/>
          </p:cNvCxnSpPr>
          <p:nvPr/>
        </p:nvCxnSpPr>
        <p:spPr>
          <a:xfrm>
            <a:off x="6607995" y="3334693"/>
            <a:ext cx="2304576" cy="68861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BB641C6-8772-90CA-7FCB-2D5173146D5F}"/>
              </a:ext>
            </a:extLst>
          </p:cNvPr>
          <p:cNvCxnSpPr>
            <a:cxnSpLocks/>
            <a:endCxn id="56" idx="3"/>
          </p:cNvCxnSpPr>
          <p:nvPr/>
        </p:nvCxnSpPr>
        <p:spPr>
          <a:xfrm flipH="1">
            <a:off x="2048401" y="4464918"/>
            <a:ext cx="897014" cy="59054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nip Same Side Corner Rectangle 55">
            <a:extLst>
              <a:ext uri="{FF2B5EF4-FFF2-40B4-BE49-F238E27FC236}">
                <a16:creationId xmlns:a16="http://schemas.microsoft.com/office/drawing/2014/main" id="{E44504D0-FB6C-AF97-C4D8-A127FD543364}"/>
              </a:ext>
            </a:extLst>
          </p:cNvPr>
          <p:cNvSpPr/>
          <p:nvPr/>
        </p:nvSpPr>
        <p:spPr>
          <a:xfrm>
            <a:off x="1525607" y="5055463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b=123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E8145B6-B0EC-9F97-7DC8-B7DABF5E341E}"/>
              </a:ext>
            </a:extLst>
          </p:cNvPr>
          <p:cNvCxnSpPr>
            <a:cxnSpLocks/>
            <a:endCxn id="57" idx="3"/>
          </p:cNvCxnSpPr>
          <p:nvPr/>
        </p:nvCxnSpPr>
        <p:spPr>
          <a:xfrm>
            <a:off x="3874970" y="4464918"/>
            <a:ext cx="919099" cy="61897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05192F9-2EE0-E69B-5086-84B615B69593}"/>
              </a:ext>
            </a:extLst>
          </p:cNvPr>
          <p:cNvCxnSpPr>
            <a:cxnSpLocks/>
            <a:endCxn id="64" idx="3"/>
          </p:cNvCxnSpPr>
          <p:nvPr/>
        </p:nvCxnSpPr>
        <p:spPr>
          <a:xfrm flipH="1">
            <a:off x="7539737" y="4444433"/>
            <a:ext cx="932364" cy="62495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Snip Same Side Corner Rectangle 63">
            <a:extLst>
              <a:ext uri="{FF2B5EF4-FFF2-40B4-BE49-F238E27FC236}">
                <a16:creationId xmlns:a16="http://schemas.microsoft.com/office/drawing/2014/main" id="{D78881C0-3877-6C05-BEF9-49D3A0444BD6}"/>
              </a:ext>
            </a:extLst>
          </p:cNvPr>
          <p:cNvSpPr/>
          <p:nvPr/>
        </p:nvSpPr>
        <p:spPr>
          <a:xfrm>
            <a:off x="7016943" y="5069383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j=12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66D2452-5257-6535-2E33-2985DA19E501}"/>
              </a:ext>
            </a:extLst>
          </p:cNvPr>
          <p:cNvCxnSpPr>
            <a:cxnSpLocks/>
            <a:endCxn id="65" idx="3"/>
          </p:cNvCxnSpPr>
          <p:nvPr/>
        </p:nvCxnSpPr>
        <p:spPr>
          <a:xfrm>
            <a:off x="9289884" y="4444433"/>
            <a:ext cx="995523" cy="611444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4B3E3293-6372-042A-88ED-C6E9E45A4FBC}"/>
              </a:ext>
            </a:extLst>
          </p:cNvPr>
          <p:cNvSpPr/>
          <p:nvPr/>
        </p:nvSpPr>
        <p:spPr>
          <a:xfrm>
            <a:off x="5778598" y="2129641"/>
            <a:ext cx="776610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0A64257-3355-8BBF-EC4D-1432811A506A}"/>
              </a:ext>
            </a:extLst>
          </p:cNvPr>
          <p:cNvSpPr/>
          <p:nvPr/>
        </p:nvSpPr>
        <p:spPr>
          <a:xfrm>
            <a:off x="10956471" y="5702318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2" name="Snip Same Side Corner Rectangle 61">
            <a:extLst>
              <a:ext uri="{FF2B5EF4-FFF2-40B4-BE49-F238E27FC236}">
                <a16:creationId xmlns:a16="http://schemas.microsoft.com/office/drawing/2014/main" id="{632D30FC-BF36-C7BA-0AB0-099A2C74BD6C}"/>
              </a:ext>
            </a:extLst>
          </p:cNvPr>
          <p:cNvSpPr/>
          <p:nvPr/>
        </p:nvSpPr>
        <p:spPr>
          <a:xfrm>
            <a:off x="8389777" y="4023305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k=9</a:t>
            </a:r>
          </a:p>
        </p:txBody>
      </p:sp>
      <p:sp>
        <p:nvSpPr>
          <p:cNvPr id="47" name="Snip Same Side Corner Rectangle 46">
            <a:extLst>
              <a:ext uri="{FF2B5EF4-FFF2-40B4-BE49-F238E27FC236}">
                <a16:creationId xmlns:a16="http://schemas.microsoft.com/office/drawing/2014/main" id="{0E25ECBE-128B-4B41-3CF2-BD20AD6A25B8}"/>
              </a:ext>
            </a:extLst>
          </p:cNvPr>
          <p:cNvSpPr/>
          <p:nvPr/>
        </p:nvSpPr>
        <p:spPr>
          <a:xfrm>
            <a:off x="2898441" y="4037819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d=8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D29940A-B70D-250C-CF29-16E1893C6446}"/>
              </a:ext>
            </a:extLst>
          </p:cNvPr>
          <p:cNvCxnSpPr>
            <a:cxnSpLocks/>
          </p:cNvCxnSpPr>
          <p:nvPr/>
        </p:nvCxnSpPr>
        <p:spPr>
          <a:xfrm>
            <a:off x="10736826" y="5497771"/>
            <a:ext cx="302208" cy="36225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1158D91-77B2-79EE-770B-68C911E36F9D}"/>
              </a:ext>
            </a:extLst>
          </p:cNvPr>
          <p:cNvSpPr/>
          <p:nvPr/>
        </p:nvSpPr>
        <p:spPr>
          <a:xfrm>
            <a:off x="2741716" y="5702318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7436978-EFC5-7877-E768-E0E11A790F4A}"/>
              </a:ext>
            </a:extLst>
          </p:cNvPr>
          <p:cNvCxnSpPr>
            <a:cxnSpLocks/>
          </p:cNvCxnSpPr>
          <p:nvPr/>
        </p:nvCxnSpPr>
        <p:spPr>
          <a:xfrm>
            <a:off x="2522071" y="5497771"/>
            <a:ext cx="302208" cy="36225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87043CF-E66D-5C87-DFB2-1F4089518C74}"/>
              </a:ext>
            </a:extLst>
          </p:cNvPr>
          <p:cNvCxnSpPr>
            <a:cxnSpLocks/>
          </p:cNvCxnSpPr>
          <p:nvPr/>
        </p:nvCxnSpPr>
        <p:spPr>
          <a:xfrm>
            <a:off x="5233582" y="5497771"/>
            <a:ext cx="302208" cy="36225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201222F1-3996-59A3-83E5-198B8FED8D4D}"/>
              </a:ext>
            </a:extLst>
          </p:cNvPr>
          <p:cNvSpPr/>
          <p:nvPr/>
        </p:nvSpPr>
        <p:spPr>
          <a:xfrm>
            <a:off x="8210085" y="5736695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0E3D74F-7AD3-20CF-0489-311F0C682A68}"/>
              </a:ext>
            </a:extLst>
          </p:cNvPr>
          <p:cNvCxnSpPr>
            <a:cxnSpLocks/>
          </p:cNvCxnSpPr>
          <p:nvPr/>
        </p:nvCxnSpPr>
        <p:spPr>
          <a:xfrm>
            <a:off x="7990440" y="5532148"/>
            <a:ext cx="302208" cy="36225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8EB57F8-8BF0-9330-E2C1-F7B54039A407}"/>
              </a:ext>
            </a:extLst>
          </p:cNvPr>
          <p:cNvSpPr/>
          <p:nvPr/>
        </p:nvSpPr>
        <p:spPr>
          <a:xfrm>
            <a:off x="6547781" y="5723075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195E64D-8F95-9357-A998-9723F23B0EE2}"/>
              </a:ext>
            </a:extLst>
          </p:cNvPr>
          <p:cNvCxnSpPr>
            <a:cxnSpLocks/>
          </p:cNvCxnSpPr>
          <p:nvPr/>
        </p:nvCxnSpPr>
        <p:spPr>
          <a:xfrm flipH="1">
            <a:off x="6763859" y="5537894"/>
            <a:ext cx="332139" cy="32213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5772AF3C-5F28-D46F-2A81-36387D339B5E}"/>
              </a:ext>
            </a:extLst>
          </p:cNvPr>
          <p:cNvSpPr/>
          <p:nvPr/>
        </p:nvSpPr>
        <p:spPr>
          <a:xfrm>
            <a:off x="1046879" y="5667776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17ED18A-A453-E92C-BA26-5737EFA722AD}"/>
              </a:ext>
            </a:extLst>
          </p:cNvPr>
          <p:cNvCxnSpPr>
            <a:cxnSpLocks/>
          </p:cNvCxnSpPr>
          <p:nvPr/>
        </p:nvCxnSpPr>
        <p:spPr>
          <a:xfrm flipH="1">
            <a:off x="1262957" y="5482595"/>
            <a:ext cx="332139" cy="32213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B91D1198-AD1B-2EF9-EA99-416AEF497678}"/>
              </a:ext>
            </a:extLst>
          </p:cNvPr>
          <p:cNvSpPr/>
          <p:nvPr/>
        </p:nvSpPr>
        <p:spPr>
          <a:xfrm>
            <a:off x="3787024" y="5728298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43D59FD-87DC-E989-B30D-ABE432F9D7F0}"/>
              </a:ext>
            </a:extLst>
          </p:cNvPr>
          <p:cNvCxnSpPr>
            <a:cxnSpLocks/>
          </p:cNvCxnSpPr>
          <p:nvPr/>
        </p:nvCxnSpPr>
        <p:spPr>
          <a:xfrm flipH="1">
            <a:off x="4003102" y="5543117"/>
            <a:ext cx="332139" cy="32213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1CA1D5BF-FD29-8444-D6BC-8809987E9BE7}"/>
              </a:ext>
            </a:extLst>
          </p:cNvPr>
          <p:cNvSpPr/>
          <p:nvPr/>
        </p:nvSpPr>
        <p:spPr>
          <a:xfrm>
            <a:off x="9272312" y="5682952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5F7A7AF-A697-4E30-D4CB-017A00EEE72F}"/>
              </a:ext>
            </a:extLst>
          </p:cNvPr>
          <p:cNvCxnSpPr>
            <a:cxnSpLocks/>
          </p:cNvCxnSpPr>
          <p:nvPr/>
        </p:nvCxnSpPr>
        <p:spPr>
          <a:xfrm flipH="1">
            <a:off x="9488390" y="5497771"/>
            <a:ext cx="332139" cy="32213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Snip Same Side Corner Rectangle 56">
            <a:extLst>
              <a:ext uri="{FF2B5EF4-FFF2-40B4-BE49-F238E27FC236}">
                <a16:creationId xmlns:a16="http://schemas.microsoft.com/office/drawing/2014/main" id="{A3F4F994-6AE0-3F3F-30C8-4A26D6B7E51C}"/>
              </a:ext>
            </a:extLst>
          </p:cNvPr>
          <p:cNvSpPr/>
          <p:nvPr/>
        </p:nvSpPr>
        <p:spPr>
          <a:xfrm>
            <a:off x="4271275" y="5083897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f=6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C887DAA-FAEE-AB92-274E-091B73B2B024}"/>
              </a:ext>
            </a:extLst>
          </p:cNvPr>
          <p:cNvCxnSpPr>
            <a:cxnSpLocks/>
            <a:stCxn id="76" idx="2"/>
            <a:endCxn id="31" idx="3"/>
          </p:cNvCxnSpPr>
          <p:nvPr/>
        </p:nvCxnSpPr>
        <p:spPr>
          <a:xfrm>
            <a:off x="6166903" y="2521527"/>
            <a:ext cx="0" cy="39203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5851ECE-1EBE-59D5-6F70-D04F1856DD8F}"/>
              </a:ext>
            </a:extLst>
          </p:cNvPr>
          <p:cNvSpPr txBox="1"/>
          <p:nvPr/>
        </p:nvSpPr>
        <p:spPr>
          <a:xfrm>
            <a:off x="7760283" y="723472"/>
            <a:ext cx="426719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TreeMapEntry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char *key;  /* public */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int value;  /* public */</a:t>
            </a:r>
          </a:p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TreeMapEntry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*__left;</a:t>
            </a:r>
          </a:p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TreeMapEntry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*__right;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793B85F-F6E6-4E8E-3E6B-87E273D28D1C}"/>
              </a:ext>
            </a:extLst>
          </p:cNvPr>
          <p:cNvSpPr txBox="1"/>
          <p:nvPr/>
        </p:nvSpPr>
        <p:spPr>
          <a:xfrm>
            <a:off x="835982" y="798338"/>
            <a:ext cx="421886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struct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TreeMapEntry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*__root;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int __count;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…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1" name="Snip Same Side Corner Rectangle 30">
            <a:extLst>
              <a:ext uri="{FF2B5EF4-FFF2-40B4-BE49-F238E27FC236}">
                <a16:creationId xmlns:a16="http://schemas.microsoft.com/office/drawing/2014/main" id="{E7026527-51C7-8BDC-9825-BD78B1B25892}"/>
              </a:ext>
            </a:extLst>
          </p:cNvPr>
          <p:cNvSpPr/>
          <p:nvPr/>
        </p:nvSpPr>
        <p:spPr>
          <a:xfrm>
            <a:off x="5644109" y="2913565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h=42</a:t>
            </a:r>
          </a:p>
        </p:txBody>
      </p:sp>
      <p:sp>
        <p:nvSpPr>
          <p:cNvPr id="65" name="Snip Same Side Corner Rectangle 64">
            <a:extLst>
              <a:ext uri="{FF2B5EF4-FFF2-40B4-BE49-F238E27FC236}">
                <a16:creationId xmlns:a16="http://schemas.microsoft.com/office/drawing/2014/main" id="{C2B35D46-1AFB-860B-197E-9C8DAB781F72}"/>
              </a:ext>
            </a:extLst>
          </p:cNvPr>
          <p:cNvSpPr/>
          <p:nvPr/>
        </p:nvSpPr>
        <p:spPr>
          <a:xfrm>
            <a:off x="9762613" y="5055877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m=67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4BEB56-FA5F-49DC-C9CD-59F5739D3445}"/>
              </a:ext>
            </a:extLst>
          </p:cNvPr>
          <p:cNvSpPr txBox="1"/>
          <p:nvPr/>
        </p:nvSpPr>
        <p:spPr>
          <a:xfrm>
            <a:off x="610732" y="2965361"/>
            <a:ext cx="261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Insert item with a key of g</a:t>
            </a:r>
          </a:p>
        </p:txBody>
      </p:sp>
      <p:sp>
        <p:nvSpPr>
          <p:cNvPr id="5" name="Snip Same Side Corner Rectangle 4">
            <a:extLst>
              <a:ext uri="{FF2B5EF4-FFF2-40B4-BE49-F238E27FC236}">
                <a16:creationId xmlns:a16="http://schemas.microsoft.com/office/drawing/2014/main" id="{638D0B99-559B-1694-5E35-80D4E7C57B1D}"/>
              </a:ext>
            </a:extLst>
          </p:cNvPr>
          <p:cNvSpPr/>
          <p:nvPr/>
        </p:nvSpPr>
        <p:spPr>
          <a:xfrm>
            <a:off x="5083672" y="5876473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g=25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0A94F3C7-2EB2-8C98-B231-AB097498CD56}"/>
              </a:ext>
            </a:extLst>
          </p:cNvPr>
          <p:cNvSpPr/>
          <p:nvPr/>
        </p:nvSpPr>
        <p:spPr>
          <a:xfrm>
            <a:off x="2965082" y="2949677"/>
            <a:ext cx="2678634" cy="2890684"/>
          </a:xfrm>
          <a:custGeom>
            <a:avLst/>
            <a:gdLst>
              <a:gd name="connsiteX0" fmla="*/ 2678634 w 2678634"/>
              <a:gd name="connsiteY0" fmla="*/ 0 h 2890684"/>
              <a:gd name="connsiteX1" fmla="*/ 269731 w 2678634"/>
              <a:gd name="connsiteY1" fmla="*/ 668594 h 2890684"/>
              <a:gd name="connsiteX2" fmla="*/ 200905 w 2678634"/>
              <a:gd name="connsiteY2" fmla="*/ 1553497 h 2890684"/>
              <a:gd name="connsiteX3" fmla="*/ 1547924 w 2678634"/>
              <a:gd name="connsiteY3" fmla="*/ 2448233 h 2890684"/>
              <a:gd name="connsiteX4" fmla="*/ 2157524 w 2678634"/>
              <a:gd name="connsiteY4" fmla="*/ 2890684 h 289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8634" h="2890684">
                <a:moveTo>
                  <a:pt x="2678634" y="0"/>
                </a:moveTo>
                <a:cubicBezTo>
                  <a:pt x="1680660" y="204839"/>
                  <a:pt x="682686" y="409678"/>
                  <a:pt x="269731" y="668594"/>
                </a:cubicBezTo>
                <a:cubicBezTo>
                  <a:pt x="-143224" y="927510"/>
                  <a:pt x="-12127" y="1256891"/>
                  <a:pt x="200905" y="1553497"/>
                </a:cubicBezTo>
                <a:cubicBezTo>
                  <a:pt x="413937" y="1850103"/>
                  <a:pt x="1221821" y="2225369"/>
                  <a:pt x="1547924" y="2448233"/>
                </a:cubicBezTo>
                <a:cubicBezTo>
                  <a:pt x="1874027" y="2671097"/>
                  <a:pt x="2015775" y="2780890"/>
                  <a:pt x="2157524" y="289068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296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4522262-D68D-F78F-6B9F-FD84B64289B0}"/>
              </a:ext>
            </a:extLst>
          </p:cNvPr>
          <p:cNvCxnSpPr>
            <a:cxnSpLocks/>
            <a:endCxn id="47" idx="3"/>
          </p:cNvCxnSpPr>
          <p:nvPr/>
        </p:nvCxnSpPr>
        <p:spPr>
          <a:xfrm flipH="1">
            <a:off x="3421235" y="3237113"/>
            <a:ext cx="2561889" cy="80070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8B18272-38CA-87F3-AF02-F3A8A5125AAE}"/>
              </a:ext>
            </a:extLst>
          </p:cNvPr>
          <p:cNvCxnSpPr>
            <a:cxnSpLocks/>
            <a:endCxn id="62" idx="3"/>
          </p:cNvCxnSpPr>
          <p:nvPr/>
        </p:nvCxnSpPr>
        <p:spPr>
          <a:xfrm>
            <a:off x="6607995" y="3334693"/>
            <a:ext cx="2304576" cy="68861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BB641C6-8772-90CA-7FCB-2D5173146D5F}"/>
              </a:ext>
            </a:extLst>
          </p:cNvPr>
          <p:cNvCxnSpPr>
            <a:cxnSpLocks/>
            <a:endCxn id="56" idx="3"/>
          </p:cNvCxnSpPr>
          <p:nvPr/>
        </p:nvCxnSpPr>
        <p:spPr>
          <a:xfrm flipH="1">
            <a:off x="2048401" y="4464918"/>
            <a:ext cx="897014" cy="59054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nip Same Side Corner Rectangle 55">
            <a:extLst>
              <a:ext uri="{FF2B5EF4-FFF2-40B4-BE49-F238E27FC236}">
                <a16:creationId xmlns:a16="http://schemas.microsoft.com/office/drawing/2014/main" id="{E44504D0-FB6C-AF97-C4D8-A127FD543364}"/>
              </a:ext>
            </a:extLst>
          </p:cNvPr>
          <p:cNvSpPr/>
          <p:nvPr/>
        </p:nvSpPr>
        <p:spPr>
          <a:xfrm>
            <a:off x="1525607" y="5055463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b=123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E8145B6-B0EC-9F97-7DC8-B7DABF5E341E}"/>
              </a:ext>
            </a:extLst>
          </p:cNvPr>
          <p:cNvCxnSpPr>
            <a:cxnSpLocks/>
            <a:endCxn id="57" idx="3"/>
          </p:cNvCxnSpPr>
          <p:nvPr/>
        </p:nvCxnSpPr>
        <p:spPr>
          <a:xfrm>
            <a:off x="3874970" y="4464918"/>
            <a:ext cx="919099" cy="61897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05192F9-2EE0-E69B-5086-84B615B69593}"/>
              </a:ext>
            </a:extLst>
          </p:cNvPr>
          <p:cNvCxnSpPr>
            <a:cxnSpLocks/>
            <a:endCxn id="64" idx="3"/>
          </p:cNvCxnSpPr>
          <p:nvPr/>
        </p:nvCxnSpPr>
        <p:spPr>
          <a:xfrm flipH="1">
            <a:off x="7539737" y="4444433"/>
            <a:ext cx="932364" cy="62495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Snip Same Side Corner Rectangle 63">
            <a:extLst>
              <a:ext uri="{FF2B5EF4-FFF2-40B4-BE49-F238E27FC236}">
                <a16:creationId xmlns:a16="http://schemas.microsoft.com/office/drawing/2014/main" id="{D78881C0-3877-6C05-BEF9-49D3A0444BD6}"/>
              </a:ext>
            </a:extLst>
          </p:cNvPr>
          <p:cNvSpPr/>
          <p:nvPr/>
        </p:nvSpPr>
        <p:spPr>
          <a:xfrm>
            <a:off x="7016943" y="5069383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j=12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66D2452-5257-6535-2E33-2985DA19E501}"/>
              </a:ext>
            </a:extLst>
          </p:cNvPr>
          <p:cNvCxnSpPr>
            <a:cxnSpLocks/>
            <a:endCxn id="65" idx="3"/>
          </p:cNvCxnSpPr>
          <p:nvPr/>
        </p:nvCxnSpPr>
        <p:spPr>
          <a:xfrm>
            <a:off x="9289884" y="4444433"/>
            <a:ext cx="995523" cy="611444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4B3E3293-6372-042A-88ED-C6E9E45A4FBC}"/>
              </a:ext>
            </a:extLst>
          </p:cNvPr>
          <p:cNvSpPr/>
          <p:nvPr/>
        </p:nvSpPr>
        <p:spPr>
          <a:xfrm>
            <a:off x="5778598" y="2129641"/>
            <a:ext cx="776610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0A64257-3355-8BBF-EC4D-1432811A506A}"/>
              </a:ext>
            </a:extLst>
          </p:cNvPr>
          <p:cNvSpPr/>
          <p:nvPr/>
        </p:nvSpPr>
        <p:spPr>
          <a:xfrm>
            <a:off x="10956471" y="5702318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2" name="Snip Same Side Corner Rectangle 61">
            <a:extLst>
              <a:ext uri="{FF2B5EF4-FFF2-40B4-BE49-F238E27FC236}">
                <a16:creationId xmlns:a16="http://schemas.microsoft.com/office/drawing/2014/main" id="{632D30FC-BF36-C7BA-0AB0-099A2C74BD6C}"/>
              </a:ext>
            </a:extLst>
          </p:cNvPr>
          <p:cNvSpPr/>
          <p:nvPr/>
        </p:nvSpPr>
        <p:spPr>
          <a:xfrm>
            <a:off x="8389777" y="4023305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k=9</a:t>
            </a:r>
          </a:p>
        </p:txBody>
      </p:sp>
      <p:sp>
        <p:nvSpPr>
          <p:cNvPr id="47" name="Snip Same Side Corner Rectangle 46">
            <a:extLst>
              <a:ext uri="{FF2B5EF4-FFF2-40B4-BE49-F238E27FC236}">
                <a16:creationId xmlns:a16="http://schemas.microsoft.com/office/drawing/2014/main" id="{0E25ECBE-128B-4B41-3CF2-BD20AD6A25B8}"/>
              </a:ext>
            </a:extLst>
          </p:cNvPr>
          <p:cNvSpPr/>
          <p:nvPr/>
        </p:nvSpPr>
        <p:spPr>
          <a:xfrm>
            <a:off x="2898441" y="4037819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d=8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D29940A-B70D-250C-CF29-16E1893C6446}"/>
              </a:ext>
            </a:extLst>
          </p:cNvPr>
          <p:cNvCxnSpPr>
            <a:cxnSpLocks/>
          </p:cNvCxnSpPr>
          <p:nvPr/>
        </p:nvCxnSpPr>
        <p:spPr>
          <a:xfrm>
            <a:off x="10736826" y="5497771"/>
            <a:ext cx="302208" cy="36225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1158D91-77B2-79EE-770B-68C911E36F9D}"/>
              </a:ext>
            </a:extLst>
          </p:cNvPr>
          <p:cNvSpPr/>
          <p:nvPr/>
        </p:nvSpPr>
        <p:spPr>
          <a:xfrm>
            <a:off x="2741716" y="5702318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7436978-EFC5-7877-E768-E0E11A790F4A}"/>
              </a:ext>
            </a:extLst>
          </p:cNvPr>
          <p:cNvCxnSpPr>
            <a:cxnSpLocks/>
          </p:cNvCxnSpPr>
          <p:nvPr/>
        </p:nvCxnSpPr>
        <p:spPr>
          <a:xfrm>
            <a:off x="2522071" y="5497771"/>
            <a:ext cx="302208" cy="36225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87043CF-E66D-5C87-DFB2-1F4089518C74}"/>
              </a:ext>
            </a:extLst>
          </p:cNvPr>
          <p:cNvCxnSpPr>
            <a:cxnSpLocks/>
          </p:cNvCxnSpPr>
          <p:nvPr/>
        </p:nvCxnSpPr>
        <p:spPr>
          <a:xfrm>
            <a:off x="5233582" y="5497771"/>
            <a:ext cx="302208" cy="36225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201222F1-3996-59A3-83E5-198B8FED8D4D}"/>
              </a:ext>
            </a:extLst>
          </p:cNvPr>
          <p:cNvSpPr/>
          <p:nvPr/>
        </p:nvSpPr>
        <p:spPr>
          <a:xfrm>
            <a:off x="8210085" y="5736695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0E3D74F-7AD3-20CF-0489-311F0C682A68}"/>
              </a:ext>
            </a:extLst>
          </p:cNvPr>
          <p:cNvCxnSpPr>
            <a:cxnSpLocks/>
          </p:cNvCxnSpPr>
          <p:nvPr/>
        </p:nvCxnSpPr>
        <p:spPr>
          <a:xfrm>
            <a:off x="7990440" y="5532148"/>
            <a:ext cx="302208" cy="36225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8EB57F8-8BF0-9330-E2C1-F7B54039A407}"/>
              </a:ext>
            </a:extLst>
          </p:cNvPr>
          <p:cNvSpPr/>
          <p:nvPr/>
        </p:nvSpPr>
        <p:spPr>
          <a:xfrm>
            <a:off x="6547781" y="5723075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195E64D-8F95-9357-A998-9723F23B0EE2}"/>
              </a:ext>
            </a:extLst>
          </p:cNvPr>
          <p:cNvCxnSpPr>
            <a:cxnSpLocks/>
          </p:cNvCxnSpPr>
          <p:nvPr/>
        </p:nvCxnSpPr>
        <p:spPr>
          <a:xfrm flipH="1">
            <a:off x="6763859" y="5537894"/>
            <a:ext cx="332139" cy="32213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5772AF3C-5F28-D46F-2A81-36387D339B5E}"/>
              </a:ext>
            </a:extLst>
          </p:cNvPr>
          <p:cNvSpPr/>
          <p:nvPr/>
        </p:nvSpPr>
        <p:spPr>
          <a:xfrm>
            <a:off x="1046879" y="5667776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17ED18A-A453-E92C-BA26-5737EFA722AD}"/>
              </a:ext>
            </a:extLst>
          </p:cNvPr>
          <p:cNvCxnSpPr>
            <a:cxnSpLocks/>
          </p:cNvCxnSpPr>
          <p:nvPr/>
        </p:nvCxnSpPr>
        <p:spPr>
          <a:xfrm flipH="1">
            <a:off x="1262957" y="5482595"/>
            <a:ext cx="332139" cy="32213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B91D1198-AD1B-2EF9-EA99-416AEF497678}"/>
              </a:ext>
            </a:extLst>
          </p:cNvPr>
          <p:cNvSpPr/>
          <p:nvPr/>
        </p:nvSpPr>
        <p:spPr>
          <a:xfrm>
            <a:off x="3787024" y="5728298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43D59FD-87DC-E989-B30D-ABE432F9D7F0}"/>
              </a:ext>
            </a:extLst>
          </p:cNvPr>
          <p:cNvCxnSpPr>
            <a:cxnSpLocks/>
          </p:cNvCxnSpPr>
          <p:nvPr/>
        </p:nvCxnSpPr>
        <p:spPr>
          <a:xfrm flipH="1">
            <a:off x="4003102" y="5543117"/>
            <a:ext cx="332139" cy="32213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1CA1D5BF-FD29-8444-D6BC-8809987E9BE7}"/>
              </a:ext>
            </a:extLst>
          </p:cNvPr>
          <p:cNvSpPr/>
          <p:nvPr/>
        </p:nvSpPr>
        <p:spPr>
          <a:xfrm>
            <a:off x="9272312" y="5682952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5F7A7AF-A697-4E30-D4CB-017A00EEE72F}"/>
              </a:ext>
            </a:extLst>
          </p:cNvPr>
          <p:cNvCxnSpPr>
            <a:cxnSpLocks/>
          </p:cNvCxnSpPr>
          <p:nvPr/>
        </p:nvCxnSpPr>
        <p:spPr>
          <a:xfrm flipH="1">
            <a:off x="9488390" y="5497771"/>
            <a:ext cx="332139" cy="32213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Snip Same Side Corner Rectangle 56">
            <a:extLst>
              <a:ext uri="{FF2B5EF4-FFF2-40B4-BE49-F238E27FC236}">
                <a16:creationId xmlns:a16="http://schemas.microsoft.com/office/drawing/2014/main" id="{A3F4F994-6AE0-3F3F-30C8-4A26D6B7E51C}"/>
              </a:ext>
            </a:extLst>
          </p:cNvPr>
          <p:cNvSpPr/>
          <p:nvPr/>
        </p:nvSpPr>
        <p:spPr>
          <a:xfrm>
            <a:off x="4271275" y="5083897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f=6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C887DAA-FAEE-AB92-274E-091B73B2B024}"/>
              </a:ext>
            </a:extLst>
          </p:cNvPr>
          <p:cNvCxnSpPr>
            <a:cxnSpLocks/>
            <a:stCxn id="76" idx="2"/>
            <a:endCxn id="31" idx="3"/>
          </p:cNvCxnSpPr>
          <p:nvPr/>
        </p:nvCxnSpPr>
        <p:spPr>
          <a:xfrm>
            <a:off x="6166903" y="2521527"/>
            <a:ext cx="0" cy="39203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5851ECE-1EBE-59D5-6F70-D04F1856DD8F}"/>
              </a:ext>
            </a:extLst>
          </p:cNvPr>
          <p:cNvSpPr txBox="1"/>
          <p:nvPr/>
        </p:nvSpPr>
        <p:spPr>
          <a:xfrm>
            <a:off x="7760283" y="723472"/>
            <a:ext cx="426719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TreeMapEntry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char *key;  /* public */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int value;  /* public */</a:t>
            </a:r>
          </a:p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TreeMapEntry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*__left;</a:t>
            </a:r>
          </a:p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TreeMapEntry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*__right;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793B85F-F6E6-4E8E-3E6B-87E273D28D1C}"/>
              </a:ext>
            </a:extLst>
          </p:cNvPr>
          <p:cNvSpPr txBox="1"/>
          <p:nvPr/>
        </p:nvSpPr>
        <p:spPr>
          <a:xfrm>
            <a:off x="835982" y="798338"/>
            <a:ext cx="421886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struct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TreeMapEntry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*__root;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int __count;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…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1" name="Snip Same Side Corner Rectangle 30">
            <a:extLst>
              <a:ext uri="{FF2B5EF4-FFF2-40B4-BE49-F238E27FC236}">
                <a16:creationId xmlns:a16="http://schemas.microsoft.com/office/drawing/2014/main" id="{E7026527-51C7-8BDC-9825-BD78B1B25892}"/>
              </a:ext>
            </a:extLst>
          </p:cNvPr>
          <p:cNvSpPr/>
          <p:nvPr/>
        </p:nvSpPr>
        <p:spPr>
          <a:xfrm>
            <a:off x="5644109" y="2913565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h=42</a:t>
            </a:r>
          </a:p>
        </p:txBody>
      </p:sp>
      <p:sp>
        <p:nvSpPr>
          <p:cNvPr id="65" name="Snip Same Side Corner Rectangle 64">
            <a:extLst>
              <a:ext uri="{FF2B5EF4-FFF2-40B4-BE49-F238E27FC236}">
                <a16:creationId xmlns:a16="http://schemas.microsoft.com/office/drawing/2014/main" id="{C2B35D46-1AFB-860B-197E-9C8DAB781F72}"/>
              </a:ext>
            </a:extLst>
          </p:cNvPr>
          <p:cNvSpPr/>
          <p:nvPr/>
        </p:nvSpPr>
        <p:spPr>
          <a:xfrm>
            <a:off x="9762613" y="5055877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m=67</a:t>
            </a:r>
          </a:p>
        </p:txBody>
      </p:sp>
      <p:pic>
        <p:nvPicPr>
          <p:cNvPr id="7" name="Picture 6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B56F90F-DFF5-885A-50E3-FCB55B9D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1597" y="2271967"/>
            <a:ext cx="1663185" cy="24135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AC9C12-1A85-E952-96D9-C4CD677DD552}"/>
              </a:ext>
            </a:extLst>
          </p:cNvPr>
          <p:cNvSpPr txBox="1"/>
          <p:nvPr/>
        </p:nvSpPr>
        <p:spPr>
          <a:xfrm>
            <a:off x="373235" y="6282402"/>
            <a:ext cx="42675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/wiki/Pachinko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F6CC3AC-0E13-A089-D06C-688BAB74FB56}"/>
              </a:ext>
            </a:extLst>
          </p:cNvPr>
          <p:cNvSpPr/>
          <p:nvPr/>
        </p:nvSpPr>
        <p:spPr>
          <a:xfrm>
            <a:off x="2965082" y="2949677"/>
            <a:ext cx="2678634" cy="2890684"/>
          </a:xfrm>
          <a:custGeom>
            <a:avLst/>
            <a:gdLst>
              <a:gd name="connsiteX0" fmla="*/ 2678634 w 2678634"/>
              <a:gd name="connsiteY0" fmla="*/ 0 h 2890684"/>
              <a:gd name="connsiteX1" fmla="*/ 269731 w 2678634"/>
              <a:gd name="connsiteY1" fmla="*/ 668594 h 2890684"/>
              <a:gd name="connsiteX2" fmla="*/ 200905 w 2678634"/>
              <a:gd name="connsiteY2" fmla="*/ 1553497 h 2890684"/>
              <a:gd name="connsiteX3" fmla="*/ 1547924 w 2678634"/>
              <a:gd name="connsiteY3" fmla="*/ 2448233 h 2890684"/>
              <a:gd name="connsiteX4" fmla="*/ 2157524 w 2678634"/>
              <a:gd name="connsiteY4" fmla="*/ 2890684 h 289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8634" h="2890684">
                <a:moveTo>
                  <a:pt x="2678634" y="0"/>
                </a:moveTo>
                <a:cubicBezTo>
                  <a:pt x="1680660" y="204839"/>
                  <a:pt x="682686" y="409678"/>
                  <a:pt x="269731" y="668594"/>
                </a:cubicBezTo>
                <a:cubicBezTo>
                  <a:pt x="-143224" y="927510"/>
                  <a:pt x="-12127" y="1256891"/>
                  <a:pt x="200905" y="1553497"/>
                </a:cubicBezTo>
                <a:cubicBezTo>
                  <a:pt x="413937" y="1850103"/>
                  <a:pt x="1221821" y="2225369"/>
                  <a:pt x="1547924" y="2448233"/>
                </a:cubicBezTo>
                <a:cubicBezTo>
                  <a:pt x="1874027" y="2671097"/>
                  <a:pt x="2015775" y="2780890"/>
                  <a:pt x="2157524" y="289068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nip Same Side Corner Rectangle 2">
            <a:extLst>
              <a:ext uri="{FF2B5EF4-FFF2-40B4-BE49-F238E27FC236}">
                <a16:creationId xmlns:a16="http://schemas.microsoft.com/office/drawing/2014/main" id="{B9E532DF-4DD2-8CEF-F72E-56185053F5E2}"/>
              </a:ext>
            </a:extLst>
          </p:cNvPr>
          <p:cNvSpPr/>
          <p:nvPr/>
        </p:nvSpPr>
        <p:spPr>
          <a:xfrm>
            <a:off x="5083672" y="5876473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g=25</a:t>
            </a:r>
          </a:p>
        </p:txBody>
      </p:sp>
    </p:spTree>
    <p:extLst>
      <p:ext uri="{BB962C8B-B14F-4D97-AF65-F5344CB8AC3E}">
        <p14:creationId xmlns:p14="http://schemas.microsoft.com/office/powerpoint/2010/main" val="5892315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31EE58-6FF1-A704-5946-C21849F188F3}"/>
              </a:ext>
            </a:extLst>
          </p:cNvPr>
          <p:cNvSpPr txBox="1"/>
          <p:nvPr/>
        </p:nvSpPr>
        <p:spPr>
          <a:xfrm>
            <a:off x="904567" y="403823"/>
            <a:ext cx="879987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__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TreeMap_put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(struct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self, char *key, int value) {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TreeMapEntry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*cur, *left, *right;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int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cur = self-&gt;__root;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while(cur != NULL )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strcmp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(key, cur-&gt;key);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0 )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cur-&gt;value = value;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if(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0 )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cur = cur-&gt;__left;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 else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cur = cur-&gt;__right;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C7060B6-E8C3-A750-70E7-28D1E64D1A9A}"/>
              </a:ext>
            </a:extLst>
          </p:cNvPr>
          <p:cNvCxnSpPr>
            <a:cxnSpLocks/>
            <a:endCxn id="5" idx="3"/>
          </p:cNvCxnSpPr>
          <p:nvPr/>
        </p:nvCxnSpPr>
        <p:spPr>
          <a:xfrm flipH="1">
            <a:off x="7564298" y="3393332"/>
            <a:ext cx="897014" cy="59054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nip Same Side Corner Rectangle 4">
            <a:extLst>
              <a:ext uri="{FF2B5EF4-FFF2-40B4-BE49-F238E27FC236}">
                <a16:creationId xmlns:a16="http://schemas.microsoft.com/office/drawing/2014/main" id="{72CBF75E-4B04-A486-DA37-87BBD2B3CFFA}"/>
              </a:ext>
            </a:extLst>
          </p:cNvPr>
          <p:cNvSpPr/>
          <p:nvPr/>
        </p:nvSpPr>
        <p:spPr>
          <a:xfrm>
            <a:off x="7041504" y="3983877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b=123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6AB0870-DB08-9BF0-4D71-A2687AF1CF95}"/>
              </a:ext>
            </a:extLst>
          </p:cNvPr>
          <p:cNvCxnSpPr>
            <a:cxnSpLocks/>
            <a:endCxn id="16" idx="3"/>
          </p:cNvCxnSpPr>
          <p:nvPr/>
        </p:nvCxnSpPr>
        <p:spPr>
          <a:xfrm>
            <a:off x="9390867" y="3393332"/>
            <a:ext cx="919099" cy="61897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nip Same Side Corner Rectangle 6">
            <a:extLst>
              <a:ext uri="{FF2B5EF4-FFF2-40B4-BE49-F238E27FC236}">
                <a16:creationId xmlns:a16="http://schemas.microsoft.com/office/drawing/2014/main" id="{E3025E2F-3689-4F09-3687-ED2D9BD136AC}"/>
              </a:ext>
            </a:extLst>
          </p:cNvPr>
          <p:cNvSpPr/>
          <p:nvPr/>
        </p:nvSpPr>
        <p:spPr>
          <a:xfrm>
            <a:off x="8414338" y="2966233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d=8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E84EDA-0D90-FE37-C814-8DABC250949B}"/>
              </a:ext>
            </a:extLst>
          </p:cNvPr>
          <p:cNvSpPr/>
          <p:nvPr/>
        </p:nvSpPr>
        <p:spPr>
          <a:xfrm>
            <a:off x="8257613" y="4630732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C1C539F-2DDC-E890-21D8-C9D6294C6902}"/>
              </a:ext>
            </a:extLst>
          </p:cNvPr>
          <p:cNvCxnSpPr>
            <a:cxnSpLocks/>
          </p:cNvCxnSpPr>
          <p:nvPr/>
        </p:nvCxnSpPr>
        <p:spPr>
          <a:xfrm>
            <a:off x="8037968" y="4426185"/>
            <a:ext cx="302208" cy="36225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53F55D2-90B6-87E1-684C-FBFE2EF76259}"/>
              </a:ext>
            </a:extLst>
          </p:cNvPr>
          <p:cNvSpPr/>
          <p:nvPr/>
        </p:nvSpPr>
        <p:spPr>
          <a:xfrm>
            <a:off x="10969124" y="4630732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520E2E3-8A7E-25ED-9165-296B32F7A788}"/>
              </a:ext>
            </a:extLst>
          </p:cNvPr>
          <p:cNvCxnSpPr>
            <a:cxnSpLocks/>
          </p:cNvCxnSpPr>
          <p:nvPr/>
        </p:nvCxnSpPr>
        <p:spPr>
          <a:xfrm>
            <a:off x="10749479" y="4426185"/>
            <a:ext cx="302208" cy="36225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E7CAF9E-7122-5FEB-1275-C5599A23D783}"/>
              </a:ext>
            </a:extLst>
          </p:cNvPr>
          <p:cNvSpPr/>
          <p:nvPr/>
        </p:nvSpPr>
        <p:spPr>
          <a:xfrm>
            <a:off x="6562776" y="4596190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B386576-6B75-F86E-9C38-103E95B1E0F5}"/>
              </a:ext>
            </a:extLst>
          </p:cNvPr>
          <p:cNvCxnSpPr>
            <a:cxnSpLocks/>
          </p:cNvCxnSpPr>
          <p:nvPr/>
        </p:nvCxnSpPr>
        <p:spPr>
          <a:xfrm flipH="1">
            <a:off x="6778854" y="4411009"/>
            <a:ext cx="332139" cy="32213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131CD24-13B2-6165-F6AC-FB5FCFC7BD2B}"/>
              </a:ext>
            </a:extLst>
          </p:cNvPr>
          <p:cNvSpPr/>
          <p:nvPr/>
        </p:nvSpPr>
        <p:spPr>
          <a:xfrm>
            <a:off x="9302921" y="4656712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A32DCCC-47EB-92BE-43BF-A3E67FA8422E}"/>
              </a:ext>
            </a:extLst>
          </p:cNvPr>
          <p:cNvCxnSpPr>
            <a:cxnSpLocks/>
          </p:cNvCxnSpPr>
          <p:nvPr/>
        </p:nvCxnSpPr>
        <p:spPr>
          <a:xfrm flipH="1">
            <a:off x="9518999" y="4471531"/>
            <a:ext cx="332139" cy="32213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nip Same Side Corner Rectangle 15">
            <a:extLst>
              <a:ext uri="{FF2B5EF4-FFF2-40B4-BE49-F238E27FC236}">
                <a16:creationId xmlns:a16="http://schemas.microsoft.com/office/drawing/2014/main" id="{CBA60218-24EE-E669-B78D-AB0BB7BD5C31}"/>
              </a:ext>
            </a:extLst>
          </p:cNvPr>
          <p:cNvSpPr/>
          <p:nvPr/>
        </p:nvSpPr>
        <p:spPr>
          <a:xfrm>
            <a:off x="9787172" y="4012311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f=6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EEBC7BB-F781-0D4D-B36C-E90CC4ABBC8E}"/>
              </a:ext>
            </a:extLst>
          </p:cNvPr>
          <p:cNvCxnSpPr>
            <a:cxnSpLocks/>
          </p:cNvCxnSpPr>
          <p:nvPr/>
        </p:nvCxnSpPr>
        <p:spPr>
          <a:xfrm flipH="1">
            <a:off x="8937132" y="2095295"/>
            <a:ext cx="2261810" cy="854857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nip Same Side Corner Rectangle 16">
            <a:extLst>
              <a:ext uri="{FF2B5EF4-FFF2-40B4-BE49-F238E27FC236}">
                <a16:creationId xmlns:a16="http://schemas.microsoft.com/office/drawing/2014/main" id="{4FEB7506-65F9-512D-2469-8C52CF7326BD}"/>
              </a:ext>
            </a:extLst>
          </p:cNvPr>
          <p:cNvSpPr/>
          <p:nvPr/>
        </p:nvSpPr>
        <p:spPr>
          <a:xfrm>
            <a:off x="9703891" y="2133556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g=25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0B9763-BBF3-D052-E93B-F0949C7C5B68}"/>
              </a:ext>
            </a:extLst>
          </p:cNvPr>
          <p:cNvSpPr txBox="1"/>
          <p:nvPr/>
        </p:nvSpPr>
        <p:spPr>
          <a:xfrm>
            <a:off x="6096000" y="5331015"/>
            <a:ext cx="5545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long as the tree is correctly maintained you will always find either a match, or a place to correctly insert the new record.  The tree is not guaranteed to be balanced - that depends on the insert order. </a:t>
            </a:r>
          </a:p>
        </p:txBody>
      </p:sp>
    </p:spTree>
    <p:extLst>
      <p:ext uri="{BB962C8B-B14F-4D97-AF65-F5344CB8AC3E}">
        <p14:creationId xmlns:p14="http://schemas.microsoft.com/office/powerpoint/2010/main" val="19875765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146429-22C1-201A-C2AB-87ACB3EBA186}"/>
              </a:ext>
            </a:extLst>
          </p:cNvPr>
          <p:cNvSpPr txBox="1"/>
          <p:nvPr/>
        </p:nvSpPr>
        <p:spPr>
          <a:xfrm>
            <a:off x="619432" y="511388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main(void)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 map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TreeMap_new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map-&gt;put(map, "h", 22);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map-&gt;put(map, "h", 42);  // Replace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map-&gt;put(map, "d", 8);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map-&gt;put(map, "b", 123);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map-&gt;put(map, "f", 6);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map-&gt;dump(map);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map-&gt;put(map, "k", 9);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map-&gt;put(map, "m", 67);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map-&gt;put(map, "j", 12);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map-&gt;dump(map);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266185-B4EA-389A-EB4E-278BD8BF7151}"/>
              </a:ext>
            </a:extLst>
          </p:cNvPr>
          <p:cNvSpPr txBox="1"/>
          <p:nvPr/>
        </p:nvSpPr>
        <p:spPr>
          <a:xfrm>
            <a:off x="7138218" y="337009"/>
            <a:ext cx="4326195" cy="310854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Object TreeMap@0x6000003dcd20 count=4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h=42</a:t>
            </a:r>
          </a:p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d=8</a:t>
            </a:r>
          </a:p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| b=123</a:t>
            </a:r>
          </a:p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| f=6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Object TreeMap@0x6000003dcd20 count=7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h=42</a:t>
            </a:r>
          </a:p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d=8</a:t>
            </a:r>
          </a:p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| b=123</a:t>
            </a:r>
          </a:p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| f=6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k=9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| j=12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| m=67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CAF0B22-F0FE-A6F0-9E7D-9D83D86C19D2}"/>
              </a:ext>
            </a:extLst>
          </p:cNvPr>
          <p:cNvCxnSpPr>
            <a:cxnSpLocks/>
            <a:endCxn id="7" idx="3"/>
          </p:cNvCxnSpPr>
          <p:nvPr/>
        </p:nvCxnSpPr>
        <p:spPr>
          <a:xfrm flipH="1">
            <a:off x="7954024" y="4260279"/>
            <a:ext cx="897014" cy="59054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nip Same Side Corner Rectangle 6">
            <a:extLst>
              <a:ext uri="{FF2B5EF4-FFF2-40B4-BE49-F238E27FC236}">
                <a16:creationId xmlns:a16="http://schemas.microsoft.com/office/drawing/2014/main" id="{61659A02-ED9B-3919-C6BD-7095F612F76A}"/>
              </a:ext>
            </a:extLst>
          </p:cNvPr>
          <p:cNvSpPr/>
          <p:nvPr/>
        </p:nvSpPr>
        <p:spPr>
          <a:xfrm>
            <a:off x="7431230" y="4850824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b=123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E60D08D-8626-CD78-D061-906878605627}"/>
              </a:ext>
            </a:extLst>
          </p:cNvPr>
          <p:cNvCxnSpPr>
            <a:cxnSpLocks/>
            <a:endCxn id="18" idx="3"/>
          </p:cNvCxnSpPr>
          <p:nvPr/>
        </p:nvCxnSpPr>
        <p:spPr>
          <a:xfrm>
            <a:off x="9780593" y="4260279"/>
            <a:ext cx="919099" cy="61897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nip Same Side Corner Rectangle 8">
            <a:extLst>
              <a:ext uri="{FF2B5EF4-FFF2-40B4-BE49-F238E27FC236}">
                <a16:creationId xmlns:a16="http://schemas.microsoft.com/office/drawing/2014/main" id="{B9762E73-B05E-2A60-600E-203895697EA2}"/>
              </a:ext>
            </a:extLst>
          </p:cNvPr>
          <p:cNvSpPr/>
          <p:nvPr/>
        </p:nvSpPr>
        <p:spPr>
          <a:xfrm>
            <a:off x="8804064" y="3833180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d=8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C20705-1ABE-B805-AEEB-480EBDE8DAD8}"/>
              </a:ext>
            </a:extLst>
          </p:cNvPr>
          <p:cNvSpPr/>
          <p:nvPr/>
        </p:nvSpPr>
        <p:spPr>
          <a:xfrm>
            <a:off x="8647339" y="5497679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9EAE111-FDA9-9DBF-2AAB-D93870B1B8D5}"/>
              </a:ext>
            </a:extLst>
          </p:cNvPr>
          <p:cNvCxnSpPr>
            <a:cxnSpLocks/>
          </p:cNvCxnSpPr>
          <p:nvPr/>
        </p:nvCxnSpPr>
        <p:spPr>
          <a:xfrm>
            <a:off x="8427694" y="5293132"/>
            <a:ext cx="302208" cy="36225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87F8067-E9A0-0E95-1430-1502A74A612C}"/>
              </a:ext>
            </a:extLst>
          </p:cNvPr>
          <p:cNvSpPr/>
          <p:nvPr/>
        </p:nvSpPr>
        <p:spPr>
          <a:xfrm>
            <a:off x="11358850" y="5497679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E31274B-B98C-C491-2176-E321CF012D6B}"/>
              </a:ext>
            </a:extLst>
          </p:cNvPr>
          <p:cNvCxnSpPr>
            <a:cxnSpLocks/>
          </p:cNvCxnSpPr>
          <p:nvPr/>
        </p:nvCxnSpPr>
        <p:spPr>
          <a:xfrm>
            <a:off x="11139205" y="5293132"/>
            <a:ext cx="302208" cy="36225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6C9E8C3-2E5F-7CC9-2957-3CA55CB6DD1B}"/>
              </a:ext>
            </a:extLst>
          </p:cNvPr>
          <p:cNvSpPr/>
          <p:nvPr/>
        </p:nvSpPr>
        <p:spPr>
          <a:xfrm>
            <a:off x="6952502" y="5463137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93A0535-1290-6794-4451-0B871D0E9381}"/>
              </a:ext>
            </a:extLst>
          </p:cNvPr>
          <p:cNvCxnSpPr>
            <a:cxnSpLocks/>
          </p:cNvCxnSpPr>
          <p:nvPr/>
        </p:nvCxnSpPr>
        <p:spPr>
          <a:xfrm flipH="1">
            <a:off x="7168580" y="5277956"/>
            <a:ext cx="332139" cy="32213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367204F0-3965-8653-5CB1-9502BC19A1FD}"/>
              </a:ext>
            </a:extLst>
          </p:cNvPr>
          <p:cNvSpPr/>
          <p:nvPr/>
        </p:nvSpPr>
        <p:spPr>
          <a:xfrm>
            <a:off x="9692647" y="5523659"/>
            <a:ext cx="302208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1681608-A2EA-7064-1953-78603D30C7D6}"/>
              </a:ext>
            </a:extLst>
          </p:cNvPr>
          <p:cNvCxnSpPr>
            <a:cxnSpLocks/>
          </p:cNvCxnSpPr>
          <p:nvPr/>
        </p:nvCxnSpPr>
        <p:spPr>
          <a:xfrm flipH="1">
            <a:off x="9908725" y="5338478"/>
            <a:ext cx="332139" cy="32213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nip Same Side Corner Rectangle 17">
            <a:extLst>
              <a:ext uri="{FF2B5EF4-FFF2-40B4-BE49-F238E27FC236}">
                <a16:creationId xmlns:a16="http://schemas.microsoft.com/office/drawing/2014/main" id="{606F75EC-0FCD-B068-DAC1-E1AC17C38988}"/>
              </a:ext>
            </a:extLst>
          </p:cNvPr>
          <p:cNvSpPr/>
          <p:nvPr/>
        </p:nvSpPr>
        <p:spPr>
          <a:xfrm>
            <a:off x="10176898" y="4879258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f=6</a:t>
            </a:r>
          </a:p>
        </p:txBody>
      </p:sp>
    </p:spTree>
    <p:extLst>
      <p:ext uri="{BB962C8B-B14F-4D97-AF65-F5344CB8AC3E}">
        <p14:creationId xmlns:p14="http://schemas.microsoft.com/office/powerpoint/2010/main" val="31801471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1D78D0-9BCE-9408-FA02-6386F5316B18}"/>
              </a:ext>
            </a:extLst>
          </p:cNvPr>
          <p:cNvSpPr txBox="1"/>
          <p:nvPr/>
        </p:nvSpPr>
        <p:spPr>
          <a:xfrm>
            <a:off x="245410" y="673645"/>
            <a:ext cx="802312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__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TreeMap_dump_tree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(struct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TreeMapEntry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*cur, int depth)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( cur == NULL ) return;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for(int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=0;i&lt;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depth;i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++)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("| ");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("%s=%d\n", cur-&gt;key, cur-&gt;value);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( cur-&gt;__left != NULL )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__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TreeMap_dump_tree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(cur-&gt;__left, depth+1);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( cur-&gt;__right != NULL )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__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TreeMap_dump_tree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(cur-&gt;__right, depth+1);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// Recursively print the tree view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__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TreeMap_dump_tree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(self-&gt;__root, 0);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568DB4-0286-2A57-825E-31FABAEFD36D}"/>
              </a:ext>
            </a:extLst>
          </p:cNvPr>
          <p:cNvSpPr txBox="1"/>
          <p:nvPr/>
        </p:nvSpPr>
        <p:spPr>
          <a:xfrm>
            <a:off x="7551173" y="3429000"/>
            <a:ext cx="4326195" cy="310854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Object TreeMap@0x6000003dcd20 count=4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h=42</a:t>
            </a:r>
          </a:p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d=8</a:t>
            </a:r>
          </a:p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| b=123</a:t>
            </a:r>
          </a:p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| f=6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Object TreeMap@0x6000003dcd20 count=7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h=42</a:t>
            </a:r>
          </a:p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d=8</a:t>
            </a:r>
          </a:p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| b=123</a:t>
            </a:r>
          </a:p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| f=6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k=9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| j=12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| m=67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429F7C-3C71-C882-16A7-61293406E1B9}"/>
              </a:ext>
            </a:extLst>
          </p:cNvPr>
          <p:cNvGrpSpPr/>
          <p:nvPr/>
        </p:nvGrpSpPr>
        <p:grpSpPr>
          <a:xfrm>
            <a:off x="7157884" y="1414269"/>
            <a:ext cx="4481165" cy="1515744"/>
            <a:chOff x="1525607" y="2913565"/>
            <a:chExt cx="9282594" cy="2692091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3D2096E-A8D0-3115-5925-74A55C515F22}"/>
                </a:ext>
              </a:extLst>
            </p:cNvPr>
            <p:cNvCxnSpPr>
              <a:cxnSpLocks/>
              <a:endCxn id="29" idx="3"/>
            </p:cNvCxnSpPr>
            <p:nvPr/>
          </p:nvCxnSpPr>
          <p:spPr>
            <a:xfrm flipH="1">
              <a:off x="3421235" y="3237113"/>
              <a:ext cx="2561889" cy="800706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9A37230-6C5A-31EE-D2F0-0B9E11B9886F}"/>
                </a:ext>
              </a:extLst>
            </p:cNvPr>
            <p:cNvCxnSpPr>
              <a:cxnSpLocks/>
              <a:endCxn id="28" idx="3"/>
            </p:cNvCxnSpPr>
            <p:nvPr/>
          </p:nvCxnSpPr>
          <p:spPr>
            <a:xfrm>
              <a:off x="6607995" y="3334693"/>
              <a:ext cx="2304576" cy="688612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9C72933-9BD6-CBBF-2AAF-38935332D8C3}"/>
                </a:ext>
              </a:extLst>
            </p:cNvPr>
            <p:cNvCxnSpPr>
              <a:cxnSpLocks/>
              <a:endCxn id="23" idx="3"/>
            </p:cNvCxnSpPr>
            <p:nvPr/>
          </p:nvCxnSpPr>
          <p:spPr>
            <a:xfrm flipH="1">
              <a:off x="2048401" y="4464918"/>
              <a:ext cx="897014" cy="590545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Snip Same Side Corner Rectangle 22">
              <a:extLst>
                <a:ext uri="{FF2B5EF4-FFF2-40B4-BE49-F238E27FC236}">
                  <a16:creationId xmlns:a16="http://schemas.microsoft.com/office/drawing/2014/main" id="{6041551C-5822-114B-1BDC-D17E4F82C319}"/>
                </a:ext>
              </a:extLst>
            </p:cNvPr>
            <p:cNvSpPr/>
            <p:nvPr/>
          </p:nvSpPr>
          <p:spPr>
            <a:xfrm>
              <a:off x="1525607" y="5055463"/>
              <a:ext cx="1045588" cy="521759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b="1" dirty="0">
                  <a:solidFill>
                    <a:schemeClr val="tx1"/>
                  </a:solidFill>
                </a:rPr>
                <a:t>b=123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9A7261F-37EB-0A44-0421-1C03AD16F609}"/>
                </a:ext>
              </a:extLst>
            </p:cNvPr>
            <p:cNvCxnSpPr>
              <a:cxnSpLocks/>
              <a:endCxn id="30" idx="3"/>
            </p:cNvCxnSpPr>
            <p:nvPr/>
          </p:nvCxnSpPr>
          <p:spPr>
            <a:xfrm>
              <a:off x="3874970" y="4464918"/>
              <a:ext cx="919099" cy="618979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443B010-CC65-FBFF-2A1B-592F84B800DF}"/>
                </a:ext>
              </a:extLst>
            </p:cNvPr>
            <p:cNvCxnSpPr>
              <a:cxnSpLocks/>
              <a:endCxn id="26" idx="3"/>
            </p:cNvCxnSpPr>
            <p:nvPr/>
          </p:nvCxnSpPr>
          <p:spPr>
            <a:xfrm flipH="1">
              <a:off x="7539737" y="4444433"/>
              <a:ext cx="932364" cy="624950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Snip Same Side Corner Rectangle 25">
              <a:extLst>
                <a:ext uri="{FF2B5EF4-FFF2-40B4-BE49-F238E27FC236}">
                  <a16:creationId xmlns:a16="http://schemas.microsoft.com/office/drawing/2014/main" id="{D64A2B4B-0B66-D28D-56E8-100C8BF0175F}"/>
                </a:ext>
              </a:extLst>
            </p:cNvPr>
            <p:cNvSpPr/>
            <p:nvPr/>
          </p:nvSpPr>
          <p:spPr>
            <a:xfrm>
              <a:off x="7016943" y="5069383"/>
              <a:ext cx="1045588" cy="521759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b="1" dirty="0">
                  <a:solidFill>
                    <a:schemeClr val="tx1"/>
                  </a:solidFill>
                </a:rPr>
                <a:t>j=12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CA26716-1525-C43E-82DC-ABD3A95E62CC}"/>
                </a:ext>
              </a:extLst>
            </p:cNvPr>
            <p:cNvCxnSpPr>
              <a:cxnSpLocks/>
              <a:endCxn id="32" idx="3"/>
            </p:cNvCxnSpPr>
            <p:nvPr/>
          </p:nvCxnSpPr>
          <p:spPr>
            <a:xfrm>
              <a:off x="9289884" y="4444433"/>
              <a:ext cx="995523" cy="611444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Snip Same Side Corner Rectangle 27">
              <a:extLst>
                <a:ext uri="{FF2B5EF4-FFF2-40B4-BE49-F238E27FC236}">
                  <a16:creationId xmlns:a16="http://schemas.microsoft.com/office/drawing/2014/main" id="{C9F368AD-44A8-F72B-B31A-8BCB1E6512A7}"/>
                </a:ext>
              </a:extLst>
            </p:cNvPr>
            <p:cNvSpPr/>
            <p:nvPr/>
          </p:nvSpPr>
          <p:spPr>
            <a:xfrm>
              <a:off x="8389777" y="4023305"/>
              <a:ext cx="1045588" cy="521759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b="1" dirty="0">
                  <a:solidFill>
                    <a:schemeClr val="tx1"/>
                  </a:solidFill>
                </a:rPr>
                <a:t>k=9</a:t>
              </a:r>
            </a:p>
          </p:txBody>
        </p:sp>
        <p:sp>
          <p:nvSpPr>
            <p:cNvPr id="29" name="Snip Same Side Corner Rectangle 28">
              <a:extLst>
                <a:ext uri="{FF2B5EF4-FFF2-40B4-BE49-F238E27FC236}">
                  <a16:creationId xmlns:a16="http://schemas.microsoft.com/office/drawing/2014/main" id="{06D71313-2BB6-E9FB-6A15-2908534C1371}"/>
                </a:ext>
              </a:extLst>
            </p:cNvPr>
            <p:cNvSpPr/>
            <p:nvPr/>
          </p:nvSpPr>
          <p:spPr>
            <a:xfrm>
              <a:off x="2898441" y="4037819"/>
              <a:ext cx="1045588" cy="521759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b="1" dirty="0">
                  <a:solidFill>
                    <a:schemeClr val="tx1"/>
                  </a:solidFill>
                </a:rPr>
                <a:t>d=8</a:t>
              </a:r>
            </a:p>
          </p:txBody>
        </p:sp>
        <p:sp>
          <p:nvSpPr>
            <p:cNvPr id="30" name="Snip Same Side Corner Rectangle 29">
              <a:extLst>
                <a:ext uri="{FF2B5EF4-FFF2-40B4-BE49-F238E27FC236}">
                  <a16:creationId xmlns:a16="http://schemas.microsoft.com/office/drawing/2014/main" id="{12F20CF2-93BF-577E-8D11-743DD7B0F9A1}"/>
                </a:ext>
              </a:extLst>
            </p:cNvPr>
            <p:cNvSpPr/>
            <p:nvPr/>
          </p:nvSpPr>
          <p:spPr>
            <a:xfrm>
              <a:off x="4271275" y="5083897"/>
              <a:ext cx="1045588" cy="521759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b="1" dirty="0">
                  <a:solidFill>
                    <a:schemeClr val="tx1"/>
                  </a:solidFill>
                </a:rPr>
                <a:t>f=6</a:t>
              </a:r>
            </a:p>
          </p:txBody>
        </p:sp>
        <p:sp>
          <p:nvSpPr>
            <p:cNvPr id="31" name="Snip Same Side Corner Rectangle 30">
              <a:extLst>
                <a:ext uri="{FF2B5EF4-FFF2-40B4-BE49-F238E27FC236}">
                  <a16:creationId xmlns:a16="http://schemas.microsoft.com/office/drawing/2014/main" id="{D1365573-F423-EAC9-E5D0-FD26AEF18CEE}"/>
                </a:ext>
              </a:extLst>
            </p:cNvPr>
            <p:cNvSpPr/>
            <p:nvPr/>
          </p:nvSpPr>
          <p:spPr>
            <a:xfrm>
              <a:off x="5644109" y="2913565"/>
              <a:ext cx="1045588" cy="521759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b="1" dirty="0">
                  <a:solidFill>
                    <a:schemeClr val="tx1"/>
                  </a:solidFill>
                </a:rPr>
                <a:t>h=42</a:t>
              </a:r>
            </a:p>
          </p:txBody>
        </p:sp>
        <p:sp>
          <p:nvSpPr>
            <p:cNvPr id="32" name="Snip Same Side Corner Rectangle 31">
              <a:extLst>
                <a:ext uri="{FF2B5EF4-FFF2-40B4-BE49-F238E27FC236}">
                  <a16:creationId xmlns:a16="http://schemas.microsoft.com/office/drawing/2014/main" id="{05B959B6-5137-485D-07DC-C6D75898420A}"/>
                </a:ext>
              </a:extLst>
            </p:cNvPr>
            <p:cNvSpPr/>
            <p:nvPr/>
          </p:nvSpPr>
          <p:spPr>
            <a:xfrm>
              <a:off x="9762613" y="5055877"/>
              <a:ext cx="1045588" cy="521759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b="1" dirty="0">
                  <a:solidFill>
                    <a:schemeClr val="tx1"/>
                  </a:solidFill>
                </a:rPr>
                <a:t>m=67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75706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93C4ED-AD5A-770A-E851-565788CED674}"/>
              </a:ext>
            </a:extLst>
          </p:cNvPr>
          <p:cNvSpPr txBox="1"/>
          <p:nvPr/>
        </p:nvSpPr>
        <p:spPr>
          <a:xfrm>
            <a:off x="422787" y="656328"/>
            <a:ext cx="10785988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__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TreeMap_get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(struct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self, char *key, int def)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int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TreeMapEntry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*cur;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( key == NULL || self-&gt;__root == NULL ) return def;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cur = self-&gt;__root;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while(cur != NULL )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strcmp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(key, cur-&gt;key);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0 ) return cur-&gt;value;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else if(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0 ) cur = cur-&gt;__left;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else cur = cur-&gt;__right;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def;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67D79C-6768-BE99-AFF6-D4763C63E7CC}"/>
              </a:ext>
            </a:extLst>
          </p:cNvPr>
          <p:cNvGrpSpPr/>
          <p:nvPr/>
        </p:nvGrpSpPr>
        <p:grpSpPr>
          <a:xfrm>
            <a:off x="4991660" y="3774011"/>
            <a:ext cx="6777553" cy="2292492"/>
            <a:chOff x="1525607" y="2913565"/>
            <a:chExt cx="9282594" cy="2692091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B64355B1-9198-3D6D-1191-051E46765423}"/>
                </a:ext>
              </a:extLst>
            </p:cNvPr>
            <p:cNvCxnSpPr>
              <a:cxnSpLocks/>
              <a:endCxn id="14" idx="3"/>
            </p:cNvCxnSpPr>
            <p:nvPr/>
          </p:nvCxnSpPr>
          <p:spPr>
            <a:xfrm flipH="1">
              <a:off x="3421235" y="3237113"/>
              <a:ext cx="2561889" cy="800706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419F80F-8AFA-027B-AB5F-4A872351EB55}"/>
                </a:ext>
              </a:extLst>
            </p:cNvPr>
            <p:cNvCxnSpPr>
              <a:cxnSpLocks/>
              <a:endCxn id="13" idx="3"/>
            </p:cNvCxnSpPr>
            <p:nvPr/>
          </p:nvCxnSpPr>
          <p:spPr>
            <a:xfrm>
              <a:off x="6607995" y="3334693"/>
              <a:ext cx="2304576" cy="688612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751A915-F142-340B-2142-754A199746E1}"/>
                </a:ext>
              </a:extLst>
            </p:cNvPr>
            <p:cNvCxnSpPr>
              <a:cxnSpLocks/>
              <a:endCxn id="8" idx="3"/>
            </p:cNvCxnSpPr>
            <p:nvPr/>
          </p:nvCxnSpPr>
          <p:spPr>
            <a:xfrm flipH="1">
              <a:off x="2048401" y="4464918"/>
              <a:ext cx="897014" cy="590545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Snip Same Side Corner Rectangle 7">
              <a:extLst>
                <a:ext uri="{FF2B5EF4-FFF2-40B4-BE49-F238E27FC236}">
                  <a16:creationId xmlns:a16="http://schemas.microsoft.com/office/drawing/2014/main" id="{CD59051D-1816-6626-7B3B-D3AEE5908130}"/>
                </a:ext>
              </a:extLst>
            </p:cNvPr>
            <p:cNvSpPr/>
            <p:nvPr/>
          </p:nvSpPr>
          <p:spPr>
            <a:xfrm>
              <a:off x="1525607" y="5055463"/>
              <a:ext cx="1045588" cy="521759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b=123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7B831A8-C4C5-679E-4D3F-A8F138D067E3}"/>
                </a:ext>
              </a:extLst>
            </p:cNvPr>
            <p:cNvCxnSpPr>
              <a:cxnSpLocks/>
              <a:endCxn id="15" idx="3"/>
            </p:cNvCxnSpPr>
            <p:nvPr/>
          </p:nvCxnSpPr>
          <p:spPr>
            <a:xfrm>
              <a:off x="3874970" y="4464918"/>
              <a:ext cx="919099" cy="618979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F0C860B-EEBA-575D-99B2-5514CCD2E9D7}"/>
                </a:ext>
              </a:extLst>
            </p:cNvPr>
            <p:cNvCxnSpPr>
              <a:cxnSpLocks/>
              <a:endCxn id="11" idx="3"/>
            </p:cNvCxnSpPr>
            <p:nvPr/>
          </p:nvCxnSpPr>
          <p:spPr>
            <a:xfrm flipH="1">
              <a:off x="7539737" y="4444433"/>
              <a:ext cx="932364" cy="624950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Snip Same Side Corner Rectangle 10">
              <a:extLst>
                <a:ext uri="{FF2B5EF4-FFF2-40B4-BE49-F238E27FC236}">
                  <a16:creationId xmlns:a16="http://schemas.microsoft.com/office/drawing/2014/main" id="{C4793357-FFFD-1593-D803-93A76433CE10}"/>
                </a:ext>
              </a:extLst>
            </p:cNvPr>
            <p:cNvSpPr/>
            <p:nvPr/>
          </p:nvSpPr>
          <p:spPr>
            <a:xfrm>
              <a:off x="7016943" y="5069383"/>
              <a:ext cx="1045588" cy="521759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j=12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505A2AB-935D-75AB-4DEC-641D766FF1DE}"/>
                </a:ext>
              </a:extLst>
            </p:cNvPr>
            <p:cNvCxnSpPr>
              <a:cxnSpLocks/>
              <a:endCxn id="17" idx="3"/>
            </p:cNvCxnSpPr>
            <p:nvPr/>
          </p:nvCxnSpPr>
          <p:spPr>
            <a:xfrm>
              <a:off x="9289884" y="4444433"/>
              <a:ext cx="995523" cy="611444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Snip Same Side Corner Rectangle 12">
              <a:extLst>
                <a:ext uri="{FF2B5EF4-FFF2-40B4-BE49-F238E27FC236}">
                  <a16:creationId xmlns:a16="http://schemas.microsoft.com/office/drawing/2014/main" id="{2CA768DD-3369-3968-790C-D72B49F0B8AC}"/>
                </a:ext>
              </a:extLst>
            </p:cNvPr>
            <p:cNvSpPr/>
            <p:nvPr/>
          </p:nvSpPr>
          <p:spPr>
            <a:xfrm>
              <a:off x="8389777" y="4023305"/>
              <a:ext cx="1045588" cy="521759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k=9</a:t>
              </a:r>
            </a:p>
          </p:txBody>
        </p:sp>
        <p:sp>
          <p:nvSpPr>
            <p:cNvPr id="14" name="Snip Same Side Corner Rectangle 13">
              <a:extLst>
                <a:ext uri="{FF2B5EF4-FFF2-40B4-BE49-F238E27FC236}">
                  <a16:creationId xmlns:a16="http://schemas.microsoft.com/office/drawing/2014/main" id="{2E313D50-12B0-0146-CCC9-E9855D35BE9A}"/>
                </a:ext>
              </a:extLst>
            </p:cNvPr>
            <p:cNvSpPr/>
            <p:nvPr/>
          </p:nvSpPr>
          <p:spPr>
            <a:xfrm>
              <a:off x="2898441" y="4037819"/>
              <a:ext cx="1045588" cy="521759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d=8</a:t>
              </a:r>
            </a:p>
          </p:txBody>
        </p:sp>
        <p:sp>
          <p:nvSpPr>
            <p:cNvPr id="15" name="Snip Same Side Corner Rectangle 14">
              <a:extLst>
                <a:ext uri="{FF2B5EF4-FFF2-40B4-BE49-F238E27FC236}">
                  <a16:creationId xmlns:a16="http://schemas.microsoft.com/office/drawing/2014/main" id="{C17F71E7-111E-B868-0D68-5E2ED4C3046C}"/>
                </a:ext>
              </a:extLst>
            </p:cNvPr>
            <p:cNvSpPr/>
            <p:nvPr/>
          </p:nvSpPr>
          <p:spPr>
            <a:xfrm>
              <a:off x="4271275" y="5083897"/>
              <a:ext cx="1045588" cy="521759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f=6</a:t>
              </a:r>
            </a:p>
          </p:txBody>
        </p:sp>
        <p:sp>
          <p:nvSpPr>
            <p:cNvPr id="16" name="Snip Same Side Corner Rectangle 15">
              <a:extLst>
                <a:ext uri="{FF2B5EF4-FFF2-40B4-BE49-F238E27FC236}">
                  <a16:creationId xmlns:a16="http://schemas.microsoft.com/office/drawing/2014/main" id="{EBA76C63-99BC-ECAA-305B-1A58F784387E}"/>
                </a:ext>
              </a:extLst>
            </p:cNvPr>
            <p:cNvSpPr/>
            <p:nvPr/>
          </p:nvSpPr>
          <p:spPr>
            <a:xfrm>
              <a:off x="5644109" y="2913565"/>
              <a:ext cx="1045588" cy="521759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h=42</a:t>
              </a:r>
            </a:p>
          </p:txBody>
        </p:sp>
        <p:sp>
          <p:nvSpPr>
            <p:cNvPr id="17" name="Snip Same Side Corner Rectangle 16">
              <a:extLst>
                <a:ext uri="{FF2B5EF4-FFF2-40B4-BE49-F238E27FC236}">
                  <a16:creationId xmlns:a16="http://schemas.microsoft.com/office/drawing/2014/main" id="{06917010-2E8D-73C4-89E4-3F33C7D4E264}"/>
                </a:ext>
              </a:extLst>
            </p:cNvPr>
            <p:cNvSpPr/>
            <p:nvPr/>
          </p:nvSpPr>
          <p:spPr>
            <a:xfrm>
              <a:off x="9762613" y="5055877"/>
              <a:ext cx="1045588" cy="521759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m=67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58509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B4771C-F516-DFB3-1E99-98164FDCF9B5}"/>
              </a:ext>
            </a:extLst>
          </p:cNvPr>
          <p:cNvSpPr txBox="1"/>
          <p:nvPr/>
        </p:nvSpPr>
        <p:spPr>
          <a:xfrm>
            <a:off x="2408903" y="3891116"/>
            <a:ext cx="720704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("\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nIterate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map-&gt;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(map);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while(1)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cur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-&gt;next(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( cur == NULL ) break;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 %s=%d\n", cur-&gt;key, cur-&gt;value);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-&gt;del(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7CF37C-C29B-333A-D509-F64D09CDB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Cannot easily build an Iterator for a pure Tree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726136-179B-0808-DE61-D2C8A023A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6314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ListMap</a:t>
            </a:r>
            <a:r>
              <a:rPr lang="en-US" dirty="0"/>
              <a:t> can support an ordered iterator</a:t>
            </a:r>
          </a:p>
          <a:p>
            <a:r>
              <a:rPr lang="en-US" dirty="0"/>
              <a:t>HashMap can support an unordered iterator</a:t>
            </a:r>
          </a:p>
          <a:p>
            <a:r>
              <a:rPr lang="en-US" dirty="0"/>
              <a:t>A </a:t>
            </a:r>
            <a:r>
              <a:rPr lang="en-US" dirty="0" err="1"/>
              <a:t>TreeMap</a:t>
            </a:r>
            <a:r>
              <a:rPr lang="en-US" dirty="0"/>
              <a:t> cannot support an iterator without building a stack within the iterator</a:t>
            </a:r>
          </a:p>
        </p:txBody>
      </p:sp>
    </p:spTree>
    <p:extLst>
      <p:ext uri="{BB962C8B-B14F-4D97-AF65-F5344CB8AC3E}">
        <p14:creationId xmlns:p14="http://schemas.microsoft.com/office/powerpoint/2010/main" val="1409548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4522262-D68D-F78F-6B9F-FD84B64289B0}"/>
              </a:ext>
            </a:extLst>
          </p:cNvPr>
          <p:cNvCxnSpPr>
            <a:cxnSpLocks/>
            <a:endCxn id="47" idx="3"/>
          </p:cNvCxnSpPr>
          <p:nvPr/>
        </p:nvCxnSpPr>
        <p:spPr>
          <a:xfrm flipH="1">
            <a:off x="3588383" y="1753356"/>
            <a:ext cx="2561889" cy="80070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8B18272-38CA-87F3-AF02-F3A8A5125AAE}"/>
              </a:ext>
            </a:extLst>
          </p:cNvPr>
          <p:cNvCxnSpPr>
            <a:cxnSpLocks/>
            <a:endCxn id="62" idx="3"/>
          </p:cNvCxnSpPr>
          <p:nvPr/>
        </p:nvCxnSpPr>
        <p:spPr>
          <a:xfrm>
            <a:off x="6775143" y="1850936"/>
            <a:ext cx="2304576" cy="68861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BB641C6-8772-90CA-7FCB-2D5173146D5F}"/>
              </a:ext>
            </a:extLst>
          </p:cNvPr>
          <p:cNvCxnSpPr>
            <a:cxnSpLocks/>
            <a:endCxn id="56" idx="3"/>
          </p:cNvCxnSpPr>
          <p:nvPr/>
        </p:nvCxnSpPr>
        <p:spPr>
          <a:xfrm flipH="1">
            <a:off x="2215549" y="2981161"/>
            <a:ext cx="897014" cy="59054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nip Same Side Corner Rectangle 55">
            <a:extLst>
              <a:ext uri="{FF2B5EF4-FFF2-40B4-BE49-F238E27FC236}">
                <a16:creationId xmlns:a16="http://schemas.microsoft.com/office/drawing/2014/main" id="{E44504D0-FB6C-AF97-C4D8-A127FD543364}"/>
              </a:ext>
            </a:extLst>
          </p:cNvPr>
          <p:cNvSpPr/>
          <p:nvPr/>
        </p:nvSpPr>
        <p:spPr>
          <a:xfrm>
            <a:off x="1692755" y="3571706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b=123</a:t>
            </a:r>
          </a:p>
        </p:txBody>
      </p:sp>
      <p:sp>
        <p:nvSpPr>
          <p:cNvPr id="57" name="Snip Same Side Corner Rectangle 56">
            <a:extLst>
              <a:ext uri="{FF2B5EF4-FFF2-40B4-BE49-F238E27FC236}">
                <a16:creationId xmlns:a16="http://schemas.microsoft.com/office/drawing/2014/main" id="{A3F4F994-6AE0-3F3F-30C8-4A26D6B7E51C}"/>
              </a:ext>
            </a:extLst>
          </p:cNvPr>
          <p:cNvSpPr/>
          <p:nvPr/>
        </p:nvSpPr>
        <p:spPr>
          <a:xfrm>
            <a:off x="4438423" y="3600140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f=6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E8145B6-B0EC-9F97-7DC8-B7DABF5E341E}"/>
              </a:ext>
            </a:extLst>
          </p:cNvPr>
          <p:cNvCxnSpPr>
            <a:cxnSpLocks/>
            <a:endCxn id="57" idx="3"/>
          </p:cNvCxnSpPr>
          <p:nvPr/>
        </p:nvCxnSpPr>
        <p:spPr>
          <a:xfrm>
            <a:off x="4042118" y="2981161"/>
            <a:ext cx="919099" cy="61897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05192F9-2EE0-E69B-5086-84B615B69593}"/>
              </a:ext>
            </a:extLst>
          </p:cNvPr>
          <p:cNvCxnSpPr>
            <a:cxnSpLocks/>
            <a:endCxn id="64" idx="3"/>
          </p:cNvCxnSpPr>
          <p:nvPr/>
        </p:nvCxnSpPr>
        <p:spPr>
          <a:xfrm flipH="1">
            <a:off x="7706885" y="2960676"/>
            <a:ext cx="932364" cy="62495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Snip Same Side Corner Rectangle 63">
            <a:extLst>
              <a:ext uri="{FF2B5EF4-FFF2-40B4-BE49-F238E27FC236}">
                <a16:creationId xmlns:a16="http://schemas.microsoft.com/office/drawing/2014/main" id="{D78881C0-3877-6C05-BEF9-49D3A0444BD6}"/>
              </a:ext>
            </a:extLst>
          </p:cNvPr>
          <p:cNvSpPr/>
          <p:nvPr/>
        </p:nvSpPr>
        <p:spPr>
          <a:xfrm>
            <a:off x="7184091" y="3585626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j=12</a:t>
            </a:r>
          </a:p>
        </p:txBody>
      </p:sp>
      <p:sp>
        <p:nvSpPr>
          <p:cNvPr id="65" name="Snip Same Side Corner Rectangle 64">
            <a:extLst>
              <a:ext uri="{FF2B5EF4-FFF2-40B4-BE49-F238E27FC236}">
                <a16:creationId xmlns:a16="http://schemas.microsoft.com/office/drawing/2014/main" id="{C2B35D46-1AFB-860B-197E-9C8DAB781F72}"/>
              </a:ext>
            </a:extLst>
          </p:cNvPr>
          <p:cNvSpPr/>
          <p:nvPr/>
        </p:nvSpPr>
        <p:spPr>
          <a:xfrm>
            <a:off x="9929761" y="3572120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m=67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66D2452-5257-6535-2E33-2985DA19E501}"/>
              </a:ext>
            </a:extLst>
          </p:cNvPr>
          <p:cNvCxnSpPr>
            <a:cxnSpLocks/>
            <a:endCxn id="65" idx="3"/>
          </p:cNvCxnSpPr>
          <p:nvPr/>
        </p:nvCxnSpPr>
        <p:spPr>
          <a:xfrm>
            <a:off x="9457032" y="2960676"/>
            <a:ext cx="995523" cy="611444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4B3E3293-6372-042A-88ED-C6E9E45A4FBC}"/>
              </a:ext>
            </a:extLst>
          </p:cNvPr>
          <p:cNvSpPr/>
          <p:nvPr/>
        </p:nvSpPr>
        <p:spPr>
          <a:xfrm>
            <a:off x="5945746" y="689098"/>
            <a:ext cx="776610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62" name="Snip Same Side Corner Rectangle 61">
            <a:extLst>
              <a:ext uri="{FF2B5EF4-FFF2-40B4-BE49-F238E27FC236}">
                <a16:creationId xmlns:a16="http://schemas.microsoft.com/office/drawing/2014/main" id="{632D30FC-BF36-C7BA-0AB0-099A2C74BD6C}"/>
              </a:ext>
            </a:extLst>
          </p:cNvPr>
          <p:cNvSpPr/>
          <p:nvPr/>
        </p:nvSpPr>
        <p:spPr>
          <a:xfrm>
            <a:off x="8556925" y="2539548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k=9</a:t>
            </a:r>
          </a:p>
        </p:txBody>
      </p:sp>
      <p:sp>
        <p:nvSpPr>
          <p:cNvPr id="47" name="Snip Same Side Corner Rectangle 46">
            <a:extLst>
              <a:ext uri="{FF2B5EF4-FFF2-40B4-BE49-F238E27FC236}">
                <a16:creationId xmlns:a16="http://schemas.microsoft.com/office/drawing/2014/main" id="{0E25ECBE-128B-4B41-3CF2-BD20AD6A25B8}"/>
              </a:ext>
            </a:extLst>
          </p:cNvPr>
          <p:cNvSpPr/>
          <p:nvPr/>
        </p:nvSpPr>
        <p:spPr>
          <a:xfrm>
            <a:off x="3065589" y="2554062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d=8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D90D84-95C1-1DCA-DC21-06E6B37A3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399503" cy="1325563"/>
          </a:xfrm>
        </p:spPr>
        <p:txBody>
          <a:bodyPr/>
          <a:lstStyle/>
          <a:p>
            <a:r>
              <a:rPr lang="en-US" dirty="0"/>
              <a:t>Tree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8196187-D3C0-E731-1D36-B2FE1AFAD043}"/>
              </a:ext>
            </a:extLst>
          </p:cNvPr>
          <p:cNvCxnSpPr>
            <a:cxnSpLocks/>
            <a:stCxn id="76" idx="2"/>
            <a:endCxn id="31" idx="3"/>
          </p:cNvCxnSpPr>
          <p:nvPr/>
        </p:nvCxnSpPr>
        <p:spPr>
          <a:xfrm>
            <a:off x="6334051" y="1080984"/>
            <a:ext cx="0" cy="348824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nip Same Side Corner Rectangle 30">
            <a:extLst>
              <a:ext uri="{FF2B5EF4-FFF2-40B4-BE49-F238E27FC236}">
                <a16:creationId xmlns:a16="http://schemas.microsoft.com/office/drawing/2014/main" id="{E7026527-51C7-8BDC-9825-BD78B1B25892}"/>
              </a:ext>
            </a:extLst>
          </p:cNvPr>
          <p:cNvSpPr/>
          <p:nvPr/>
        </p:nvSpPr>
        <p:spPr>
          <a:xfrm>
            <a:off x="5811257" y="1429808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h=42</a:t>
            </a:r>
          </a:p>
        </p:txBody>
      </p:sp>
    </p:spTree>
    <p:extLst>
      <p:ext uri="{BB962C8B-B14F-4D97-AF65-F5344CB8AC3E}">
        <p14:creationId xmlns:p14="http://schemas.microsoft.com/office/powerpoint/2010/main" val="4097155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F7649A-B69A-DF24-FFC7-50C6BF719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</a:rPr>
              <a:t>Start with a good picture…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0785CB74-E6DC-6DC1-C1CE-5B7BA18EB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765" y="643466"/>
            <a:ext cx="5755801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872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4522262-D68D-F78F-6B9F-FD84B64289B0}"/>
              </a:ext>
            </a:extLst>
          </p:cNvPr>
          <p:cNvCxnSpPr>
            <a:cxnSpLocks/>
            <a:endCxn id="47" idx="3"/>
          </p:cNvCxnSpPr>
          <p:nvPr/>
        </p:nvCxnSpPr>
        <p:spPr>
          <a:xfrm flipH="1">
            <a:off x="3588383" y="1753356"/>
            <a:ext cx="2561889" cy="80070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8B18272-38CA-87F3-AF02-F3A8A5125AAE}"/>
              </a:ext>
            </a:extLst>
          </p:cNvPr>
          <p:cNvCxnSpPr>
            <a:cxnSpLocks/>
            <a:endCxn id="62" idx="3"/>
          </p:cNvCxnSpPr>
          <p:nvPr/>
        </p:nvCxnSpPr>
        <p:spPr>
          <a:xfrm>
            <a:off x="6775143" y="1850936"/>
            <a:ext cx="2304576" cy="68861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BB641C6-8772-90CA-7FCB-2D5173146D5F}"/>
              </a:ext>
            </a:extLst>
          </p:cNvPr>
          <p:cNvCxnSpPr>
            <a:cxnSpLocks/>
            <a:endCxn id="56" idx="3"/>
          </p:cNvCxnSpPr>
          <p:nvPr/>
        </p:nvCxnSpPr>
        <p:spPr>
          <a:xfrm flipH="1">
            <a:off x="2215549" y="2981161"/>
            <a:ext cx="897014" cy="59054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nip Same Side Corner Rectangle 55">
            <a:extLst>
              <a:ext uri="{FF2B5EF4-FFF2-40B4-BE49-F238E27FC236}">
                <a16:creationId xmlns:a16="http://schemas.microsoft.com/office/drawing/2014/main" id="{E44504D0-FB6C-AF97-C4D8-A127FD543364}"/>
              </a:ext>
            </a:extLst>
          </p:cNvPr>
          <p:cNvSpPr/>
          <p:nvPr/>
        </p:nvSpPr>
        <p:spPr>
          <a:xfrm>
            <a:off x="1692755" y="3571706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b=123</a:t>
            </a:r>
          </a:p>
        </p:txBody>
      </p:sp>
      <p:sp>
        <p:nvSpPr>
          <p:cNvPr id="57" name="Snip Same Side Corner Rectangle 56">
            <a:extLst>
              <a:ext uri="{FF2B5EF4-FFF2-40B4-BE49-F238E27FC236}">
                <a16:creationId xmlns:a16="http://schemas.microsoft.com/office/drawing/2014/main" id="{A3F4F994-6AE0-3F3F-30C8-4A26D6B7E51C}"/>
              </a:ext>
            </a:extLst>
          </p:cNvPr>
          <p:cNvSpPr/>
          <p:nvPr/>
        </p:nvSpPr>
        <p:spPr>
          <a:xfrm>
            <a:off x="4438423" y="3600140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f=6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E8145B6-B0EC-9F97-7DC8-B7DABF5E341E}"/>
              </a:ext>
            </a:extLst>
          </p:cNvPr>
          <p:cNvCxnSpPr>
            <a:cxnSpLocks/>
            <a:endCxn id="57" idx="3"/>
          </p:cNvCxnSpPr>
          <p:nvPr/>
        </p:nvCxnSpPr>
        <p:spPr>
          <a:xfrm>
            <a:off x="4042118" y="2981161"/>
            <a:ext cx="919099" cy="61897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05192F9-2EE0-E69B-5086-84B615B69593}"/>
              </a:ext>
            </a:extLst>
          </p:cNvPr>
          <p:cNvCxnSpPr>
            <a:cxnSpLocks/>
            <a:endCxn id="64" idx="3"/>
          </p:cNvCxnSpPr>
          <p:nvPr/>
        </p:nvCxnSpPr>
        <p:spPr>
          <a:xfrm flipH="1">
            <a:off x="7706885" y="2960676"/>
            <a:ext cx="932364" cy="62495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Snip Same Side Corner Rectangle 63">
            <a:extLst>
              <a:ext uri="{FF2B5EF4-FFF2-40B4-BE49-F238E27FC236}">
                <a16:creationId xmlns:a16="http://schemas.microsoft.com/office/drawing/2014/main" id="{D78881C0-3877-6C05-BEF9-49D3A0444BD6}"/>
              </a:ext>
            </a:extLst>
          </p:cNvPr>
          <p:cNvSpPr/>
          <p:nvPr/>
        </p:nvSpPr>
        <p:spPr>
          <a:xfrm>
            <a:off x="7184091" y="3585626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j=12</a:t>
            </a:r>
          </a:p>
        </p:txBody>
      </p:sp>
      <p:sp>
        <p:nvSpPr>
          <p:cNvPr id="65" name="Snip Same Side Corner Rectangle 64">
            <a:extLst>
              <a:ext uri="{FF2B5EF4-FFF2-40B4-BE49-F238E27FC236}">
                <a16:creationId xmlns:a16="http://schemas.microsoft.com/office/drawing/2014/main" id="{C2B35D46-1AFB-860B-197E-9C8DAB781F72}"/>
              </a:ext>
            </a:extLst>
          </p:cNvPr>
          <p:cNvSpPr/>
          <p:nvPr/>
        </p:nvSpPr>
        <p:spPr>
          <a:xfrm>
            <a:off x="9929761" y="3572120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m=67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66D2452-5257-6535-2E33-2985DA19E501}"/>
              </a:ext>
            </a:extLst>
          </p:cNvPr>
          <p:cNvCxnSpPr>
            <a:cxnSpLocks/>
            <a:endCxn id="65" idx="3"/>
          </p:cNvCxnSpPr>
          <p:nvPr/>
        </p:nvCxnSpPr>
        <p:spPr>
          <a:xfrm>
            <a:off x="9457032" y="2960676"/>
            <a:ext cx="995523" cy="611444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4B3E3293-6372-042A-88ED-C6E9E45A4FBC}"/>
              </a:ext>
            </a:extLst>
          </p:cNvPr>
          <p:cNvSpPr/>
          <p:nvPr/>
        </p:nvSpPr>
        <p:spPr>
          <a:xfrm>
            <a:off x="5945746" y="689098"/>
            <a:ext cx="776610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62" name="Snip Same Side Corner Rectangle 61">
            <a:extLst>
              <a:ext uri="{FF2B5EF4-FFF2-40B4-BE49-F238E27FC236}">
                <a16:creationId xmlns:a16="http://schemas.microsoft.com/office/drawing/2014/main" id="{632D30FC-BF36-C7BA-0AB0-099A2C74BD6C}"/>
              </a:ext>
            </a:extLst>
          </p:cNvPr>
          <p:cNvSpPr/>
          <p:nvPr/>
        </p:nvSpPr>
        <p:spPr>
          <a:xfrm>
            <a:off x="8556925" y="2539548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k=9</a:t>
            </a:r>
          </a:p>
        </p:txBody>
      </p:sp>
      <p:sp>
        <p:nvSpPr>
          <p:cNvPr id="47" name="Snip Same Side Corner Rectangle 46">
            <a:extLst>
              <a:ext uri="{FF2B5EF4-FFF2-40B4-BE49-F238E27FC236}">
                <a16:creationId xmlns:a16="http://schemas.microsoft.com/office/drawing/2014/main" id="{0E25ECBE-128B-4B41-3CF2-BD20AD6A25B8}"/>
              </a:ext>
            </a:extLst>
          </p:cNvPr>
          <p:cNvSpPr/>
          <p:nvPr/>
        </p:nvSpPr>
        <p:spPr>
          <a:xfrm>
            <a:off x="3065589" y="2554062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d=8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D90D84-95C1-1DCA-DC21-06E6B37A3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399503" cy="1325563"/>
          </a:xfrm>
        </p:spPr>
        <p:txBody>
          <a:bodyPr/>
          <a:lstStyle/>
          <a:p>
            <a:r>
              <a:rPr lang="en-US"/>
              <a:t>Add </a:t>
            </a:r>
            <a:r>
              <a:rPr lang="en-US" dirty="0"/>
              <a:t>a LinkedList</a:t>
            </a:r>
          </a:p>
        </p:txBody>
      </p:sp>
      <p:sp>
        <p:nvSpPr>
          <p:cNvPr id="3" name="Snip Same Side Corner Rectangle 2">
            <a:extLst>
              <a:ext uri="{FF2B5EF4-FFF2-40B4-BE49-F238E27FC236}">
                <a16:creationId xmlns:a16="http://schemas.microsoft.com/office/drawing/2014/main" id="{B0AD1052-5F47-77C2-8D77-8160A98656FC}"/>
              </a:ext>
            </a:extLst>
          </p:cNvPr>
          <p:cNvSpPr/>
          <p:nvPr/>
        </p:nvSpPr>
        <p:spPr>
          <a:xfrm>
            <a:off x="5857950" y="5191250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h=42</a:t>
            </a:r>
          </a:p>
        </p:txBody>
      </p:sp>
      <p:sp>
        <p:nvSpPr>
          <p:cNvPr id="4" name="Snip Same Side Corner Rectangle 3">
            <a:extLst>
              <a:ext uri="{FF2B5EF4-FFF2-40B4-BE49-F238E27FC236}">
                <a16:creationId xmlns:a16="http://schemas.microsoft.com/office/drawing/2014/main" id="{189717C1-49E5-8CB1-E6F5-9AAE49990EDD}"/>
              </a:ext>
            </a:extLst>
          </p:cNvPr>
          <p:cNvSpPr/>
          <p:nvPr/>
        </p:nvSpPr>
        <p:spPr>
          <a:xfrm>
            <a:off x="1739448" y="5191250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b=123</a:t>
            </a:r>
          </a:p>
        </p:txBody>
      </p:sp>
      <p:sp>
        <p:nvSpPr>
          <p:cNvPr id="5" name="Snip Same Side Corner Rectangle 4">
            <a:extLst>
              <a:ext uri="{FF2B5EF4-FFF2-40B4-BE49-F238E27FC236}">
                <a16:creationId xmlns:a16="http://schemas.microsoft.com/office/drawing/2014/main" id="{35FB10F5-F6B2-B67D-D1B1-296C1E826B7A}"/>
              </a:ext>
            </a:extLst>
          </p:cNvPr>
          <p:cNvSpPr/>
          <p:nvPr/>
        </p:nvSpPr>
        <p:spPr>
          <a:xfrm>
            <a:off x="4485116" y="5191250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f=6</a:t>
            </a:r>
          </a:p>
        </p:txBody>
      </p:sp>
      <p:sp>
        <p:nvSpPr>
          <p:cNvPr id="6" name="Snip Same Side Corner Rectangle 5">
            <a:extLst>
              <a:ext uri="{FF2B5EF4-FFF2-40B4-BE49-F238E27FC236}">
                <a16:creationId xmlns:a16="http://schemas.microsoft.com/office/drawing/2014/main" id="{ED9E705E-AFD4-9C5A-DB8F-CA2A4B0031FC}"/>
              </a:ext>
            </a:extLst>
          </p:cNvPr>
          <p:cNvSpPr/>
          <p:nvPr/>
        </p:nvSpPr>
        <p:spPr>
          <a:xfrm>
            <a:off x="7230784" y="5191250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j=12</a:t>
            </a:r>
          </a:p>
        </p:txBody>
      </p:sp>
      <p:sp>
        <p:nvSpPr>
          <p:cNvPr id="7" name="Snip Same Side Corner Rectangle 6">
            <a:extLst>
              <a:ext uri="{FF2B5EF4-FFF2-40B4-BE49-F238E27FC236}">
                <a16:creationId xmlns:a16="http://schemas.microsoft.com/office/drawing/2014/main" id="{D54FE433-F964-62CF-B592-966A8D507B5B}"/>
              </a:ext>
            </a:extLst>
          </p:cNvPr>
          <p:cNvSpPr/>
          <p:nvPr/>
        </p:nvSpPr>
        <p:spPr>
          <a:xfrm>
            <a:off x="9976454" y="5191250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m=67</a:t>
            </a:r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C81F5ACC-A4FA-9A27-1843-24764A7A4156}"/>
              </a:ext>
            </a:extLst>
          </p:cNvPr>
          <p:cNvCxnSpPr>
            <a:cxnSpLocks/>
            <a:stCxn id="19" idx="0"/>
            <a:endCxn id="5" idx="2"/>
          </p:cNvCxnSpPr>
          <p:nvPr/>
        </p:nvCxnSpPr>
        <p:spPr>
          <a:xfrm>
            <a:off x="4157870" y="5452130"/>
            <a:ext cx="327246" cy="12700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A7719E4E-0BAC-8862-2382-0D5322ABE72B}"/>
              </a:ext>
            </a:extLst>
          </p:cNvPr>
          <p:cNvCxnSpPr>
            <a:cxnSpLocks/>
            <a:stCxn id="10" idx="3"/>
            <a:endCxn id="4" idx="2"/>
          </p:cNvCxnSpPr>
          <p:nvPr/>
        </p:nvCxnSpPr>
        <p:spPr>
          <a:xfrm>
            <a:off x="1238426" y="5452129"/>
            <a:ext cx="501022" cy="1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E3D42D5-0546-29B7-9BA5-18CD88112F42}"/>
              </a:ext>
            </a:extLst>
          </p:cNvPr>
          <p:cNvSpPr/>
          <p:nvPr/>
        </p:nvSpPr>
        <p:spPr>
          <a:xfrm>
            <a:off x="461816" y="5256186"/>
            <a:ext cx="776610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948014C0-474C-218A-4F4A-2ECE98B9FFF6}"/>
              </a:ext>
            </a:extLst>
          </p:cNvPr>
          <p:cNvCxnSpPr>
            <a:cxnSpLocks/>
            <a:stCxn id="4" idx="0"/>
            <a:endCxn id="19" idx="2"/>
          </p:cNvCxnSpPr>
          <p:nvPr/>
        </p:nvCxnSpPr>
        <p:spPr>
          <a:xfrm>
            <a:off x="2785036" y="5452130"/>
            <a:ext cx="327246" cy="12700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81C1711E-DC51-BBE7-4B12-85F29FC7A2BB}"/>
              </a:ext>
            </a:extLst>
          </p:cNvPr>
          <p:cNvCxnSpPr>
            <a:cxnSpLocks/>
            <a:stCxn id="5" idx="0"/>
            <a:endCxn id="3" idx="2"/>
          </p:cNvCxnSpPr>
          <p:nvPr/>
        </p:nvCxnSpPr>
        <p:spPr>
          <a:xfrm>
            <a:off x="5530704" y="5452130"/>
            <a:ext cx="327246" cy="12700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B90ED6C8-720F-358E-D6A5-CAE73F78BE9B}"/>
              </a:ext>
            </a:extLst>
          </p:cNvPr>
          <p:cNvCxnSpPr>
            <a:cxnSpLocks/>
            <a:stCxn id="3" idx="0"/>
            <a:endCxn id="6" idx="2"/>
          </p:cNvCxnSpPr>
          <p:nvPr/>
        </p:nvCxnSpPr>
        <p:spPr>
          <a:xfrm>
            <a:off x="6903538" y="5452130"/>
            <a:ext cx="327246" cy="12700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D1C2B31F-1E7F-1CB0-837E-B2CE3CE1F1D4}"/>
              </a:ext>
            </a:extLst>
          </p:cNvPr>
          <p:cNvCxnSpPr>
            <a:cxnSpLocks/>
            <a:stCxn id="6" idx="0"/>
            <a:endCxn id="18" idx="2"/>
          </p:cNvCxnSpPr>
          <p:nvPr/>
        </p:nvCxnSpPr>
        <p:spPr>
          <a:xfrm>
            <a:off x="8276372" y="5452130"/>
            <a:ext cx="327246" cy="12700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F265F85A-8548-BEF2-C8B5-B864D3EB71DC}"/>
              </a:ext>
            </a:extLst>
          </p:cNvPr>
          <p:cNvCxnSpPr>
            <a:cxnSpLocks/>
            <a:stCxn id="18" idx="0"/>
            <a:endCxn id="7" idx="2"/>
          </p:cNvCxnSpPr>
          <p:nvPr/>
        </p:nvCxnSpPr>
        <p:spPr>
          <a:xfrm>
            <a:off x="9649206" y="5452130"/>
            <a:ext cx="327248" cy="12700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37366C18-B915-FD67-0FDE-07AB3AFBC97C}"/>
              </a:ext>
            </a:extLst>
          </p:cNvPr>
          <p:cNvCxnSpPr>
            <a:cxnSpLocks/>
            <a:stCxn id="7" idx="0"/>
            <a:endCxn id="17" idx="1"/>
          </p:cNvCxnSpPr>
          <p:nvPr/>
        </p:nvCxnSpPr>
        <p:spPr>
          <a:xfrm flipV="1">
            <a:off x="11022042" y="5452129"/>
            <a:ext cx="580851" cy="1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62B7D08-8F29-69E5-F84C-2F81CA9C8861}"/>
              </a:ext>
            </a:extLst>
          </p:cNvPr>
          <p:cNvSpPr/>
          <p:nvPr/>
        </p:nvSpPr>
        <p:spPr>
          <a:xfrm>
            <a:off x="11602893" y="5256186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Snip Same Side Corner Rectangle 17">
            <a:extLst>
              <a:ext uri="{FF2B5EF4-FFF2-40B4-BE49-F238E27FC236}">
                <a16:creationId xmlns:a16="http://schemas.microsoft.com/office/drawing/2014/main" id="{B2FAE527-9510-8763-29F9-1E755B474E4C}"/>
              </a:ext>
            </a:extLst>
          </p:cNvPr>
          <p:cNvSpPr/>
          <p:nvPr/>
        </p:nvSpPr>
        <p:spPr>
          <a:xfrm>
            <a:off x="8603618" y="5191250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k=9</a:t>
            </a:r>
          </a:p>
        </p:txBody>
      </p:sp>
      <p:sp>
        <p:nvSpPr>
          <p:cNvPr id="19" name="Snip Same Side Corner Rectangle 18">
            <a:extLst>
              <a:ext uri="{FF2B5EF4-FFF2-40B4-BE49-F238E27FC236}">
                <a16:creationId xmlns:a16="http://schemas.microsoft.com/office/drawing/2014/main" id="{4ECB9A9D-C4F5-E857-37F8-2BBD92D90C11}"/>
              </a:ext>
            </a:extLst>
          </p:cNvPr>
          <p:cNvSpPr/>
          <p:nvPr/>
        </p:nvSpPr>
        <p:spPr>
          <a:xfrm>
            <a:off x="3112282" y="5191250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d=8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8196187-D3C0-E731-1D36-B2FE1AFAD043}"/>
              </a:ext>
            </a:extLst>
          </p:cNvPr>
          <p:cNvCxnSpPr>
            <a:cxnSpLocks/>
            <a:stCxn id="76" idx="2"/>
            <a:endCxn id="31" idx="3"/>
          </p:cNvCxnSpPr>
          <p:nvPr/>
        </p:nvCxnSpPr>
        <p:spPr>
          <a:xfrm>
            <a:off x="6334051" y="1080984"/>
            <a:ext cx="0" cy="348824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nip Same Side Corner Rectangle 30">
            <a:extLst>
              <a:ext uri="{FF2B5EF4-FFF2-40B4-BE49-F238E27FC236}">
                <a16:creationId xmlns:a16="http://schemas.microsoft.com/office/drawing/2014/main" id="{E7026527-51C7-8BDC-9825-BD78B1B25892}"/>
              </a:ext>
            </a:extLst>
          </p:cNvPr>
          <p:cNvSpPr/>
          <p:nvPr/>
        </p:nvSpPr>
        <p:spPr>
          <a:xfrm>
            <a:off x="5811257" y="1429808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h=42</a:t>
            </a:r>
          </a:p>
        </p:txBody>
      </p:sp>
    </p:spTree>
    <p:extLst>
      <p:ext uri="{BB962C8B-B14F-4D97-AF65-F5344CB8AC3E}">
        <p14:creationId xmlns:p14="http://schemas.microsoft.com/office/powerpoint/2010/main" val="37060032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4522262-D68D-F78F-6B9F-FD84B64289B0}"/>
              </a:ext>
            </a:extLst>
          </p:cNvPr>
          <p:cNvCxnSpPr>
            <a:cxnSpLocks/>
            <a:endCxn id="47" idx="3"/>
          </p:cNvCxnSpPr>
          <p:nvPr/>
        </p:nvCxnSpPr>
        <p:spPr>
          <a:xfrm flipH="1">
            <a:off x="3588383" y="3385509"/>
            <a:ext cx="2561889" cy="80070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nip Same Side Corner Rectangle 30">
            <a:extLst>
              <a:ext uri="{FF2B5EF4-FFF2-40B4-BE49-F238E27FC236}">
                <a16:creationId xmlns:a16="http://schemas.microsoft.com/office/drawing/2014/main" id="{E7026527-51C7-8BDC-9825-BD78B1B25892}"/>
              </a:ext>
            </a:extLst>
          </p:cNvPr>
          <p:cNvSpPr/>
          <p:nvPr/>
        </p:nvSpPr>
        <p:spPr>
          <a:xfrm>
            <a:off x="5811257" y="3061961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h=42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8B18272-38CA-87F3-AF02-F3A8A5125AAE}"/>
              </a:ext>
            </a:extLst>
          </p:cNvPr>
          <p:cNvCxnSpPr>
            <a:cxnSpLocks/>
            <a:endCxn id="62" idx="3"/>
          </p:cNvCxnSpPr>
          <p:nvPr/>
        </p:nvCxnSpPr>
        <p:spPr>
          <a:xfrm>
            <a:off x="6775143" y="3483089"/>
            <a:ext cx="2304576" cy="68861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BB641C6-8772-90CA-7FCB-2D5173146D5F}"/>
              </a:ext>
            </a:extLst>
          </p:cNvPr>
          <p:cNvCxnSpPr>
            <a:cxnSpLocks/>
            <a:endCxn id="56" idx="3"/>
          </p:cNvCxnSpPr>
          <p:nvPr/>
        </p:nvCxnSpPr>
        <p:spPr>
          <a:xfrm flipH="1">
            <a:off x="2215549" y="4613314"/>
            <a:ext cx="897014" cy="59054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nip Same Side Corner Rectangle 55">
            <a:extLst>
              <a:ext uri="{FF2B5EF4-FFF2-40B4-BE49-F238E27FC236}">
                <a16:creationId xmlns:a16="http://schemas.microsoft.com/office/drawing/2014/main" id="{E44504D0-FB6C-AF97-C4D8-A127FD543364}"/>
              </a:ext>
            </a:extLst>
          </p:cNvPr>
          <p:cNvSpPr/>
          <p:nvPr/>
        </p:nvSpPr>
        <p:spPr>
          <a:xfrm>
            <a:off x="1692755" y="5203859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b=123</a:t>
            </a:r>
          </a:p>
        </p:txBody>
      </p:sp>
      <p:sp>
        <p:nvSpPr>
          <p:cNvPr id="57" name="Snip Same Side Corner Rectangle 56">
            <a:extLst>
              <a:ext uri="{FF2B5EF4-FFF2-40B4-BE49-F238E27FC236}">
                <a16:creationId xmlns:a16="http://schemas.microsoft.com/office/drawing/2014/main" id="{A3F4F994-6AE0-3F3F-30C8-4A26D6B7E51C}"/>
              </a:ext>
            </a:extLst>
          </p:cNvPr>
          <p:cNvSpPr/>
          <p:nvPr/>
        </p:nvSpPr>
        <p:spPr>
          <a:xfrm>
            <a:off x="4438423" y="5232293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f=6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E8145B6-B0EC-9F97-7DC8-B7DABF5E341E}"/>
              </a:ext>
            </a:extLst>
          </p:cNvPr>
          <p:cNvCxnSpPr>
            <a:cxnSpLocks/>
            <a:endCxn id="57" idx="3"/>
          </p:cNvCxnSpPr>
          <p:nvPr/>
        </p:nvCxnSpPr>
        <p:spPr>
          <a:xfrm>
            <a:off x="4042118" y="4613314"/>
            <a:ext cx="919099" cy="61897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05192F9-2EE0-E69B-5086-84B615B69593}"/>
              </a:ext>
            </a:extLst>
          </p:cNvPr>
          <p:cNvCxnSpPr>
            <a:cxnSpLocks/>
            <a:endCxn id="64" idx="3"/>
          </p:cNvCxnSpPr>
          <p:nvPr/>
        </p:nvCxnSpPr>
        <p:spPr>
          <a:xfrm flipH="1">
            <a:off x="7706885" y="4592829"/>
            <a:ext cx="932364" cy="62495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Snip Same Side Corner Rectangle 63">
            <a:extLst>
              <a:ext uri="{FF2B5EF4-FFF2-40B4-BE49-F238E27FC236}">
                <a16:creationId xmlns:a16="http://schemas.microsoft.com/office/drawing/2014/main" id="{D78881C0-3877-6C05-BEF9-49D3A0444BD6}"/>
              </a:ext>
            </a:extLst>
          </p:cNvPr>
          <p:cNvSpPr/>
          <p:nvPr/>
        </p:nvSpPr>
        <p:spPr>
          <a:xfrm>
            <a:off x="7184091" y="5217779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j=12</a:t>
            </a:r>
          </a:p>
        </p:txBody>
      </p:sp>
      <p:sp>
        <p:nvSpPr>
          <p:cNvPr id="65" name="Snip Same Side Corner Rectangle 64">
            <a:extLst>
              <a:ext uri="{FF2B5EF4-FFF2-40B4-BE49-F238E27FC236}">
                <a16:creationId xmlns:a16="http://schemas.microsoft.com/office/drawing/2014/main" id="{C2B35D46-1AFB-860B-197E-9C8DAB781F72}"/>
              </a:ext>
            </a:extLst>
          </p:cNvPr>
          <p:cNvSpPr/>
          <p:nvPr/>
        </p:nvSpPr>
        <p:spPr>
          <a:xfrm>
            <a:off x="9929761" y="5204273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m=67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66D2452-5257-6535-2E33-2985DA19E501}"/>
              </a:ext>
            </a:extLst>
          </p:cNvPr>
          <p:cNvCxnSpPr>
            <a:cxnSpLocks/>
            <a:endCxn id="65" idx="3"/>
          </p:cNvCxnSpPr>
          <p:nvPr/>
        </p:nvCxnSpPr>
        <p:spPr>
          <a:xfrm>
            <a:off x="9457032" y="4592829"/>
            <a:ext cx="995523" cy="611444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>
            <a:extLst>
              <a:ext uri="{FF2B5EF4-FFF2-40B4-BE49-F238E27FC236}">
                <a16:creationId xmlns:a16="http://schemas.microsoft.com/office/drawing/2014/main" id="{A78F898C-1BEC-02EB-C57C-7D6C469B9BA5}"/>
              </a:ext>
            </a:extLst>
          </p:cNvPr>
          <p:cNvCxnSpPr>
            <a:cxnSpLocks/>
            <a:stCxn id="47" idx="0"/>
            <a:endCxn id="57" idx="2"/>
          </p:cNvCxnSpPr>
          <p:nvPr/>
        </p:nvCxnSpPr>
        <p:spPr>
          <a:xfrm>
            <a:off x="4111177" y="4447095"/>
            <a:ext cx="327246" cy="1046078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>
            <a:extLst>
              <a:ext uri="{FF2B5EF4-FFF2-40B4-BE49-F238E27FC236}">
                <a16:creationId xmlns:a16="http://schemas.microsoft.com/office/drawing/2014/main" id="{BD0A97D4-05A1-36B1-2949-6F751ABCAA36}"/>
              </a:ext>
            </a:extLst>
          </p:cNvPr>
          <p:cNvCxnSpPr>
            <a:cxnSpLocks/>
            <a:stCxn id="76" idx="3"/>
            <a:endCxn id="56" idx="2"/>
          </p:cNvCxnSpPr>
          <p:nvPr/>
        </p:nvCxnSpPr>
        <p:spPr>
          <a:xfrm>
            <a:off x="1191733" y="5450224"/>
            <a:ext cx="501022" cy="14515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4B3E3293-6372-042A-88ED-C6E9E45A4FBC}"/>
              </a:ext>
            </a:extLst>
          </p:cNvPr>
          <p:cNvSpPr/>
          <p:nvPr/>
        </p:nvSpPr>
        <p:spPr>
          <a:xfrm>
            <a:off x="415123" y="5254281"/>
            <a:ext cx="776610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cxnSp>
        <p:nvCxnSpPr>
          <p:cNvPr id="79" name="Curved Connector 78">
            <a:extLst>
              <a:ext uri="{FF2B5EF4-FFF2-40B4-BE49-F238E27FC236}">
                <a16:creationId xmlns:a16="http://schemas.microsoft.com/office/drawing/2014/main" id="{1F3CDD97-C773-3017-8819-F36E5E40630C}"/>
              </a:ext>
            </a:extLst>
          </p:cNvPr>
          <p:cNvCxnSpPr>
            <a:cxnSpLocks/>
            <a:stCxn id="56" idx="0"/>
            <a:endCxn id="47" idx="2"/>
          </p:cNvCxnSpPr>
          <p:nvPr/>
        </p:nvCxnSpPr>
        <p:spPr>
          <a:xfrm flipV="1">
            <a:off x="2738343" y="4447095"/>
            <a:ext cx="327246" cy="1017644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urved Connector 86">
            <a:extLst>
              <a:ext uri="{FF2B5EF4-FFF2-40B4-BE49-F238E27FC236}">
                <a16:creationId xmlns:a16="http://schemas.microsoft.com/office/drawing/2014/main" id="{6FA2AB38-1BD2-9D5F-D2FB-E94A9E319965}"/>
              </a:ext>
            </a:extLst>
          </p:cNvPr>
          <p:cNvCxnSpPr>
            <a:cxnSpLocks/>
            <a:stCxn id="57" idx="0"/>
            <a:endCxn id="31" idx="2"/>
          </p:cNvCxnSpPr>
          <p:nvPr/>
        </p:nvCxnSpPr>
        <p:spPr>
          <a:xfrm flipV="1">
            <a:off x="5484011" y="3322841"/>
            <a:ext cx="327246" cy="2170332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urved Connector 92">
            <a:extLst>
              <a:ext uri="{FF2B5EF4-FFF2-40B4-BE49-F238E27FC236}">
                <a16:creationId xmlns:a16="http://schemas.microsoft.com/office/drawing/2014/main" id="{0A54B6BA-4C4D-21EA-4529-8DC89E5B0D6B}"/>
              </a:ext>
            </a:extLst>
          </p:cNvPr>
          <p:cNvCxnSpPr>
            <a:cxnSpLocks/>
            <a:stCxn id="31" idx="0"/>
            <a:endCxn id="64" idx="2"/>
          </p:cNvCxnSpPr>
          <p:nvPr/>
        </p:nvCxnSpPr>
        <p:spPr>
          <a:xfrm>
            <a:off x="6856845" y="3322841"/>
            <a:ext cx="327246" cy="2155818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urved Connector 99">
            <a:extLst>
              <a:ext uri="{FF2B5EF4-FFF2-40B4-BE49-F238E27FC236}">
                <a16:creationId xmlns:a16="http://schemas.microsoft.com/office/drawing/2014/main" id="{5B13272C-13DA-3341-A568-7CD3B876E716}"/>
              </a:ext>
            </a:extLst>
          </p:cNvPr>
          <p:cNvCxnSpPr>
            <a:cxnSpLocks/>
            <a:stCxn id="64" idx="0"/>
            <a:endCxn id="62" idx="2"/>
          </p:cNvCxnSpPr>
          <p:nvPr/>
        </p:nvCxnSpPr>
        <p:spPr>
          <a:xfrm flipV="1">
            <a:off x="8229679" y="4432581"/>
            <a:ext cx="327246" cy="1046078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urved Connector 104">
            <a:extLst>
              <a:ext uri="{FF2B5EF4-FFF2-40B4-BE49-F238E27FC236}">
                <a16:creationId xmlns:a16="http://schemas.microsoft.com/office/drawing/2014/main" id="{40D5F708-690D-948E-6E1E-F00FD1D017D2}"/>
              </a:ext>
            </a:extLst>
          </p:cNvPr>
          <p:cNvCxnSpPr>
            <a:cxnSpLocks/>
            <a:stCxn id="62" idx="0"/>
            <a:endCxn id="65" idx="2"/>
          </p:cNvCxnSpPr>
          <p:nvPr/>
        </p:nvCxnSpPr>
        <p:spPr>
          <a:xfrm>
            <a:off x="9602513" y="4432581"/>
            <a:ext cx="327248" cy="1032572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urved Connector 110">
            <a:extLst>
              <a:ext uri="{FF2B5EF4-FFF2-40B4-BE49-F238E27FC236}">
                <a16:creationId xmlns:a16="http://schemas.microsoft.com/office/drawing/2014/main" id="{95805C96-F5A9-D1F5-B2BB-EDDB7ACF11BD}"/>
              </a:ext>
            </a:extLst>
          </p:cNvPr>
          <p:cNvCxnSpPr>
            <a:cxnSpLocks/>
            <a:stCxn id="65" idx="0"/>
            <a:endCxn id="113" idx="1"/>
          </p:cNvCxnSpPr>
          <p:nvPr/>
        </p:nvCxnSpPr>
        <p:spPr>
          <a:xfrm flipV="1">
            <a:off x="10975349" y="5451233"/>
            <a:ext cx="580851" cy="13920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0A64257-3355-8BBF-EC4D-1432811A506A}"/>
              </a:ext>
            </a:extLst>
          </p:cNvPr>
          <p:cNvSpPr/>
          <p:nvPr/>
        </p:nvSpPr>
        <p:spPr>
          <a:xfrm>
            <a:off x="11556200" y="5255290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2" name="Snip Same Side Corner Rectangle 61">
            <a:extLst>
              <a:ext uri="{FF2B5EF4-FFF2-40B4-BE49-F238E27FC236}">
                <a16:creationId xmlns:a16="http://schemas.microsoft.com/office/drawing/2014/main" id="{632D30FC-BF36-C7BA-0AB0-099A2C74BD6C}"/>
              </a:ext>
            </a:extLst>
          </p:cNvPr>
          <p:cNvSpPr/>
          <p:nvPr/>
        </p:nvSpPr>
        <p:spPr>
          <a:xfrm>
            <a:off x="8556925" y="4171701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k=9</a:t>
            </a:r>
          </a:p>
        </p:txBody>
      </p:sp>
      <p:sp>
        <p:nvSpPr>
          <p:cNvPr id="47" name="Snip Same Side Corner Rectangle 46">
            <a:extLst>
              <a:ext uri="{FF2B5EF4-FFF2-40B4-BE49-F238E27FC236}">
                <a16:creationId xmlns:a16="http://schemas.microsoft.com/office/drawing/2014/main" id="{0E25ECBE-128B-4B41-3CF2-BD20AD6A25B8}"/>
              </a:ext>
            </a:extLst>
          </p:cNvPr>
          <p:cNvSpPr/>
          <p:nvPr/>
        </p:nvSpPr>
        <p:spPr>
          <a:xfrm>
            <a:off x="3065589" y="4186215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d=8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D90D84-95C1-1DCA-DC21-06E6B37A3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LinkedTreeMap</a:t>
            </a:r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5E4F539-BF09-58E6-D7C5-0F03CD8E4226}"/>
              </a:ext>
            </a:extLst>
          </p:cNvPr>
          <p:cNvSpPr/>
          <p:nvPr/>
        </p:nvSpPr>
        <p:spPr>
          <a:xfrm>
            <a:off x="5945746" y="2339431"/>
            <a:ext cx="776610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234E9B4-3F56-F631-6E90-3A44760705FC}"/>
              </a:ext>
            </a:extLst>
          </p:cNvPr>
          <p:cNvCxnSpPr>
            <a:cxnSpLocks/>
            <a:stCxn id="39" idx="2"/>
            <a:endCxn id="31" idx="3"/>
          </p:cNvCxnSpPr>
          <p:nvPr/>
        </p:nvCxnSpPr>
        <p:spPr>
          <a:xfrm>
            <a:off x="6334051" y="2731317"/>
            <a:ext cx="0" cy="330644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834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4522262-D68D-F78F-6B9F-FD84B64289B0}"/>
              </a:ext>
            </a:extLst>
          </p:cNvPr>
          <p:cNvCxnSpPr>
            <a:cxnSpLocks/>
            <a:endCxn id="47" idx="3"/>
          </p:cNvCxnSpPr>
          <p:nvPr/>
        </p:nvCxnSpPr>
        <p:spPr>
          <a:xfrm flipH="1">
            <a:off x="3588383" y="3385509"/>
            <a:ext cx="2561889" cy="80070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8B18272-38CA-87F3-AF02-F3A8A5125AAE}"/>
              </a:ext>
            </a:extLst>
          </p:cNvPr>
          <p:cNvCxnSpPr>
            <a:cxnSpLocks/>
            <a:endCxn id="62" idx="3"/>
          </p:cNvCxnSpPr>
          <p:nvPr/>
        </p:nvCxnSpPr>
        <p:spPr>
          <a:xfrm>
            <a:off x="6775143" y="3483089"/>
            <a:ext cx="2304576" cy="68861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BB641C6-8772-90CA-7FCB-2D5173146D5F}"/>
              </a:ext>
            </a:extLst>
          </p:cNvPr>
          <p:cNvCxnSpPr>
            <a:cxnSpLocks/>
            <a:endCxn id="56" idx="3"/>
          </p:cNvCxnSpPr>
          <p:nvPr/>
        </p:nvCxnSpPr>
        <p:spPr>
          <a:xfrm flipH="1">
            <a:off x="2215549" y="4613314"/>
            <a:ext cx="897014" cy="59054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nip Same Side Corner Rectangle 55">
            <a:extLst>
              <a:ext uri="{FF2B5EF4-FFF2-40B4-BE49-F238E27FC236}">
                <a16:creationId xmlns:a16="http://schemas.microsoft.com/office/drawing/2014/main" id="{E44504D0-FB6C-AF97-C4D8-A127FD543364}"/>
              </a:ext>
            </a:extLst>
          </p:cNvPr>
          <p:cNvSpPr/>
          <p:nvPr/>
        </p:nvSpPr>
        <p:spPr>
          <a:xfrm>
            <a:off x="1692755" y="5203859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b=123</a:t>
            </a:r>
          </a:p>
        </p:txBody>
      </p:sp>
      <p:sp>
        <p:nvSpPr>
          <p:cNvPr id="57" name="Snip Same Side Corner Rectangle 56">
            <a:extLst>
              <a:ext uri="{FF2B5EF4-FFF2-40B4-BE49-F238E27FC236}">
                <a16:creationId xmlns:a16="http://schemas.microsoft.com/office/drawing/2014/main" id="{A3F4F994-6AE0-3F3F-30C8-4A26D6B7E51C}"/>
              </a:ext>
            </a:extLst>
          </p:cNvPr>
          <p:cNvSpPr/>
          <p:nvPr/>
        </p:nvSpPr>
        <p:spPr>
          <a:xfrm>
            <a:off x="4438423" y="5232293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f=6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E8145B6-B0EC-9F97-7DC8-B7DABF5E341E}"/>
              </a:ext>
            </a:extLst>
          </p:cNvPr>
          <p:cNvCxnSpPr>
            <a:cxnSpLocks/>
            <a:endCxn id="57" idx="3"/>
          </p:cNvCxnSpPr>
          <p:nvPr/>
        </p:nvCxnSpPr>
        <p:spPr>
          <a:xfrm>
            <a:off x="4042118" y="4613314"/>
            <a:ext cx="919099" cy="61897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05192F9-2EE0-E69B-5086-84B615B69593}"/>
              </a:ext>
            </a:extLst>
          </p:cNvPr>
          <p:cNvCxnSpPr>
            <a:cxnSpLocks/>
            <a:endCxn id="64" idx="3"/>
          </p:cNvCxnSpPr>
          <p:nvPr/>
        </p:nvCxnSpPr>
        <p:spPr>
          <a:xfrm flipH="1">
            <a:off x="7706885" y="4592829"/>
            <a:ext cx="932364" cy="62495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Snip Same Side Corner Rectangle 63">
            <a:extLst>
              <a:ext uri="{FF2B5EF4-FFF2-40B4-BE49-F238E27FC236}">
                <a16:creationId xmlns:a16="http://schemas.microsoft.com/office/drawing/2014/main" id="{D78881C0-3877-6C05-BEF9-49D3A0444BD6}"/>
              </a:ext>
            </a:extLst>
          </p:cNvPr>
          <p:cNvSpPr/>
          <p:nvPr/>
        </p:nvSpPr>
        <p:spPr>
          <a:xfrm>
            <a:off x="7184091" y="5217779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j=12</a:t>
            </a:r>
          </a:p>
        </p:txBody>
      </p:sp>
      <p:sp>
        <p:nvSpPr>
          <p:cNvPr id="65" name="Snip Same Side Corner Rectangle 64">
            <a:extLst>
              <a:ext uri="{FF2B5EF4-FFF2-40B4-BE49-F238E27FC236}">
                <a16:creationId xmlns:a16="http://schemas.microsoft.com/office/drawing/2014/main" id="{C2B35D46-1AFB-860B-197E-9C8DAB781F72}"/>
              </a:ext>
            </a:extLst>
          </p:cNvPr>
          <p:cNvSpPr/>
          <p:nvPr/>
        </p:nvSpPr>
        <p:spPr>
          <a:xfrm>
            <a:off x="9929761" y="5204273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m=67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66D2452-5257-6535-2E33-2985DA19E501}"/>
              </a:ext>
            </a:extLst>
          </p:cNvPr>
          <p:cNvCxnSpPr>
            <a:cxnSpLocks/>
            <a:endCxn id="65" idx="3"/>
          </p:cNvCxnSpPr>
          <p:nvPr/>
        </p:nvCxnSpPr>
        <p:spPr>
          <a:xfrm>
            <a:off x="9457032" y="4592829"/>
            <a:ext cx="995523" cy="611444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>
            <a:extLst>
              <a:ext uri="{FF2B5EF4-FFF2-40B4-BE49-F238E27FC236}">
                <a16:creationId xmlns:a16="http://schemas.microsoft.com/office/drawing/2014/main" id="{A78F898C-1BEC-02EB-C57C-7D6C469B9BA5}"/>
              </a:ext>
            </a:extLst>
          </p:cNvPr>
          <p:cNvCxnSpPr>
            <a:cxnSpLocks/>
            <a:stCxn id="47" idx="0"/>
            <a:endCxn id="57" idx="2"/>
          </p:cNvCxnSpPr>
          <p:nvPr/>
        </p:nvCxnSpPr>
        <p:spPr>
          <a:xfrm>
            <a:off x="4111177" y="4447095"/>
            <a:ext cx="327246" cy="1046078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>
            <a:extLst>
              <a:ext uri="{FF2B5EF4-FFF2-40B4-BE49-F238E27FC236}">
                <a16:creationId xmlns:a16="http://schemas.microsoft.com/office/drawing/2014/main" id="{BD0A97D4-05A1-36B1-2949-6F751ABCAA36}"/>
              </a:ext>
            </a:extLst>
          </p:cNvPr>
          <p:cNvCxnSpPr>
            <a:cxnSpLocks/>
            <a:stCxn id="76" idx="3"/>
            <a:endCxn id="56" idx="2"/>
          </p:cNvCxnSpPr>
          <p:nvPr/>
        </p:nvCxnSpPr>
        <p:spPr>
          <a:xfrm>
            <a:off x="1191733" y="5450224"/>
            <a:ext cx="501022" cy="14515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4B3E3293-6372-042A-88ED-C6E9E45A4FBC}"/>
              </a:ext>
            </a:extLst>
          </p:cNvPr>
          <p:cNvSpPr/>
          <p:nvPr/>
        </p:nvSpPr>
        <p:spPr>
          <a:xfrm>
            <a:off x="415123" y="5254281"/>
            <a:ext cx="776610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cxnSp>
        <p:nvCxnSpPr>
          <p:cNvPr id="79" name="Curved Connector 78">
            <a:extLst>
              <a:ext uri="{FF2B5EF4-FFF2-40B4-BE49-F238E27FC236}">
                <a16:creationId xmlns:a16="http://schemas.microsoft.com/office/drawing/2014/main" id="{1F3CDD97-C773-3017-8819-F36E5E40630C}"/>
              </a:ext>
            </a:extLst>
          </p:cNvPr>
          <p:cNvCxnSpPr>
            <a:cxnSpLocks/>
            <a:stCxn id="56" idx="0"/>
            <a:endCxn id="47" idx="2"/>
          </p:cNvCxnSpPr>
          <p:nvPr/>
        </p:nvCxnSpPr>
        <p:spPr>
          <a:xfrm flipV="1">
            <a:off x="2738343" y="4447095"/>
            <a:ext cx="327246" cy="1017644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urved Connector 86">
            <a:extLst>
              <a:ext uri="{FF2B5EF4-FFF2-40B4-BE49-F238E27FC236}">
                <a16:creationId xmlns:a16="http://schemas.microsoft.com/office/drawing/2014/main" id="{6FA2AB38-1BD2-9D5F-D2FB-E94A9E319965}"/>
              </a:ext>
            </a:extLst>
          </p:cNvPr>
          <p:cNvCxnSpPr>
            <a:cxnSpLocks/>
            <a:stCxn id="57" idx="0"/>
            <a:endCxn id="31" idx="2"/>
          </p:cNvCxnSpPr>
          <p:nvPr/>
        </p:nvCxnSpPr>
        <p:spPr>
          <a:xfrm flipV="1">
            <a:off x="5484011" y="3322841"/>
            <a:ext cx="327246" cy="2170332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urved Connector 92">
            <a:extLst>
              <a:ext uri="{FF2B5EF4-FFF2-40B4-BE49-F238E27FC236}">
                <a16:creationId xmlns:a16="http://schemas.microsoft.com/office/drawing/2014/main" id="{0A54B6BA-4C4D-21EA-4529-8DC89E5B0D6B}"/>
              </a:ext>
            </a:extLst>
          </p:cNvPr>
          <p:cNvCxnSpPr>
            <a:cxnSpLocks/>
            <a:stCxn id="31" idx="0"/>
            <a:endCxn id="64" idx="2"/>
          </p:cNvCxnSpPr>
          <p:nvPr/>
        </p:nvCxnSpPr>
        <p:spPr>
          <a:xfrm>
            <a:off x="6856845" y="3322841"/>
            <a:ext cx="327246" cy="2155818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urved Connector 99">
            <a:extLst>
              <a:ext uri="{FF2B5EF4-FFF2-40B4-BE49-F238E27FC236}">
                <a16:creationId xmlns:a16="http://schemas.microsoft.com/office/drawing/2014/main" id="{5B13272C-13DA-3341-A568-7CD3B876E716}"/>
              </a:ext>
            </a:extLst>
          </p:cNvPr>
          <p:cNvCxnSpPr>
            <a:cxnSpLocks/>
            <a:stCxn id="64" idx="0"/>
            <a:endCxn id="62" idx="2"/>
          </p:cNvCxnSpPr>
          <p:nvPr/>
        </p:nvCxnSpPr>
        <p:spPr>
          <a:xfrm flipV="1">
            <a:off x="8229679" y="4432581"/>
            <a:ext cx="327246" cy="1046078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urved Connector 104">
            <a:extLst>
              <a:ext uri="{FF2B5EF4-FFF2-40B4-BE49-F238E27FC236}">
                <a16:creationId xmlns:a16="http://schemas.microsoft.com/office/drawing/2014/main" id="{40D5F708-690D-948E-6E1E-F00FD1D017D2}"/>
              </a:ext>
            </a:extLst>
          </p:cNvPr>
          <p:cNvCxnSpPr>
            <a:cxnSpLocks/>
            <a:stCxn id="62" idx="0"/>
            <a:endCxn id="65" idx="2"/>
          </p:cNvCxnSpPr>
          <p:nvPr/>
        </p:nvCxnSpPr>
        <p:spPr>
          <a:xfrm>
            <a:off x="9602513" y="4432581"/>
            <a:ext cx="327248" cy="1032572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urved Connector 110">
            <a:extLst>
              <a:ext uri="{FF2B5EF4-FFF2-40B4-BE49-F238E27FC236}">
                <a16:creationId xmlns:a16="http://schemas.microsoft.com/office/drawing/2014/main" id="{95805C96-F5A9-D1F5-B2BB-EDDB7ACF11BD}"/>
              </a:ext>
            </a:extLst>
          </p:cNvPr>
          <p:cNvCxnSpPr>
            <a:cxnSpLocks/>
            <a:stCxn id="65" idx="0"/>
            <a:endCxn id="113" idx="1"/>
          </p:cNvCxnSpPr>
          <p:nvPr/>
        </p:nvCxnSpPr>
        <p:spPr>
          <a:xfrm flipV="1">
            <a:off x="10975349" y="5451233"/>
            <a:ext cx="580851" cy="13920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0A64257-3355-8BBF-EC4D-1432811A506A}"/>
              </a:ext>
            </a:extLst>
          </p:cNvPr>
          <p:cNvSpPr/>
          <p:nvPr/>
        </p:nvSpPr>
        <p:spPr>
          <a:xfrm>
            <a:off x="11556200" y="5255290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2" name="Snip Same Side Corner Rectangle 61">
            <a:extLst>
              <a:ext uri="{FF2B5EF4-FFF2-40B4-BE49-F238E27FC236}">
                <a16:creationId xmlns:a16="http://schemas.microsoft.com/office/drawing/2014/main" id="{632D30FC-BF36-C7BA-0AB0-099A2C74BD6C}"/>
              </a:ext>
            </a:extLst>
          </p:cNvPr>
          <p:cNvSpPr/>
          <p:nvPr/>
        </p:nvSpPr>
        <p:spPr>
          <a:xfrm>
            <a:off x="8556925" y="4171701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k=9</a:t>
            </a:r>
          </a:p>
        </p:txBody>
      </p:sp>
      <p:sp>
        <p:nvSpPr>
          <p:cNvPr id="47" name="Snip Same Side Corner Rectangle 46">
            <a:extLst>
              <a:ext uri="{FF2B5EF4-FFF2-40B4-BE49-F238E27FC236}">
                <a16:creationId xmlns:a16="http://schemas.microsoft.com/office/drawing/2014/main" id="{0E25ECBE-128B-4B41-3CF2-BD20AD6A25B8}"/>
              </a:ext>
            </a:extLst>
          </p:cNvPr>
          <p:cNvSpPr/>
          <p:nvPr/>
        </p:nvSpPr>
        <p:spPr>
          <a:xfrm>
            <a:off x="3065589" y="4186215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d=8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5E4F539-BF09-58E6-D7C5-0F03CD8E4226}"/>
              </a:ext>
            </a:extLst>
          </p:cNvPr>
          <p:cNvSpPr/>
          <p:nvPr/>
        </p:nvSpPr>
        <p:spPr>
          <a:xfrm>
            <a:off x="5945746" y="2339431"/>
            <a:ext cx="776610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234E9B4-3F56-F631-6E90-3A44760705FC}"/>
              </a:ext>
            </a:extLst>
          </p:cNvPr>
          <p:cNvCxnSpPr>
            <a:cxnSpLocks/>
            <a:stCxn id="39" idx="2"/>
            <a:endCxn id="31" idx="3"/>
          </p:cNvCxnSpPr>
          <p:nvPr/>
        </p:nvCxnSpPr>
        <p:spPr>
          <a:xfrm>
            <a:off x="6334051" y="2731317"/>
            <a:ext cx="0" cy="330644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D24DDC3-405E-FFB9-1435-3539AF794D25}"/>
              </a:ext>
            </a:extLst>
          </p:cNvPr>
          <p:cNvSpPr txBox="1"/>
          <p:nvPr/>
        </p:nvSpPr>
        <p:spPr>
          <a:xfrm>
            <a:off x="7706885" y="485043"/>
            <a:ext cx="426719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TreeMapEntry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char *key;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int value;</a:t>
            </a:r>
          </a:p>
          <a:p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TreeMapEntry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*__next;</a:t>
            </a:r>
          </a:p>
          <a:p>
            <a:endParaRPr lang="en-US" sz="16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TreeMapEntry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*__left;</a:t>
            </a:r>
          </a:p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TreeMapEntry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*__right;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11DD2F3-58EF-7D6B-1549-51B36367B28C}"/>
              </a:ext>
            </a:extLst>
          </p:cNvPr>
          <p:cNvSpPr txBox="1"/>
          <p:nvPr/>
        </p:nvSpPr>
        <p:spPr>
          <a:xfrm>
            <a:off x="886322" y="507980"/>
            <a:ext cx="42188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struct 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TreeMapEntry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*__head;</a:t>
            </a:r>
          </a:p>
          <a:p>
            <a:endParaRPr lang="en-US" sz="16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struct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TreeMapEntry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*__root;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…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1" name="Snip Same Side Corner Rectangle 30">
            <a:extLst>
              <a:ext uri="{FF2B5EF4-FFF2-40B4-BE49-F238E27FC236}">
                <a16:creationId xmlns:a16="http://schemas.microsoft.com/office/drawing/2014/main" id="{E7026527-51C7-8BDC-9825-BD78B1B25892}"/>
              </a:ext>
            </a:extLst>
          </p:cNvPr>
          <p:cNvSpPr/>
          <p:nvPr/>
        </p:nvSpPr>
        <p:spPr>
          <a:xfrm>
            <a:off x="5811257" y="3061961"/>
            <a:ext cx="1045588" cy="521759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h=42</a:t>
            </a:r>
          </a:p>
        </p:txBody>
      </p:sp>
    </p:spTree>
    <p:extLst>
      <p:ext uri="{BB962C8B-B14F-4D97-AF65-F5344CB8AC3E}">
        <p14:creationId xmlns:p14="http://schemas.microsoft.com/office/powerpoint/2010/main" val="1788838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1B035-BD2D-1662-BE3A-DFD834220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put()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0DFCB-7FD7-58A7-99D7-31F4B0BBBC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Updating two data structures at the same time</a:t>
            </a:r>
          </a:p>
        </p:txBody>
      </p:sp>
      <p:pic>
        <p:nvPicPr>
          <p:cNvPr id="4" name="Picture 3" descr="Diagram of hash map and linked tree map.  The text &quot;&quot;lowest node greater than&quot; is crossed out.">
            <a:extLst>
              <a:ext uri="{FF2B5EF4-FFF2-40B4-BE49-F238E27FC236}">
                <a16:creationId xmlns:a16="http://schemas.microsoft.com/office/drawing/2014/main" id="{005D3749-EEEB-1C7B-130B-7B853F612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713" y="1395888"/>
            <a:ext cx="4076142" cy="394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690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1B035-BD2D-1662-BE3A-DFD834220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we start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0DFCB-7FD7-58A7-99D7-31F4B0BBB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17039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It likely impossible to write put() using pieces from Google searches or a long conversation with an AI bot</a:t>
            </a:r>
          </a:p>
          <a:p>
            <a:r>
              <a:rPr lang="en-US" dirty="0"/>
              <a:t>You need to understand it all before you write it</a:t>
            </a:r>
          </a:p>
          <a:p>
            <a:r>
              <a:rPr lang="en-US" dirty="0"/>
              <a:t>Once you understand it – the code should look clean and simple to you</a:t>
            </a:r>
          </a:p>
          <a:p>
            <a:r>
              <a:rPr lang="en-US" dirty="0"/>
              <a:t>My put() implementation was broken until it was perfect</a:t>
            </a:r>
          </a:p>
          <a:p>
            <a:r>
              <a:rPr lang="en-US" dirty="0"/>
              <a:t>I threw it away completely several times</a:t>
            </a:r>
          </a:p>
        </p:txBody>
      </p:sp>
      <p:pic>
        <p:nvPicPr>
          <p:cNvPr id="4" name="Picture 3" descr="Diagram of hash map and linked tree map.  The text &quot;&quot;lowest node greater than&quot; is crossed out.">
            <a:extLst>
              <a:ext uri="{FF2B5EF4-FFF2-40B4-BE49-F238E27FC236}">
                <a16:creationId xmlns:a16="http://schemas.microsoft.com/office/drawing/2014/main" id="{005D3749-EEEB-1C7B-130B-7B853F612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713" y="1395888"/>
            <a:ext cx="4076142" cy="394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336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41CDC3-B3DA-898D-A721-CEFACEBAD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put()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334E94-81FB-CA2D-87F2-7F68B0F51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413"/>
            <a:ext cx="10515600" cy="2007384"/>
          </a:xfrm>
        </p:spPr>
        <p:txBody>
          <a:bodyPr>
            <a:normAutofit/>
          </a:bodyPr>
          <a:lstStyle/>
          <a:p>
            <a:r>
              <a:rPr lang="en-US" dirty="0"/>
              <a:t>A binary tree search is O(log N) while a sorted list search is O(N)</a:t>
            </a:r>
          </a:p>
          <a:p>
            <a:pPr lvl="1"/>
            <a:r>
              <a:rPr lang="en-US" dirty="0"/>
              <a:t>Million entry list search average:  500,000</a:t>
            </a:r>
          </a:p>
          <a:p>
            <a:pPr lvl="1"/>
            <a:r>
              <a:rPr lang="en-US" dirty="0"/>
              <a:t>Million entry tree search average: (log</a:t>
            </a:r>
            <a:r>
              <a:rPr lang="en-US" baseline="-25000" dirty="0"/>
              <a:t>2</a:t>
            </a:r>
            <a:r>
              <a:rPr lang="en-US" dirty="0"/>
              <a:t> 1000000) = 20</a:t>
            </a:r>
          </a:p>
          <a:p>
            <a:r>
              <a:rPr lang="en-US" dirty="0"/>
              <a:t>We use the Tree to find where to insert or update a key / value pair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5493C31-7E89-607A-8689-E5AA0D038202}"/>
              </a:ext>
            </a:extLst>
          </p:cNvPr>
          <p:cNvGrpSpPr/>
          <p:nvPr/>
        </p:nvGrpSpPr>
        <p:grpSpPr>
          <a:xfrm>
            <a:off x="1999375" y="3887897"/>
            <a:ext cx="7761569" cy="2289066"/>
            <a:chOff x="3938344" y="3429000"/>
            <a:chExt cx="7761569" cy="2289066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037378A-AFB2-A46B-897D-CCEED4200E2A}"/>
                </a:ext>
              </a:extLst>
            </p:cNvPr>
            <p:cNvCxnSpPr>
              <a:cxnSpLocks/>
              <a:endCxn id="28" idx="3"/>
            </p:cNvCxnSpPr>
            <p:nvPr/>
          </p:nvCxnSpPr>
          <p:spPr>
            <a:xfrm flipH="1">
              <a:off x="6155920" y="4130261"/>
              <a:ext cx="1717419" cy="536771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Snip Same Side Corner Rectangle 6">
              <a:extLst>
                <a:ext uri="{FF2B5EF4-FFF2-40B4-BE49-F238E27FC236}">
                  <a16:creationId xmlns:a16="http://schemas.microsoft.com/office/drawing/2014/main" id="{99518112-531C-35E6-FAE6-21E8772C8B1D}"/>
                </a:ext>
              </a:extLst>
            </p:cNvPr>
            <p:cNvSpPr/>
            <p:nvPr/>
          </p:nvSpPr>
          <p:spPr>
            <a:xfrm>
              <a:off x="7646072" y="3913364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h=42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60754AA-8CDA-76BF-52A9-DA0F9F7D11F8}"/>
                </a:ext>
              </a:extLst>
            </p:cNvPr>
            <p:cNvCxnSpPr>
              <a:cxnSpLocks/>
              <a:endCxn id="27" idx="3"/>
            </p:cNvCxnSpPr>
            <p:nvPr/>
          </p:nvCxnSpPr>
          <p:spPr>
            <a:xfrm>
              <a:off x="8292234" y="4195676"/>
              <a:ext cx="1544923" cy="461626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DD922AC-8531-3C94-FEC5-7AE720357A5F}"/>
                </a:ext>
              </a:extLst>
            </p:cNvPr>
            <p:cNvCxnSpPr>
              <a:cxnSpLocks/>
              <a:endCxn id="10" idx="3"/>
            </p:cNvCxnSpPr>
            <p:nvPr/>
          </p:nvCxnSpPr>
          <p:spPr>
            <a:xfrm flipH="1">
              <a:off x="5235610" y="4953347"/>
              <a:ext cx="601333" cy="39588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Snip Same Side Corner Rectangle 9">
              <a:extLst>
                <a:ext uri="{FF2B5EF4-FFF2-40B4-BE49-F238E27FC236}">
                  <a16:creationId xmlns:a16="http://schemas.microsoft.com/office/drawing/2014/main" id="{98A4BC95-6C70-F086-3C11-D74BD787DBB6}"/>
                </a:ext>
              </a:extLst>
            </p:cNvPr>
            <p:cNvSpPr/>
            <p:nvPr/>
          </p:nvSpPr>
          <p:spPr>
            <a:xfrm>
              <a:off x="4885144" y="534923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b=123</a:t>
              </a:r>
            </a:p>
          </p:txBody>
        </p:sp>
        <p:sp>
          <p:nvSpPr>
            <p:cNvPr id="11" name="Snip Same Side Corner Rectangle 10">
              <a:extLst>
                <a:ext uri="{FF2B5EF4-FFF2-40B4-BE49-F238E27FC236}">
                  <a16:creationId xmlns:a16="http://schemas.microsoft.com/office/drawing/2014/main" id="{FCF5112B-44B4-D56B-3671-A82A30751750}"/>
                </a:ext>
              </a:extLst>
            </p:cNvPr>
            <p:cNvSpPr/>
            <p:nvPr/>
          </p:nvSpPr>
          <p:spPr>
            <a:xfrm>
              <a:off x="6725762" y="5368293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f=6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503D39E-EB6D-B764-86BB-8A9E873A172B}"/>
                </a:ext>
              </a:extLst>
            </p:cNvPr>
            <p:cNvCxnSpPr>
              <a:cxnSpLocks/>
              <a:endCxn id="11" idx="3"/>
            </p:cNvCxnSpPr>
            <p:nvPr/>
          </p:nvCxnSpPr>
          <p:spPr>
            <a:xfrm>
              <a:off x="6460091" y="4953347"/>
              <a:ext cx="616138" cy="414946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153205B-26A1-E8C6-EA76-E583DB19C427}"/>
                </a:ext>
              </a:extLst>
            </p:cNvPr>
            <p:cNvCxnSpPr>
              <a:cxnSpLocks/>
              <a:endCxn id="14" idx="3"/>
            </p:cNvCxnSpPr>
            <p:nvPr/>
          </p:nvCxnSpPr>
          <p:spPr>
            <a:xfrm flipH="1">
              <a:off x="8916848" y="4939615"/>
              <a:ext cx="625031" cy="418949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nip Same Side Corner Rectangle 13">
              <a:extLst>
                <a:ext uri="{FF2B5EF4-FFF2-40B4-BE49-F238E27FC236}">
                  <a16:creationId xmlns:a16="http://schemas.microsoft.com/office/drawing/2014/main" id="{E4F56A63-8E2E-49CF-90D8-ED5B2224177D}"/>
                </a:ext>
              </a:extLst>
            </p:cNvPr>
            <p:cNvSpPr/>
            <p:nvPr/>
          </p:nvSpPr>
          <p:spPr>
            <a:xfrm>
              <a:off x="8566381" y="5358564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j=12</a:t>
              </a:r>
            </a:p>
          </p:txBody>
        </p:sp>
        <p:sp>
          <p:nvSpPr>
            <p:cNvPr id="15" name="Snip Same Side Corner Rectangle 14">
              <a:extLst>
                <a:ext uri="{FF2B5EF4-FFF2-40B4-BE49-F238E27FC236}">
                  <a16:creationId xmlns:a16="http://schemas.microsoft.com/office/drawing/2014/main" id="{E4DA5FFF-8FDD-9D8F-1642-D23F5B013F48}"/>
                </a:ext>
              </a:extLst>
            </p:cNvPr>
            <p:cNvSpPr/>
            <p:nvPr/>
          </p:nvSpPr>
          <p:spPr>
            <a:xfrm>
              <a:off x="10407001" y="5349510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m=67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5359E34-7013-F9E6-C3C6-CFB567205358}"/>
                </a:ext>
              </a:extLst>
            </p:cNvPr>
            <p:cNvCxnSpPr>
              <a:cxnSpLocks/>
              <a:endCxn id="15" idx="3"/>
            </p:cNvCxnSpPr>
            <p:nvPr/>
          </p:nvCxnSpPr>
          <p:spPr>
            <a:xfrm>
              <a:off x="10090097" y="4939615"/>
              <a:ext cx="667371" cy="40989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>
              <a:extLst>
                <a:ext uri="{FF2B5EF4-FFF2-40B4-BE49-F238E27FC236}">
                  <a16:creationId xmlns:a16="http://schemas.microsoft.com/office/drawing/2014/main" id="{CBED9F99-F0DF-3DEE-9142-A060F7C97245}"/>
                </a:ext>
              </a:extLst>
            </p:cNvPr>
            <p:cNvCxnSpPr>
              <a:cxnSpLocks/>
              <a:stCxn id="28" idx="0"/>
              <a:endCxn id="11" idx="2"/>
            </p:cNvCxnSpPr>
            <p:nvPr/>
          </p:nvCxnSpPr>
          <p:spPr>
            <a:xfrm>
              <a:off x="6506386" y="4841919"/>
              <a:ext cx="219377" cy="701261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>
              <a:extLst>
                <a:ext uri="{FF2B5EF4-FFF2-40B4-BE49-F238E27FC236}">
                  <a16:creationId xmlns:a16="http://schemas.microsoft.com/office/drawing/2014/main" id="{8D853EAE-B09F-6111-8B5A-2F61A9F131F3}"/>
                </a:ext>
              </a:extLst>
            </p:cNvPr>
            <p:cNvCxnSpPr>
              <a:cxnSpLocks/>
              <a:stCxn id="19" idx="3"/>
              <a:endCxn id="10" idx="2"/>
            </p:cNvCxnSpPr>
            <p:nvPr/>
          </p:nvCxnSpPr>
          <p:spPr>
            <a:xfrm>
              <a:off x="4549273" y="5514727"/>
              <a:ext cx="335871" cy="9392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1115337-3CBE-590B-CE15-0747A33A0922}"/>
                </a:ext>
              </a:extLst>
            </p:cNvPr>
            <p:cNvSpPr/>
            <p:nvPr/>
          </p:nvSpPr>
          <p:spPr>
            <a:xfrm>
              <a:off x="3938344" y="5383710"/>
              <a:ext cx="610929" cy="26203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head</a:t>
              </a:r>
              <a:r>
                <a:rPr lang="en-US" sz="12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</a:p>
          </p:txBody>
        </p:sp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F32E4954-0A6A-10A3-B342-3707F10F36C8}"/>
                </a:ext>
              </a:extLst>
            </p:cNvPr>
            <p:cNvCxnSpPr>
              <a:cxnSpLocks/>
              <a:stCxn id="10" idx="0"/>
              <a:endCxn id="28" idx="2"/>
            </p:cNvCxnSpPr>
            <p:nvPr/>
          </p:nvCxnSpPr>
          <p:spPr>
            <a:xfrm flipV="1">
              <a:off x="5586077" y="4841919"/>
              <a:ext cx="219377" cy="6822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>
              <a:extLst>
                <a:ext uri="{FF2B5EF4-FFF2-40B4-BE49-F238E27FC236}">
                  <a16:creationId xmlns:a16="http://schemas.microsoft.com/office/drawing/2014/main" id="{92FC8FD2-5506-B686-0653-049FDDBA4128}"/>
                </a:ext>
              </a:extLst>
            </p:cNvPr>
            <p:cNvCxnSpPr>
              <a:cxnSpLocks/>
              <a:stCxn id="11" idx="0"/>
              <a:endCxn id="7" idx="2"/>
            </p:cNvCxnSpPr>
            <p:nvPr/>
          </p:nvCxnSpPr>
          <p:spPr>
            <a:xfrm flipV="1">
              <a:off x="7426695" y="4088250"/>
              <a:ext cx="219377" cy="145493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>
              <a:extLst>
                <a:ext uri="{FF2B5EF4-FFF2-40B4-BE49-F238E27FC236}">
                  <a16:creationId xmlns:a16="http://schemas.microsoft.com/office/drawing/2014/main" id="{BE296A04-69C5-34FC-F2E8-C5963E6A2CE7}"/>
                </a:ext>
              </a:extLst>
            </p:cNvPr>
            <p:cNvCxnSpPr>
              <a:cxnSpLocks/>
              <a:stCxn id="7" idx="0"/>
              <a:endCxn id="14" idx="2"/>
            </p:cNvCxnSpPr>
            <p:nvPr/>
          </p:nvCxnSpPr>
          <p:spPr>
            <a:xfrm>
              <a:off x="8347005" y="4088250"/>
              <a:ext cx="219377" cy="14452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id="{EF281402-C368-1CB1-8F51-AED0001C20DC}"/>
                </a:ext>
              </a:extLst>
            </p:cNvPr>
            <p:cNvCxnSpPr>
              <a:cxnSpLocks/>
              <a:stCxn id="14" idx="0"/>
              <a:endCxn id="27" idx="2"/>
            </p:cNvCxnSpPr>
            <p:nvPr/>
          </p:nvCxnSpPr>
          <p:spPr>
            <a:xfrm flipV="1">
              <a:off x="9267314" y="4832189"/>
              <a:ext cx="219377" cy="701261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E5A8CBF4-B0EE-4BE5-C781-55EC8CDE0558}"/>
                </a:ext>
              </a:extLst>
            </p:cNvPr>
            <p:cNvCxnSpPr>
              <a:cxnSpLocks/>
              <a:stCxn id="27" idx="0"/>
              <a:endCxn id="15" idx="2"/>
            </p:cNvCxnSpPr>
            <p:nvPr/>
          </p:nvCxnSpPr>
          <p:spPr>
            <a:xfrm>
              <a:off x="10187624" y="4832189"/>
              <a:ext cx="219378" cy="692207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FC86D1BD-049E-0D16-CADA-E8199D5C1F74}"/>
                </a:ext>
              </a:extLst>
            </p:cNvPr>
            <p:cNvCxnSpPr>
              <a:cxnSpLocks/>
              <a:stCxn id="15" idx="0"/>
              <a:endCxn id="26" idx="1"/>
            </p:cNvCxnSpPr>
            <p:nvPr/>
          </p:nvCxnSpPr>
          <p:spPr>
            <a:xfrm flipV="1">
              <a:off x="11107934" y="5515065"/>
              <a:ext cx="389386" cy="9332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0D4F9F8-5664-2809-E660-E2AF14ADBA8B}"/>
                </a:ext>
              </a:extLst>
            </p:cNvPr>
            <p:cNvSpPr/>
            <p:nvPr/>
          </p:nvSpPr>
          <p:spPr>
            <a:xfrm>
              <a:off x="11497321" y="5383710"/>
              <a:ext cx="202592" cy="26270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∅</a:t>
              </a:r>
            </a:p>
          </p:txBody>
        </p:sp>
        <p:sp>
          <p:nvSpPr>
            <p:cNvPr id="27" name="Snip Same Side Corner Rectangle 26">
              <a:extLst>
                <a:ext uri="{FF2B5EF4-FFF2-40B4-BE49-F238E27FC236}">
                  <a16:creationId xmlns:a16="http://schemas.microsoft.com/office/drawing/2014/main" id="{90A70FB3-C167-270D-AC5C-90BC57590171}"/>
                </a:ext>
              </a:extLst>
            </p:cNvPr>
            <p:cNvSpPr/>
            <p:nvPr/>
          </p:nvSpPr>
          <p:spPr>
            <a:xfrm>
              <a:off x="9486691" y="465730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k=9</a:t>
              </a:r>
            </a:p>
          </p:txBody>
        </p:sp>
        <p:sp>
          <p:nvSpPr>
            <p:cNvPr id="28" name="Snip Same Side Corner Rectangle 27">
              <a:extLst>
                <a:ext uri="{FF2B5EF4-FFF2-40B4-BE49-F238E27FC236}">
                  <a16:creationId xmlns:a16="http://schemas.microsoft.com/office/drawing/2014/main" id="{A0CB0367-0DE4-DF6F-0305-021A8DAC3383}"/>
                </a:ext>
              </a:extLst>
            </p:cNvPr>
            <p:cNvSpPr/>
            <p:nvPr/>
          </p:nvSpPr>
          <p:spPr>
            <a:xfrm>
              <a:off x="5805453" y="466703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d=8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CE2B761-FB68-FD5F-3F81-045A78AFA098}"/>
                </a:ext>
              </a:extLst>
            </p:cNvPr>
            <p:cNvSpPr/>
            <p:nvPr/>
          </p:nvSpPr>
          <p:spPr>
            <a:xfrm>
              <a:off x="7681144" y="3429000"/>
              <a:ext cx="610775" cy="26270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>
                  <a:solidFill>
                    <a:schemeClr val="accent2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root</a:t>
              </a:r>
              <a:r>
                <a:rPr lang="en-US" sz="1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F6E1057-F6D6-1B73-18F1-16F4B3268828}"/>
                </a:ext>
              </a:extLst>
            </p:cNvPr>
            <p:cNvCxnSpPr>
              <a:cxnSpLocks/>
              <a:stCxn id="29" idx="2"/>
              <a:endCxn id="7" idx="3"/>
            </p:cNvCxnSpPr>
            <p:nvPr/>
          </p:nvCxnSpPr>
          <p:spPr>
            <a:xfrm>
              <a:off x="7986532" y="3691709"/>
              <a:ext cx="10007" cy="22165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67250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4BD9A-4FA3-6AD5-21F3-D2D426275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35477" cy="1325563"/>
          </a:xfrm>
        </p:spPr>
        <p:txBody>
          <a:bodyPr/>
          <a:lstStyle/>
          <a:p>
            <a:r>
              <a:rPr lang="en-US" dirty="0"/>
              <a:t>Use cases for put()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3B133-96FB-5634-9F70-90D25BEF5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54976" cy="4351338"/>
          </a:xfrm>
        </p:spPr>
        <p:txBody>
          <a:bodyPr>
            <a:normAutofit/>
          </a:bodyPr>
          <a:lstStyle/>
          <a:p>
            <a:r>
              <a:rPr lang="en-US" dirty="0"/>
              <a:t>Inserting into an empty (easy)</a:t>
            </a:r>
          </a:p>
          <a:p>
            <a:r>
              <a:rPr lang="en-US" dirty="0"/>
              <a:t>Inserting into a right gap</a:t>
            </a:r>
          </a:p>
          <a:p>
            <a:r>
              <a:rPr lang="en-US" dirty="0"/>
              <a:t>Inserting into a left gap</a:t>
            </a:r>
          </a:p>
          <a:p>
            <a:r>
              <a:rPr lang="en-US" dirty="0"/>
              <a:t>Inserting at the beginning</a:t>
            </a:r>
          </a:p>
          <a:p>
            <a:r>
              <a:rPr lang="en-US" dirty="0"/>
              <a:t>Inserting at the end</a:t>
            </a:r>
          </a:p>
          <a:p>
            <a:r>
              <a:rPr lang="en-US" dirty="0"/>
              <a:t>Replacing an entry (easy)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3D9661-10BF-929A-03A1-D267C3DCCEE1}"/>
              </a:ext>
            </a:extLst>
          </p:cNvPr>
          <p:cNvSpPr txBox="1"/>
          <p:nvPr/>
        </p:nvSpPr>
        <p:spPr>
          <a:xfrm>
            <a:off x="6555036" y="366693"/>
            <a:ext cx="426719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TreeMapEntry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char *key;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int value;</a:t>
            </a:r>
          </a:p>
          <a:p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TreeMapEntry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*__next;</a:t>
            </a:r>
          </a:p>
          <a:p>
            <a:endParaRPr lang="en-US" sz="16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TreeMapEntry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*__left;</a:t>
            </a:r>
          </a:p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TreeMapEntry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*__right;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5546DB-E3B5-D897-FB40-06A488094B70}"/>
              </a:ext>
            </a:extLst>
          </p:cNvPr>
          <p:cNvSpPr txBox="1"/>
          <p:nvPr/>
        </p:nvSpPr>
        <p:spPr>
          <a:xfrm>
            <a:off x="6555036" y="2644170"/>
            <a:ext cx="42188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struct 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TreeMapEntry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*__head;</a:t>
            </a:r>
          </a:p>
          <a:p>
            <a:endParaRPr lang="en-US" sz="16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struct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TreeMapEntry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*__root;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…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A4C305-37D4-0165-98AD-FBC406F4C220}"/>
              </a:ext>
            </a:extLst>
          </p:cNvPr>
          <p:cNvSpPr txBox="1"/>
          <p:nvPr/>
        </p:nvSpPr>
        <p:spPr>
          <a:xfrm>
            <a:off x="6555036" y="4723334"/>
            <a:ext cx="55260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TreeMap_new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*p = malloc(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(*p));</a:t>
            </a:r>
          </a:p>
          <a:p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p-&gt;__head = NULL;</a:t>
            </a:r>
          </a:p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p-&gt;__root = NULL;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p;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995842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0689F-D755-2301-1778-42EFDD5F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Empty list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A749A5-2483-BEF8-076F-FD560D5575B5}"/>
              </a:ext>
            </a:extLst>
          </p:cNvPr>
          <p:cNvSpPr/>
          <p:nvPr/>
        </p:nvSpPr>
        <p:spPr>
          <a:xfrm>
            <a:off x="3393195" y="5453292"/>
            <a:ext cx="658695" cy="3086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FB398965-C8C4-9F16-890B-9EDB5FF4984C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4051890" y="5607220"/>
            <a:ext cx="419831" cy="10992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4AD218A-CE6F-C948-AA78-4D0601538A22}"/>
              </a:ext>
            </a:extLst>
          </p:cNvPr>
          <p:cNvSpPr/>
          <p:nvPr/>
        </p:nvSpPr>
        <p:spPr>
          <a:xfrm>
            <a:off x="4471721" y="5452496"/>
            <a:ext cx="218432" cy="30944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2386B73-04AC-5682-85C2-44E9D9408A78}"/>
              </a:ext>
            </a:extLst>
          </p:cNvPr>
          <p:cNvSpPr/>
          <p:nvPr/>
        </p:nvSpPr>
        <p:spPr>
          <a:xfrm>
            <a:off x="7428630" y="3150824"/>
            <a:ext cx="658529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E903A2A-4411-1036-D932-BDF2C34119EC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7757895" y="3460271"/>
            <a:ext cx="10789" cy="26108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AAA4A051-0032-107A-322F-1B64BED32A33}"/>
              </a:ext>
            </a:extLst>
          </p:cNvPr>
          <p:cNvSpPr/>
          <p:nvPr/>
        </p:nvSpPr>
        <p:spPr>
          <a:xfrm>
            <a:off x="7626417" y="3698960"/>
            <a:ext cx="218432" cy="30944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</a:p>
        </p:txBody>
      </p:sp>
      <p:sp>
        <p:nvSpPr>
          <p:cNvPr id="46" name="Snip Same Side Corner Rectangle 45">
            <a:extLst>
              <a:ext uri="{FF2B5EF4-FFF2-40B4-BE49-F238E27FC236}">
                <a16:creationId xmlns:a16="http://schemas.microsoft.com/office/drawing/2014/main" id="{436C88F9-41DD-FCBB-BE61-61DC47162D22}"/>
              </a:ext>
            </a:extLst>
          </p:cNvPr>
          <p:cNvSpPr/>
          <p:nvPr/>
        </p:nvSpPr>
        <p:spPr>
          <a:xfrm>
            <a:off x="5371356" y="3965153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h=22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5733E4B-38AF-3E96-77D0-ABE533F20289}"/>
              </a:ext>
            </a:extLst>
          </p:cNvPr>
          <p:cNvSpPr txBox="1"/>
          <p:nvPr/>
        </p:nvSpPr>
        <p:spPr>
          <a:xfrm>
            <a:off x="6276881" y="3986487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1BB1602-C66E-A16D-9063-C4C5FE6C542D}"/>
              </a:ext>
            </a:extLst>
          </p:cNvPr>
          <p:cNvSpPr txBox="1"/>
          <p:nvPr/>
        </p:nvSpPr>
        <p:spPr>
          <a:xfrm>
            <a:off x="556138" y="406835"/>
            <a:ext cx="5245144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__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TreeMap_put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self,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char *key, int value) {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// Scan to see if the entry is in the list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// If the entry is found – update it 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// Entry not found – create and fill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new = malloc(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(*new));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// If list is empty – just connect it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( self-&gt;__head == NULL 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self-&gt;__head = new;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self-&gt;__root = new;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map-&gt;put(map, "h", 22);</a:t>
            </a:r>
          </a:p>
        </p:txBody>
      </p:sp>
    </p:spTree>
    <p:extLst>
      <p:ext uri="{BB962C8B-B14F-4D97-AF65-F5344CB8AC3E}">
        <p14:creationId xmlns:p14="http://schemas.microsoft.com/office/powerpoint/2010/main" val="21027281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0689F-D755-2301-1778-42EFDD5F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Empty list</a:t>
            </a:r>
          </a:p>
        </p:txBody>
      </p:sp>
      <p:sp>
        <p:nvSpPr>
          <p:cNvPr id="7" name="Snip Same Side Corner Rectangle 6">
            <a:extLst>
              <a:ext uri="{FF2B5EF4-FFF2-40B4-BE49-F238E27FC236}">
                <a16:creationId xmlns:a16="http://schemas.microsoft.com/office/drawing/2014/main" id="{D5CEE35E-8A42-B5E7-F816-5DC8E5992C24}"/>
              </a:ext>
            </a:extLst>
          </p:cNvPr>
          <p:cNvSpPr/>
          <p:nvPr/>
        </p:nvSpPr>
        <p:spPr>
          <a:xfrm>
            <a:off x="7390815" y="3721360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h=22</a:t>
            </a:r>
          </a:p>
        </p:txBody>
      </p: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906AC85B-755B-E4BA-A131-D176E534429B}"/>
              </a:ext>
            </a:extLst>
          </p:cNvPr>
          <p:cNvCxnSpPr>
            <a:cxnSpLocks/>
            <a:stCxn id="19" idx="3"/>
            <a:endCxn id="7" idx="2"/>
          </p:cNvCxnSpPr>
          <p:nvPr/>
        </p:nvCxnSpPr>
        <p:spPr>
          <a:xfrm flipV="1">
            <a:off x="4051890" y="3927360"/>
            <a:ext cx="3338925" cy="1680258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7A749A5-2483-BEF8-076F-FD560D5575B5}"/>
              </a:ext>
            </a:extLst>
          </p:cNvPr>
          <p:cNvSpPr/>
          <p:nvPr/>
        </p:nvSpPr>
        <p:spPr>
          <a:xfrm>
            <a:off x="3393195" y="5453292"/>
            <a:ext cx="658695" cy="3086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FB398965-C8C4-9F16-890B-9EDB5FF4984C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8146551" y="3876116"/>
            <a:ext cx="419831" cy="10992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4AD218A-CE6F-C948-AA78-4D0601538A22}"/>
              </a:ext>
            </a:extLst>
          </p:cNvPr>
          <p:cNvSpPr/>
          <p:nvPr/>
        </p:nvSpPr>
        <p:spPr>
          <a:xfrm>
            <a:off x="8566382" y="3721392"/>
            <a:ext cx="218432" cy="30944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2386B73-04AC-5682-85C2-44E9D9408A78}"/>
              </a:ext>
            </a:extLst>
          </p:cNvPr>
          <p:cNvSpPr/>
          <p:nvPr/>
        </p:nvSpPr>
        <p:spPr>
          <a:xfrm>
            <a:off x="7428630" y="3150824"/>
            <a:ext cx="658529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E903A2A-4411-1036-D932-BDF2C34119EC}"/>
              </a:ext>
            </a:extLst>
          </p:cNvPr>
          <p:cNvCxnSpPr>
            <a:cxnSpLocks/>
            <a:stCxn id="29" idx="2"/>
            <a:endCxn id="7" idx="3"/>
          </p:cNvCxnSpPr>
          <p:nvPr/>
        </p:nvCxnSpPr>
        <p:spPr>
          <a:xfrm>
            <a:off x="7757895" y="3460271"/>
            <a:ext cx="10789" cy="26108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1272409-8A90-7989-A60B-C7126D6065DE}"/>
              </a:ext>
            </a:extLst>
          </p:cNvPr>
          <p:cNvSpPr txBox="1"/>
          <p:nvPr/>
        </p:nvSpPr>
        <p:spPr>
          <a:xfrm>
            <a:off x="556138" y="406835"/>
            <a:ext cx="5245144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__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TreeMap_put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self,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char *key, int value) {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// Scan to see if the entry is in the list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// If the entry is found – update it 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// Entry not found – create and fill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new = malloc(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(*new));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// If list is empty – just connect it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( self-&gt;__head == NULL 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self-&gt;__head = new;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self-&gt;__root = new;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map-&gt;put(map, "h", 22);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BEF1353-20CA-CE0E-5A78-8CEB9941B6A8}"/>
              </a:ext>
            </a:extLst>
          </p:cNvPr>
          <p:cNvSpPr/>
          <p:nvPr/>
        </p:nvSpPr>
        <p:spPr>
          <a:xfrm>
            <a:off x="8506557" y="4239725"/>
            <a:ext cx="218432" cy="30944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14478C2-AC54-1D5F-7544-8A4202B0EA93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8086726" y="4085001"/>
            <a:ext cx="419831" cy="30944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C05C41AB-8985-F4AE-9AC3-BB2B0DC443B3}"/>
              </a:ext>
            </a:extLst>
          </p:cNvPr>
          <p:cNvSpPr/>
          <p:nvPr/>
        </p:nvSpPr>
        <p:spPr>
          <a:xfrm>
            <a:off x="6905175" y="4314564"/>
            <a:ext cx="218432" cy="30944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A57686E-0714-A5AA-699A-A3BE1921DDEB}"/>
              </a:ext>
            </a:extLst>
          </p:cNvPr>
          <p:cNvCxnSpPr>
            <a:cxnSpLocks/>
          </p:cNvCxnSpPr>
          <p:nvPr/>
        </p:nvCxnSpPr>
        <p:spPr>
          <a:xfrm flipH="1">
            <a:off x="7123607" y="4085001"/>
            <a:ext cx="305023" cy="307124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0642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0689F-D755-2301-1778-42EFDD5F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6550" y="365125"/>
            <a:ext cx="3207249" cy="1325563"/>
          </a:xfrm>
        </p:spPr>
        <p:txBody>
          <a:bodyPr/>
          <a:lstStyle/>
          <a:p>
            <a:pPr algn="r"/>
            <a:r>
              <a:rPr lang="en-US" dirty="0"/>
              <a:t>Finding an Item or Gap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7F78CA-D515-6E88-7650-6776DAB3734B}"/>
              </a:ext>
            </a:extLst>
          </p:cNvPr>
          <p:cNvSpPr txBox="1"/>
          <p:nvPr/>
        </p:nvSpPr>
        <p:spPr>
          <a:xfrm>
            <a:off x="556138" y="406835"/>
            <a:ext cx="564369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__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TreeMap_put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self,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char *key, int value) {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cur = self-&gt;__root;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right = NULL;  /* Our nearest right neighbor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left = NULL;   /* Out nearest left neighbor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while(cur != NULL 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(key, cur-&gt;key);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0 )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cur-&gt;value = value;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if(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0 ) { /* Turn left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right = cur;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cur = cur-&gt;__left;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 else {  /* Turn right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left = cur;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cur = cur-&gt;__right;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42692-B417-8104-C93D-04D39B6D066B}"/>
              </a:ext>
            </a:extLst>
          </p:cNvPr>
          <p:cNvGrpSpPr/>
          <p:nvPr/>
        </p:nvGrpSpPr>
        <p:grpSpPr>
          <a:xfrm>
            <a:off x="3393195" y="3150824"/>
            <a:ext cx="8368415" cy="2696308"/>
            <a:chOff x="3938344" y="3429000"/>
            <a:chExt cx="7761569" cy="2289066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021B147-E04B-7714-1072-281493417893}"/>
                </a:ext>
              </a:extLst>
            </p:cNvPr>
            <p:cNvCxnSpPr>
              <a:cxnSpLocks/>
              <a:endCxn id="28" idx="3"/>
            </p:cNvCxnSpPr>
            <p:nvPr/>
          </p:nvCxnSpPr>
          <p:spPr>
            <a:xfrm flipH="1">
              <a:off x="6155920" y="4130261"/>
              <a:ext cx="1717419" cy="536771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Snip Same Side Corner Rectangle 5">
              <a:extLst>
                <a:ext uri="{FF2B5EF4-FFF2-40B4-BE49-F238E27FC236}">
                  <a16:creationId xmlns:a16="http://schemas.microsoft.com/office/drawing/2014/main" id="{C33DDA9B-DE13-04DB-46F0-98E8E144ECF1}"/>
                </a:ext>
              </a:extLst>
            </p:cNvPr>
            <p:cNvSpPr/>
            <p:nvPr/>
          </p:nvSpPr>
          <p:spPr>
            <a:xfrm>
              <a:off x="7646072" y="3913364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h=42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07C04B9-ECC2-9D41-CE2C-E69904CD8F71}"/>
                </a:ext>
              </a:extLst>
            </p:cNvPr>
            <p:cNvCxnSpPr>
              <a:cxnSpLocks/>
              <a:endCxn id="27" idx="3"/>
            </p:cNvCxnSpPr>
            <p:nvPr/>
          </p:nvCxnSpPr>
          <p:spPr>
            <a:xfrm>
              <a:off x="8292234" y="4195676"/>
              <a:ext cx="1544923" cy="461626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5797185-4688-D7FA-769C-F38963A57A88}"/>
                </a:ext>
              </a:extLst>
            </p:cNvPr>
            <p:cNvCxnSpPr>
              <a:cxnSpLocks/>
              <a:endCxn id="9" idx="3"/>
            </p:cNvCxnSpPr>
            <p:nvPr/>
          </p:nvCxnSpPr>
          <p:spPr>
            <a:xfrm flipH="1">
              <a:off x="5235610" y="4953347"/>
              <a:ext cx="601333" cy="39588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Snip Same Side Corner Rectangle 8">
              <a:extLst>
                <a:ext uri="{FF2B5EF4-FFF2-40B4-BE49-F238E27FC236}">
                  <a16:creationId xmlns:a16="http://schemas.microsoft.com/office/drawing/2014/main" id="{E1997218-D72D-0B55-8B9C-150A75D7BFED}"/>
                </a:ext>
              </a:extLst>
            </p:cNvPr>
            <p:cNvSpPr/>
            <p:nvPr/>
          </p:nvSpPr>
          <p:spPr>
            <a:xfrm>
              <a:off x="4885144" y="534923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b=123</a:t>
              </a:r>
            </a:p>
          </p:txBody>
        </p:sp>
        <p:sp>
          <p:nvSpPr>
            <p:cNvPr id="11" name="Snip Same Side Corner Rectangle 10">
              <a:extLst>
                <a:ext uri="{FF2B5EF4-FFF2-40B4-BE49-F238E27FC236}">
                  <a16:creationId xmlns:a16="http://schemas.microsoft.com/office/drawing/2014/main" id="{D479322A-02E2-7BE6-0A77-DA68345410C8}"/>
                </a:ext>
              </a:extLst>
            </p:cNvPr>
            <p:cNvSpPr/>
            <p:nvPr/>
          </p:nvSpPr>
          <p:spPr>
            <a:xfrm>
              <a:off x="6725762" y="5368293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f=6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7DF9DC6-1E8A-7F53-36B1-274CDE3FB490}"/>
                </a:ext>
              </a:extLst>
            </p:cNvPr>
            <p:cNvCxnSpPr>
              <a:cxnSpLocks/>
              <a:endCxn id="11" idx="3"/>
            </p:cNvCxnSpPr>
            <p:nvPr/>
          </p:nvCxnSpPr>
          <p:spPr>
            <a:xfrm>
              <a:off x="6460091" y="4953347"/>
              <a:ext cx="616138" cy="414946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9EB8599-D557-57A6-49A8-92D2DE6B09E2}"/>
                </a:ext>
              </a:extLst>
            </p:cNvPr>
            <p:cNvCxnSpPr>
              <a:cxnSpLocks/>
              <a:endCxn id="14" idx="3"/>
            </p:cNvCxnSpPr>
            <p:nvPr/>
          </p:nvCxnSpPr>
          <p:spPr>
            <a:xfrm flipH="1">
              <a:off x="8916848" y="4939615"/>
              <a:ext cx="625031" cy="418949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nip Same Side Corner Rectangle 13">
              <a:extLst>
                <a:ext uri="{FF2B5EF4-FFF2-40B4-BE49-F238E27FC236}">
                  <a16:creationId xmlns:a16="http://schemas.microsoft.com/office/drawing/2014/main" id="{72FC8C0B-7189-F6A3-8B1E-86920FA32492}"/>
                </a:ext>
              </a:extLst>
            </p:cNvPr>
            <p:cNvSpPr/>
            <p:nvPr/>
          </p:nvSpPr>
          <p:spPr>
            <a:xfrm>
              <a:off x="8566381" y="5358564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j=12</a:t>
              </a:r>
            </a:p>
          </p:txBody>
        </p:sp>
        <p:sp>
          <p:nvSpPr>
            <p:cNvPr id="15" name="Snip Same Side Corner Rectangle 14">
              <a:extLst>
                <a:ext uri="{FF2B5EF4-FFF2-40B4-BE49-F238E27FC236}">
                  <a16:creationId xmlns:a16="http://schemas.microsoft.com/office/drawing/2014/main" id="{E0FAEB72-361C-3CF4-A019-3904D3217E20}"/>
                </a:ext>
              </a:extLst>
            </p:cNvPr>
            <p:cNvSpPr/>
            <p:nvPr/>
          </p:nvSpPr>
          <p:spPr>
            <a:xfrm>
              <a:off x="10407001" y="5349510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m=67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C156405-D07A-B99C-4ABE-93C880574A6F}"/>
                </a:ext>
              </a:extLst>
            </p:cNvPr>
            <p:cNvCxnSpPr>
              <a:cxnSpLocks/>
              <a:endCxn id="15" idx="3"/>
            </p:cNvCxnSpPr>
            <p:nvPr/>
          </p:nvCxnSpPr>
          <p:spPr>
            <a:xfrm>
              <a:off x="10090097" y="4939615"/>
              <a:ext cx="667371" cy="40989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>
              <a:extLst>
                <a:ext uri="{FF2B5EF4-FFF2-40B4-BE49-F238E27FC236}">
                  <a16:creationId xmlns:a16="http://schemas.microsoft.com/office/drawing/2014/main" id="{66114473-4F34-4FF2-63BD-CD15C23CD712}"/>
                </a:ext>
              </a:extLst>
            </p:cNvPr>
            <p:cNvCxnSpPr>
              <a:cxnSpLocks/>
              <a:stCxn id="28" idx="0"/>
              <a:endCxn id="11" idx="2"/>
            </p:cNvCxnSpPr>
            <p:nvPr/>
          </p:nvCxnSpPr>
          <p:spPr>
            <a:xfrm>
              <a:off x="6506386" y="4841919"/>
              <a:ext cx="219377" cy="701261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>
              <a:extLst>
                <a:ext uri="{FF2B5EF4-FFF2-40B4-BE49-F238E27FC236}">
                  <a16:creationId xmlns:a16="http://schemas.microsoft.com/office/drawing/2014/main" id="{3A7ADC3C-4746-3D7F-4D3D-240E26AA8F6C}"/>
                </a:ext>
              </a:extLst>
            </p:cNvPr>
            <p:cNvCxnSpPr>
              <a:cxnSpLocks/>
              <a:stCxn id="19" idx="3"/>
              <a:endCxn id="9" idx="2"/>
            </p:cNvCxnSpPr>
            <p:nvPr/>
          </p:nvCxnSpPr>
          <p:spPr>
            <a:xfrm>
              <a:off x="4549273" y="5514727"/>
              <a:ext cx="335871" cy="9392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4AC831B-FE5E-57A6-2E7F-619276F66643}"/>
                </a:ext>
              </a:extLst>
            </p:cNvPr>
            <p:cNvSpPr/>
            <p:nvPr/>
          </p:nvSpPr>
          <p:spPr>
            <a:xfrm>
              <a:off x="3938344" y="5383710"/>
              <a:ext cx="610929" cy="26203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head</a:t>
              </a:r>
              <a:r>
                <a:rPr lang="en-US" sz="14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</a:p>
          </p:txBody>
        </p:sp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4564A3A4-EC95-8DBC-AEBA-C556CBC4AA28}"/>
                </a:ext>
              </a:extLst>
            </p:cNvPr>
            <p:cNvCxnSpPr>
              <a:cxnSpLocks/>
              <a:stCxn id="9" idx="0"/>
              <a:endCxn id="28" idx="2"/>
            </p:cNvCxnSpPr>
            <p:nvPr/>
          </p:nvCxnSpPr>
          <p:spPr>
            <a:xfrm flipV="1">
              <a:off x="5586077" y="4841919"/>
              <a:ext cx="219377" cy="6822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>
              <a:extLst>
                <a:ext uri="{FF2B5EF4-FFF2-40B4-BE49-F238E27FC236}">
                  <a16:creationId xmlns:a16="http://schemas.microsoft.com/office/drawing/2014/main" id="{1C2CB222-639E-A53F-53CE-0A781D7B6182}"/>
                </a:ext>
              </a:extLst>
            </p:cNvPr>
            <p:cNvCxnSpPr>
              <a:cxnSpLocks/>
              <a:stCxn id="11" idx="0"/>
              <a:endCxn id="6" idx="2"/>
            </p:cNvCxnSpPr>
            <p:nvPr/>
          </p:nvCxnSpPr>
          <p:spPr>
            <a:xfrm flipV="1">
              <a:off x="7426695" y="4088250"/>
              <a:ext cx="219377" cy="145493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>
              <a:extLst>
                <a:ext uri="{FF2B5EF4-FFF2-40B4-BE49-F238E27FC236}">
                  <a16:creationId xmlns:a16="http://schemas.microsoft.com/office/drawing/2014/main" id="{7E29711F-545D-885C-FB3C-F5C575D9FA09}"/>
                </a:ext>
              </a:extLst>
            </p:cNvPr>
            <p:cNvCxnSpPr>
              <a:cxnSpLocks/>
              <a:stCxn id="6" idx="0"/>
              <a:endCxn id="14" idx="2"/>
            </p:cNvCxnSpPr>
            <p:nvPr/>
          </p:nvCxnSpPr>
          <p:spPr>
            <a:xfrm>
              <a:off x="8347005" y="4088250"/>
              <a:ext cx="219377" cy="14452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id="{415D877F-35C0-CC57-3B85-C878064BBF9C}"/>
                </a:ext>
              </a:extLst>
            </p:cNvPr>
            <p:cNvCxnSpPr>
              <a:cxnSpLocks/>
              <a:stCxn id="14" idx="0"/>
              <a:endCxn id="27" idx="2"/>
            </p:cNvCxnSpPr>
            <p:nvPr/>
          </p:nvCxnSpPr>
          <p:spPr>
            <a:xfrm flipV="1">
              <a:off x="9267314" y="4832189"/>
              <a:ext cx="219377" cy="701261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7F54C812-129A-FA63-7889-3737F6D2BF50}"/>
                </a:ext>
              </a:extLst>
            </p:cNvPr>
            <p:cNvCxnSpPr>
              <a:cxnSpLocks/>
              <a:stCxn id="27" idx="0"/>
              <a:endCxn id="15" idx="2"/>
            </p:cNvCxnSpPr>
            <p:nvPr/>
          </p:nvCxnSpPr>
          <p:spPr>
            <a:xfrm>
              <a:off x="10187624" y="4832189"/>
              <a:ext cx="219378" cy="692207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0A71A2F0-3F81-EF71-1A30-5894091305F0}"/>
                </a:ext>
              </a:extLst>
            </p:cNvPr>
            <p:cNvCxnSpPr>
              <a:cxnSpLocks/>
              <a:stCxn id="15" idx="0"/>
              <a:endCxn id="26" idx="1"/>
            </p:cNvCxnSpPr>
            <p:nvPr/>
          </p:nvCxnSpPr>
          <p:spPr>
            <a:xfrm flipV="1">
              <a:off x="11107934" y="5515065"/>
              <a:ext cx="389386" cy="9332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1AC3C37-15DE-6042-B7E7-9D4C77626380}"/>
                </a:ext>
              </a:extLst>
            </p:cNvPr>
            <p:cNvSpPr/>
            <p:nvPr/>
          </p:nvSpPr>
          <p:spPr>
            <a:xfrm>
              <a:off x="11497321" y="5383710"/>
              <a:ext cx="202592" cy="26270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∅</a:t>
              </a:r>
            </a:p>
          </p:txBody>
        </p:sp>
        <p:sp>
          <p:nvSpPr>
            <p:cNvPr id="27" name="Snip Same Side Corner Rectangle 26">
              <a:extLst>
                <a:ext uri="{FF2B5EF4-FFF2-40B4-BE49-F238E27FC236}">
                  <a16:creationId xmlns:a16="http://schemas.microsoft.com/office/drawing/2014/main" id="{0EE0C3BC-1B6B-C561-FA36-8394FEC40513}"/>
                </a:ext>
              </a:extLst>
            </p:cNvPr>
            <p:cNvSpPr/>
            <p:nvPr/>
          </p:nvSpPr>
          <p:spPr>
            <a:xfrm>
              <a:off x="9486691" y="465730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k=9</a:t>
              </a:r>
            </a:p>
          </p:txBody>
        </p:sp>
        <p:sp>
          <p:nvSpPr>
            <p:cNvPr id="28" name="Snip Same Side Corner Rectangle 27">
              <a:extLst>
                <a:ext uri="{FF2B5EF4-FFF2-40B4-BE49-F238E27FC236}">
                  <a16:creationId xmlns:a16="http://schemas.microsoft.com/office/drawing/2014/main" id="{67EBBE2E-FDAD-A1A3-9E66-7CA21AE3768A}"/>
                </a:ext>
              </a:extLst>
            </p:cNvPr>
            <p:cNvSpPr/>
            <p:nvPr/>
          </p:nvSpPr>
          <p:spPr>
            <a:xfrm>
              <a:off x="5805453" y="466703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d=8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FB0AB1A-5B1F-AC88-0995-B3543C7A46B0}"/>
                </a:ext>
              </a:extLst>
            </p:cNvPr>
            <p:cNvSpPr/>
            <p:nvPr/>
          </p:nvSpPr>
          <p:spPr>
            <a:xfrm>
              <a:off x="7681144" y="3429000"/>
              <a:ext cx="610775" cy="26270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root</a:t>
              </a:r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9BA86AB-E27D-2A3A-EC1F-C6E07C151685}"/>
                </a:ext>
              </a:extLst>
            </p:cNvPr>
            <p:cNvCxnSpPr>
              <a:cxnSpLocks/>
              <a:stCxn id="29" idx="2"/>
              <a:endCxn id="6" idx="3"/>
            </p:cNvCxnSpPr>
            <p:nvPr/>
          </p:nvCxnSpPr>
          <p:spPr>
            <a:xfrm>
              <a:off x="7986532" y="3691709"/>
              <a:ext cx="10007" cy="22165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Snip Same Side Corner Rectangle 31">
            <a:extLst>
              <a:ext uri="{FF2B5EF4-FFF2-40B4-BE49-F238E27FC236}">
                <a16:creationId xmlns:a16="http://schemas.microsoft.com/office/drawing/2014/main" id="{DC0B4DD4-71AA-53C5-4865-9169231518BA}"/>
              </a:ext>
            </a:extLst>
          </p:cNvPr>
          <p:cNvSpPr/>
          <p:nvPr/>
        </p:nvSpPr>
        <p:spPr>
          <a:xfrm>
            <a:off x="7390816" y="2127756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g=29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773FDB-18B4-D6F7-3A4A-3A88505A2365}"/>
              </a:ext>
            </a:extLst>
          </p:cNvPr>
          <p:cNvSpPr txBox="1"/>
          <p:nvPr/>
        </p:nvSpPr>
        <p:spPr>
          <a:xfrm>
            <a:off x="8296341" y="2149090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39CFEE8-769F-ED17-3946-6F428EB615BA}"/>
              </a:ext>
            </a:extLst>
          </p:cNvPr>
          <p:cNvSpPr/>
          <p:nvPr/>
        </p:nvSpPr>
        <p:spPr>
          <a:xfrm>
            <a:off x="8584736" y="3118550"/>
            <a:ext cx="755736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right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6A92E6C-8523-A314-78DA-9F616248D338}"/>
              </a:ext>
            </a:extLst>
          </p:cNvPr>
          <p:cNvSpPr/>
          <p:nvPr/>
        </p:nvSpPr>
        <p:spPr>
          <a:xfrm>
            <a:off x="6199836" y="3150824"/>
            <a:ext cx="755736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22FC12F-D638-3D8E-64D0-E002B93858E0}"/>
              </a:ext>
            </a:extLst>
          </p:cNvPr>
          <p:cNvSpPr/>
          <p:nvPr/>
        </p:nvSpPr>
        <p:spPr>
          <a:xfrm>
            <a:off x="8856997" y="3686284"/>
            <a:ext cx="218432" cy="30944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E601012-0005-899D-0E74-B295ABDA7BA0}"/>
              </a:ext>
            </a:extLst>
          </p:cNvPr>
          <p:cNvSpPr/>
          <p:nvPr/>
        </p:nvSpPr>
        <p:spPr>
          <a:xfrm>
            <a:off x="6458629" y="3763599"/>
            <a:ext cx="218432" cy="30944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76533D2-73C1-FFA5-E39C-CFB8C6EED53F}"/>
              </a:ext>
            </a:extLst>
          </p:cNvPr>
          <p:cNvCxnSpPr>
            <a:cxnSpLocks/>
            <a:stCxn id="34" idx="2"/>
            <a:endCxn id="36" idx="0"/>
          </p:cNvCxnSpPr>
          <p:nvPr/>
        </p:nvCxnSpPr>
        <p:spPr>
          <a:xfrm>
            <a:off x="8962604" y="3427997"/>
            <a:ext cx="3609" cy="258287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43EB65B-6492-9291-E4DE-05C8F026D856}"/>
              </a:ext>
            </a:extLst>
          </p:cNvPr>
          <p:cNvCxnSpPr>
            <a:cxnSpLocks/>
            <a:stCxn id="35" idx="2"/>
            <a:endCxn id="37" idx="0"/>
          </p:cNvCxnSpPr>
          <p:nvPr/>
        </p:nvCxnSpPr>
        <p:spPr>
          <a:xfrm flipH="1">
            <a:off x="6567845" y="3460271"/>
            <a:ext cx="9859" cy="30332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871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717A4-9921-BFD6-1CCB-14D895852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Map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9FFD7B-8E9C-AB62-1059-7657F502CA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answer to the most common programming interview question!</a:t>
            </a:r>
          </a:p>
        </p:txBody>
      </p:sp>
    </p:spTree>
    <p:extLst>
      <p:ext uri="{BB962C8B-B14F-4D97-AF65-F5344CB8AC3E}">
        <p14:creationId xmlns:p14="http://schemas.microsoft.com/office/powerpoint/2010/main" val="23344540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0689F-D755-2301-1778-42EFDD5F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6550" y="365125"/>
            <a:ext cx="3207249" cy="1325563"/>
          </a:xfrm>
        </p:spPr>
        <p:txBody>
          <a:bodyPr/>
          <a:lstStyle/>
          <a:p>
            <a:pPr algn="r"/>
            <a:r>
              <a:rPr lang="en-US" dirty="0"/>
              <a:t>Finding an Item or Gap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7F78CA-D515-6E88-7650-6776DAB3734B}"/>
              </a:ext>
            </a:extLst>
          </p:cNvPr>
          <p:cNvSpPr txBox="1"/>
          <p:nvPr/>
        </p:nvSpPr>
        <p:spPr>
          <a:xfrm>
            <a:off x="556138" y="406835"/>
            <a:ext cx="564369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__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TreeMap_put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self,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char *key, int value) {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cur = self-&gt;__root;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right = NULL;  /* Our nearest right neighbor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left = NULL;   /* Out nearest left neighbor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while(cur != NULL 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(key, cur-&gt;key);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0 )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cur-&gt;value = value;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if(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0 ) { /* Turn left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right = cur;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cur = cur-&gt;__left;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 else {  /* Turn right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left = cur;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cur = cur-&gt;__right;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42692-B417-8104-C93D-04D39B6D066B}"/>
              </a:ext>
            </a:extLst>
          </p:cNvPr>
          <p:cNvGrpSpPr/>
          <p:nvPr/>
        </p:nvGrpSpPr>
        <p:grpSpPr>
          <a:xfrm>
            <a:off x="3393195" y="3150824"/>
            <a:ext cx="8368415" cy="2696308"/>
            <a:chOff x="3938344" y="3429000"/>
            <a:chExt cx="7761569" cy="2289066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021B147-E04B-7714-1072-281493417893}"/>
                </a:ext>
              </a:extLst>
            </p:cNvPr>
            <p:cNvCxnSpPr>
              <a:cxnSpLocks/>
              <a:endCxn id="28" idx="3"/>
            </p:cNvCxnSpPr>
            <p:nvPr/>
          </p:nvCxnSpPr>
          <p:spPr>
            <a:xfrm flipH="1">
              <a:off x="6155920" y="4130261"/>
              <a:ext cx="1717419" cy="536771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Snip Same Side Corner Rectangle 5">
              <a:extLst>
                <a:ext uri="{FF2B5EF4-FFF2-40B4-BE49-F238E27FC236}">
                  <a16:creationId xmlns:a16="http://schemas.microsoft.com/office/drawing/2014/main" id="{C33DDA9B-DE13-04DB-46F0-98E8E144ECF1}"/>
                </a:ext>
              </a:extLst>
            </p:cNvPr>
            <p:cNvSpPr/>
            <p:nvPr/>
          </p:nvSpPr>
          <p:spPr>
            <a:xfrm>
              <a:off x="7646072" y="3913364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h=42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07C04B9-ECC2-9D41-CE2C-E69904CD8F71}"/>
                </a:ext>
              </a:extLst>
            </p:cNvPr>
            <p:cNvCxnSpPr>
              <a:cxnSpLocks/>
              <a:endCxn id="27" idx="3"/>
            </p:cNvCxnSpPr>
            <p:nvPr/>
          </p:nvCxnSpPr>
          <p:spPr>
            <a:xfrm>
              <a:off x="8292234" y="4195676"/>
              <a:ext cx="1544923" cy="461626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5797185-4688-D7FA-769C-F38963A57A88}"/>
                </a:ext>
              </a:extLst>
            </p:cNvPr>
            <p:cNvCxnSpPr>
              <a:cxnSpLocks/>
              <a:endCxn id="9" idx="3"/>
            </p:cNvCxnSpPr>
            <p:nvPr/>
          </p:nvCxnSpPr>
          <p:spPr>
            <a:xfrm flipH="1">
              <a:off x="5235610" y="4953347"/>
              <a:ext cx="601333" cy="39588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Snip Same Side Corner Rectangle 8">
              <a:extLst>
                <a:ext uri="{FF2B5EF4-FFF2-40B4-BE49-F238E27FC236}">
                  <a16:creationId xmlns:a16="http://schemas.microsoft.com/office/drawing/2014/main" id="{E1997218-D72D-0B55-8B9C-150A75D7BFED}"/>
                </a:ext>
              </a:extLst>
            </p:cNvPr>
            <p:cNvSpPr/>
            <p:nvPr/>
          </p:nvSpPr>
          <p:spPr>
            <a:xfrm>
              <a:off x="4885144" y="534923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b=123</a:t>
              </a:r>
            </a:p>
          </p:txBody>
        </p:sp>
        <p:sp>
          <p:nvSpPr>
            <p:cNvPr id="11" name="Snip Same Side Corner Rectangle 10">
              <a:extLst>
                <a:ext uri="{FF2B5EF4-FFF2-40B4-BE49-F238E27FC236}">
                  <a16:creationId xmlns:a16="http://schemas.microsoft.com/office/drawing/2014/main" id="{D479322A-02E2-7BE6-0A77-DA68345410C8}"/>
                </a:ext>
              </a:extLst>
            </p:cNvPr>
            <p:cNvSpPr/>
            <p:nvPr/>
          </p:nvSpPr>
          <p:spPr>
            <a:xfrm>
              <a:off x="6725762" y="5368293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f=6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7DF9DC6-1E8A-7F53-36B1-274CDE3FB490}"/>
                </a:ext>
              </a:extLst>
            </p:cNvPr>
            <p:cNvCxnSpPr>
              <a:cxnSpLocks/>
              <a:endCxn id="11" idx="3"/>
            </p:cNvCxnSpPr>
            <p:nvPr/>
          </p:nvCxnSpPr>
          <p:spPr>
            <a:xfrm>
              <a:off x="6460091" y="4953347"/>
              <a:ext cx="616138" cy="414946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9EB8599-D557-57A6-49A8-92D2DE6B09E2}"/>
                </a:ext>
              </a:extLst>
            </p:cNvPr>
            <p:cNvCxnSpPr>
              <a:cxnSpLocks/>
              <a:endCxn id="14" idx="3"/>
            </p:cNvCxnSpPr>
            <p:nvPr/>
          </p:nvCxnSpPr>
          <p:spPr>
            <a:xfrm flipH="1">
              <a:off x="8916848" y="4939615"/>
              <a:ext cx="625031" cy="418949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nip Same Side Corner Rectangle 13">
              <a:extLst>
                <a:ext uri="{FF2B5EF4-FFF2-40B4-BE49-F238E27FC236}">
                  <a16:creationId xmlns:a16="http://schemas.microsoft.com/office/drawing/2014/main" id="{72FC8C0B-7189-F6A3-8B1E-86920FA32492}"/>
                </a:ext>
              </a:extLst>
            </p:cNvPr>
            <p:cNvSpPr/>
            <p:nvPr/>
          </p:nvSpPr>
          <p:spPr>
            <a:xfrm>
              <a:off x="8566381" y="5358564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j=12</a:t>
              </a:r>
            </a:p>
          </p:txBody>
        </p:sp>
        <p:sp>
          <p:nvSpPr>
            <p:cNvPr id="15" name="Snip Same Side Corner Rectangle 14">
              <a:extLst>
                <a:ext uri="{FF2B5EF4-FFF2-40B4-BE49-F238E27FC236}">
                  <a16:creationId xmlns:a16="http://schemas.microsoft.com/office/drawing/2014/main" id="{E0FAEB72-361C-3CF4-A019-3904D3217E20}"/>
                </a:ext>
              </a:extLst>
            </p:cNvPr>
            <p:cNvSpPr/>
            <p:nvPr/>
          </p:nvSpPr>
          <p:spPr>
            <a:xfrm>
              <a:off x="10407001" y="5349510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m=67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C156405-D07A-B99C-4ABE-93C880574A6F}"/>
                </a:ext>
              </a:extLst>
            </p:cNvPr>
            <p:cNvCxnSpPr>
              <a:cxnSpLocks/>
              <a:endCxn id="15" idx="3"/>
            </p:cNvCxnSpPr>
            <p:nvPr/>
          </p:nvCxnSpPr>
          <p:spPr>
            <a:xfrm>
              <a:off x="10090097" y="4939615"/>
              <a:ext cx="667371" cy="40989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>
              <a:extLst>
                <a:ext uri="{FF2B5EF4-FFF2-40B4-BE49-F238E27FC236}">
                  <a16:creationId xmlns:a16="http://schemas.microsoft.com/office/drawing/2014/main" id="{66114473-4F34-4FF2-63BD-CD15C23CD712}"/>
                </a:ext>
              </a:extLst>
            </p:cNvPr>
            <p:cNvCxnSpPr>
              <a:cxnSpLocks/>
              <a:stCxn id="28" idx="0"/>
              <a:endCxn id="11" idx="2"/>
            </p:cNvCxnSpPr>
            <p:nvPr/>
          </p:nvCxnSpPr>
          <p:spPr>
            <a:xfrm>
              <a:off x="6506386" y="4841919"/>
              <a:ext cx="219377" cy="701261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>
              <a:extLst>
                <a:ext uri="{FF2B5EF4-FFF2-40B4-BE49-F238E27FC236}">
                  <a16:creationId xmlns:a16="http://schemas.microsoft.com/office/drawing/2014/main" id="{3A7ADC3C-4746-3D7F-4D3D-240E26AA8F6C}"/>
                </a:ext>
              </a:extLst>
            </p:cNvPr>
            <p:cNvCxnSpPr>
              <a:cxnSpLocks/>
              <a:stCxn id="19" idx="3"/>
              <a:endCxn id="9" idx="2"/>
            </p:cNvCxnSpPr>
            <p:nvPr/>
          </p:nvCxnSpPr>
          <p:spPr>
            <a:xfrm>
              <a:off x="4549273" y="5514727"/>
              <a:ext cx="335871" cy="9392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4AC831B-FE5E-57A6-2E7F-619276F66643}"/>
                </a:ext>
              </a:extLst>
            </p:cNvPr>
            <p:cNvSpPr/>
            <p:nvPr/>
          </p:nvSpPr>
          <p:spPr>
            <a:xfrm>
              <a:off x="3938344" y="5383710"/>
              <a:ext cx="610929" cy="26203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head</a:t>
              </a:r>
              <a:r>
                <a:rPr lang="en-US" sz="14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</a:p>
          </p:txBody>
        </p:sp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4564A3A4-EC95-8DBC-AEBA-C556CBC4AA28}"/>
                </a:ext>
              </a:extLst>
            </p:cNvPr>
            <p:cNvCxnSpPr>
              <a:cxnSpLocks/>
              <a:stCxn id="9" idx="0"/>
              <a:endCxn id="28" idx="2"/>
            </p:cNvCxnSpPr>
            <p:nvPr/>
          </p:nvCxnSpPr>
          <p:spPr>
            <a:xfrm flipV="1">
              <a:off x="5586077" y="4841919"/>
              <a:ext cx="219377" cy="6822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>
              <a:extLst>
                <a:ext uri="{FF2B5EF4-FFF2-40B4-BE49-F238E27FC236}">
                  <a16:creationId xmlns:a16="http://schemas.microsoft.com/office/drawing/2014/main" id="{1C2CB222-639E-A53F-53CE-0A781D7B6182}"/>
                </a:ext>
              </a:extLst>
            </p:cNvPr>
            <p:cNvCxnSpPr>
              <a:cxnSpLocks/>
              <a:stCxn id="11" idx="0"/>
              <a:endCxn id="6" idx="2"/>
            </p:cNvCxnSpPr>
            <p:nvPr/>
          </p:nvCxnSpPr>
          <p:spPr>
            <a:xfrm flipV="1">
              <a:off x="7426695" y="4088250"/>
              <a:ext cx="219377" cy="145493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>
              <a:extLst>
                <a:ext uri="{FF2B5EF4-FFF2-40B4-BE49-F238E27FC236}">
                  <a16:creationId xmlns:a16="http://schemas.microsoft.com/office/drawing/2014/main" id="{7E29711F-545D-885C-FB3C-F5C575D9FA09}"/>
                </a:ext>
              </a:extLst>
            </p:cNvPr>
            <p:cNvCxnSpPr>
              <a:cxnSpLocks/>
              <a:stCxn id="6" idx="0"/>
              <a:endCxn id="14" idx="2"/>
            </p:cNvCxnSpPr>
            <p:nvPr/>
          </p:nvCxnSpPr>
          <p:spPr>
            <a:xfrm>
              <a:off x="8347005" y="4088250"/>
              <a:ext cx="219377" cy="14452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id="{415D877F-35C0-CC57-3B85-C878064BBF9C}"/>
                </a:ext>
              </a:extLst>
            </p:cNvPr>
            <p:cNvCxnSpPr>
              <a:cxnSpLocks/>
              <a:stCxn id="14" idx="0"/>
              <a:endCxn id="27" idx="2"/>
            </p:cNvCxnSpPr>
            <p:nvPr/>
          </p:nvCxnSpPr>
          <p:spPr>
            <a:xfrm flipV="1">
              <a:off x="9267314" y="4832189"/>
              <a:ext cx="219377" cy="701261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7F54C812-129A-FA63-7889-3737F6D2BF50}"/>
                </a:ext>
              </a:extLst>
            </p:cNvPr>
            <p:cNvCxnSpPr>
              <a:cxnSpLocks/>
              <a:stCxn id="27" idx="0"/>
              <a:endCxn id="15" idx="2"/>
            </p:cNvCxnSpPr>
            <p:nvPr/>
          </p:nvCxnSpPr>
          <p:spPr>
            <a:xfrm>
              <a:off x="10187624" y="4832189"/>
              <a:ext cx="219378" cy="692207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0A71A2F0-3F81-EF71-1A30-5894091305F0}"/>
                </a:ext>
              </a:extLst>
            </p:cNvPr>
            <p:cNvCxnSpPr>
              <a:cxnSpLocks/>
              <a:stCxn id="15" idx="0"/>
              <a:endCxn id="26" idx="1"/>
            </p:cNvCxnSpPr>
            <p:nvPr/>
          </p:nvCxnSpPr>
          <p:spPr>
            <a:xfrm flipV="1">
              <a:off x="11107934" y="5515065"/>
              <a:ext cx="389386" cy="9332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1AC3C37-15DE-6042-B7E7-9D4C77626380}"/>
                </a:ext>
              </a:extLst>
            </p:cNvPr>
            <p:cNvSpPr/>
            <p:nvPr/>
          </p:nvSpPr>
          <p:spPr>
            <a:xfrm>
              <a:off x="11497321" y="5383710"/>
              <a:ext cx="202592" cy="26270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∅</a:t>
              </a:r>
            </a:p>
          </p:txBody>
        </p:sp>
        <p:sp>
          <p:nvSpPr>
            <p:cNvPr id="27" name="Snip Same Side Corner Rectangle 26">
              <a:extLst>
                <a:ext uri="{FF2B5EF4-FFF2-40B4-BE49-F238E27FC236}">
                  <a16:creationId xmlns:a16="http://schemas.microsoft.com/office/drawing/2014/main" id="{0EE0C3BC-1B6B-C561-FA36-8394FEC40513}"/>
                </a:ext>
              </a:extLst>
            </p:cNvPr>
            <p:cNvSpPr/>
            <p:nvPr/>
          </p:nvSpPr>
          <p:spPr>
            <a:xfrm>
              <a:off x="9486691" y="465730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k=9</a:t>
              </a:r>
            </a:p>
          </p:txBody>
        </p:sp>
        <p:sp>
          <p:nvSpPr>
            <p:cNvPr id="28" name="Snip Same Side Corner Rectangle 27">
              <a:extLst>
                <a:ext uri="{FF2B5EF4-FFF2-40B4-BE49-F238E27FC236}">
                  <a16:creationId xmlns:a16="http://schemas.microsoft.com/office/drawing/2014/main" id="{67EBBE2E-FDAD-A1A3-9E66-7CA21AE3768A}"/>
                </a:ext>
              </a:extLst>
            </p:cNvPr>
            <p:cNvSpPr/>
            <p:nvPr/>
          </p:nvSpPr>
          <p:spPr>
            <a:xfrm>
              <a:off x="5805453" y="466703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d=8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FB0AB1A-5B1F-AC88-0995-B3543C7A46B0}"/>
                </a:ext>
              </a:extLst>
            </p:cNvPr>
            <p:cNvSpPr/>
            <p:nvPr/>
          </p:nvSpPr>
          <p:spPr>
            <a:xfrm>
              <a:off x="7681144" y="3429000"/>
              <a:ext cx="610775" cy="26270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root</a:t>
              </a:r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9BA86AB-E27D-2A3A-EC1F-C6E07C151685}"/>
                </a:ext>
              </a:extLst>
            </p:cNvPr>
            <p:cNvCxnSpPr>
              <a:cxnSpLocks/>
              <a:stCxn id="29" idx="2"/>
              <a:endCxn id="6" idx="3"/>
            </p:cNvCxnSpPr>
            <p:nvPr/>
          </p:nvCxnSpPr>
          <p:spPr>
            <a:xfrm>
              <a:off x="7986532" y="3691709"/>
              <a:ext cx="10007" cy="22165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Snip Same Side Corner Rectangle 31">
            <a:extLst>
              <a:ext uri="{FF2B5EF4-FFF2-40B4-BE49-F238E27FC236}">
                <a16:creationId xmlns:a16="http://schemas.microsoft.com/office/drawing/2014/main" id="{DC0B4DD4-71AA-53C5-4865-9169231518BA}"/>
              </a:ext>
            </a:extLst>
          </p:cNvPr>
          <p:cNvSpPr/>
          <p:nvPr/>
        </p:nvSpPr>
        <p:spPr>
          <a:xfrm>
            <a:off x="6280286" y="4158728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g=29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39CFEE8-769F-ED17-3946-6F428EB615BA}"/>
              </a:ext>
            </a:extLst>
          </p:cNvPr>
          <p:cNvSpPr/>
          <p:nvPr/>
        </p:nvSpPr>
        <p:spPr>
          <a:xfrm>
            <a:off x="8584736" y="3118550"/>
            <a:ext cx="755736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right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6A92E6C-8523-A314-78DA-9F616248D338}"/>
              </a:ext>
            </a:extLst>
          </p:cNvPr>
          <p:cNvSpPr/>
          <p:nvPr/>
        </p:nvSpPr>
        <p:spPr>
          <a:xfrm>
            <a:off x="6199836" y="3150824"/>
            <a:ext cx="755736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E601012-0005-899D-0E74-B295ABDA7BA0}"/>
              </a:ext>
            </a:extLst>
          </p:cNvPr>
          <p:cNvSpPr/>
          <p:nvPr/>
        </p:nvSpPr>
        <p:spPr>
          <a:xfrm>
            <a:off x="6458629" y="3763599"/>
            <a:ext cx="218432" cy="30944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76533D2-73C1-FFA5-E39C-CFB8C6EED53F}"/>
              </a:ext>
            </a:extLst>
          </p:cNvPr>
          <p:cNvCxnSpPr>
            <a:cxnSpLocks/>
            <a:stCxn id="34" idx="2"/>
            <a:endCxn id="6" idx="3"/>
          </p:cNvCxnSpPr>
          <p:nvPr/>
        </p:nvCxnSpPr>
        <p:spPr>
          <a:xfrm flipH="1">
            <a:off x="7768683" y="3427997"/>
            <a:ext cx="1193921" cy="293363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43EB65B-6492-9291-E4DE-05C8F026D856}"/>
              </a:ext>
            </a:extLst>
          </p:cNvPr>
          <p:cNvCxnSpPr>
            <a:cxnSpLocks/>
            <a:stCxn id="35" idx="2"/>
            <a:endCxn id="37" idx="0"/>
          </p:cNvCxnSpPr>
          <p:nvPr/>
        </p:nvCxnSpPr>
        <p:spPr>
          <a:xfrm flipH="1">
            <a:off x="6567845" y="3460271"/>
            <a:ext cx="9859" cy="30332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Bent Arrow 38">
            <a:extLst>
              <a:ext uri="{FF2B5EF4-FFF2-40B4-BE49-F238E27FC236}">
                <a16:creationId xmlns:a16="http://schemas.microsoft.com/office/drawing/2014/main" id="{1E415A84-23C4-EEAA-A8A1-843B88DA33AD}"/>
              </a:ext>
            </a:extLst>
          </p:cNvPr>
          <p:cNvSpPr/>
          <p:nvPr/>
        </p:nvSpPr>
        <p:spPr>
          <a:xfrm flipH="1" flipV="1">
            <a:off x="7427327" y="4165567"/>
            <a:ext cx="371066" cy="261155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321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0689F-D755-2301-1778-42EFDD5F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6550" y="365125"/>
            <a:ext cx="3207249" cy="1325563"/>
          </a:xfrm>
        </p:spPr>
        <p:txBody>
          <a:bodyPr/>
          <a:lstStyle/>
          <a:p>
            <a:pPr algn="r"/>
            <a:r>
              <a:rPr lang="en-US" dirty="0"/>
              <a:t>Finding an Item or Gap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7F78CA-D515-6E88-7650-6776DAB3734B}"/>
              </a:ext>
            </a:extLst>
          </p:cNvPr>
          <p:cNvSpPr txBox="1"/>
          <p:nvPr/>
        </p:nvSpPr>
        <p:spPr>
          <a:xfrm>
            <a:off x="556138" y="406835"/>
            <a:ext cx="564369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__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TreeMap_put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self,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char *key, int value) {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cur = self-&gt;__root;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right = NULL;  /* Our nearest right neighbor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left = NULL;   /* Out nearest left neighbor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while(cur != NULL 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(key, cur-&gt;key);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0 )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cur-&gt;value = value;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if(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0 ) { /* Turn left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right = cur;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cur = cur-&gt;__left;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 else {  /* Turn right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left = cur;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cur = cur-&gt;__right;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42692-B417-8104-C93D-04D39B6D066B}"/>
              </a:ext>
            </a:extLst>
          </p:cNvPr>
          <p:cNvGrpSpPr/>
          <p:nvPr/>
        </p:nvGrpSpPr>
        <p:grpSpPr>
          <a:xfrm>
            <a:off x="3393195" y="3150824"/>
            <a:ext cx="8368415" cy="2696308"/>
            <a:chOff x="3938344" y="3429000"/>
            <a:chExt cx="7761569" cy="2289066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021B147-E04B-7714-1072-281493417893}"/>
                </a:ext>
              </a:extLst>
            </p:cNvPr>
            <p:cNvCxnSpPr>
              <a:cxnSpLocks/>
              <a:endCxn id="28" idx="3"/>
            </p:cNvCxnSpPr>
            <p:nvPr/>
          </p:nvCxnSpPr>
          <p:spPr>
            <a:xfrm flipH="1">
              <a:off x="6155920" y="4130261"/>
              <a:ext cx="1717419" cy="536771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Snip Same Side Corner Rectangle 5">
              <a:extLst>
                <a:ext uri="{FF2B5EF4-FFF2-40B4-BE49-F238E27FC236}">
                  <a16:creationId xmlns:a16="http://schemas.microsoft.com/office/drawing/2014/main" id="{C33DDA9B-DE13-04DB-46F0-98E8E144ECF1}"/>
                </a:ext>
              </a:extLst>
            </p:cNvPr>
            <p:cNvSpPr/>
            <p:nvPr/>
          </p:nvSpPr>
          <p:spPr>
            <a:xfrm>
              <a:off x="7646072" y="3913364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h=42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07C04B9-ECC2-9D41-CE2C-E69904CD8F71}"/>
                </a:ext>
              </a:extLst>
            </p:cNvPr>
            <p:cNvCxnSpPr>
              <a:cxnSpLocks/>
              <a:endCxn id="27" idx="3"/>
            </p:cNvCxnSpPr>
            <p:nvPr/>
          </p:nvCxnSpPr>
          <p:spPr>
            <a:xfrm>
              <a:off x="8292234" y="4195676"/>
              <a:ext cx="1544923" cy="461626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5797185-4688-D7FA-769C-F38963A57A88}"/>
                </a:ext>
              </a:extLst>
            </p:cNvPr>
            <p:cNvCxnSpPr>
              <a:cxnSpLocks/>
              <a:endCxn id="9" idx="3"/>
            </p:cNvCxnSpPr>
            <p:nvPr/>
          </p:nvCxnSpPr>
          <p:spPr>
            <a:xfrm flipH="1">
              <a:off x="5235610" y="4953347"/>
              <a:ext cx="601333" cy="39588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Snip Same Side Corner Rectangle 8">
              <a:extLst>
                <a:ext uri="{FF2B5EF4-FFF2-40B4-BE49-F238E27FC236}">
                  <a16:creationId xmlns:a16="http://schemas.microsoft.com/office/drawing/2014/main" id="{E1997218-D72D-0B55-8B9C-150A75D7BFED}"/>
                </a:ext>
              </a:extLst>
            </p:cNvPr>
            <p:cNvSpPr/>
            <p:nvPr/>
          </p:nvSpPr>
          <p:spPr>
            <a:xfrm>
              <a:off x="4885144" y="534923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b=123</a:t>
              </a:r>
            </a:p>
          </p:txBody>
        </p:sp>
        <p:sp>
          <p:nvSpPr>
            <p:cNvPr id="11" name="Snip Same Side Corner Rectangle 10">
              <a:extLst>
                <a:ext uri="{FF2B5EF4-FFF2-40B4-BE49-F238E27FC236}">
                  <a16:creationId xmlns:a16="http://schemas.microsoft.com/office/drawing/2014/main" id="{D479322A-02E2-7BE6-0A77-DA68345410C8}"/>
                </a:ext>
              </a:extLst>
            </p:cNvPr>
            <p:cNvSpPr/>
            <p:nvPr/>
          </p:nvSpPr>
          <p:spPr>
            <a:xfrm>
              <a:off x="6725762" y="5368293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f=6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7DF9DC6-1E8A-7F53-36B1-274CDE3FB490}"/>
                </a:ext>
              </a:extLst>
            </p:cNvPr>
            <p:cNvCxnSpPr>
              <a:cxnSpLocks/>
              <a:endCxn id="11" idx="3"/>
            </p:cNvCxnSpPr>
            <p:nvPr/>
          </p:nvCxnSpPr>
          <p:spPr>
            <a:xfrm>
              <a:off x="6460091" y="4953347"/>
              <a:ext cx="616138" cy="414946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9EB8599-D557-57A6-49A8-92D2DE6B09E2}"/>
                </a:ext>
              </a:extLst>
            </p:cNvPr>
            <p:cNvCxnSpPr>
              <a:cxnSpLocks/>
              <a:endCxn id="14" idx="3"/>
            </p:cNvCxnSpPr>
            <p:nvPr/>
          </p:nvCxnSpPr>
          <p:spPr>
            <a:xfrm flipH="1">
              <a:off x="8916848" y="4939615"/>
              <a:ext cx="625031" cy="418949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nip Same Side Corner Rectangle 13">
              <a:extLst>
                <a:ext uri="{FF2B5EF4-FFF2-40B4-BE49-F238E27FC236}">
                  <a16:creationId xmlns:a16="http://schemas.microsoft.com/office/drawing/2014/main" id="{72FC8C0B-7189-F6A3-8B1E-86920FA32492}"/>
                </a:ext>
              </a:extLst>
            </p:cNvPr>
            <p:cNvSpPr/>
            <p:nvPr/>
          </p:nvSpPr>
          <p:spPr>
            <a:xfrm>
              <a:off x="8566381" y="5358564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j=12</a:t>
              </a:r>
            </a:p>
          </p:txBody>
        </p:sp>
        <p:sp>
          <p:nvSpPr>
            <p:cNvPr id="15" name="Snip Same Side Corner Rectangle 14">
              <a:extLst>
                <a:ext uri="{FF2B5EF4-FFF2-40B4-BE49-F238E27FC236}">
                  <a16:creationId xmlns:a16="http://schemas.microsoft.com/office/drawing/2014/main" id="{E0FAEB72-361C-3CF4-A019-3904D3217E20}"/>
                </a:ext>
              </a:extLst>
            </p:cNvPr>
            <p:cNvSpPr/>
            <p:nvPr/>
          </p:nvSpPr>
          <p:spPr>
            <a:xfrm>
              <a:off x="10407001" y="5349510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m=67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C156405-D07A-B99C-4ABE-93C880574A6F}"/>
                </a:ext>
              </a:extLst>
            </p:cNvPr>
            <p:cNvCxnSpPr>
              <a:cxnSpLocks/>
              <a:endCxn id="15" idx="3"/>
            </p:cNvCxnSpPr>
            <p:nvPr/>
          </p:nvCxnSpPr>
          <p:spPr>
            <a:xfrm>
              <a:off x="10090097" y="4939615"/>
              <a:ext cx="667371" cy="40989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>
              <a:extLst>
                <a:ext uri="{FF2B5EF4-FFF2-40B4-BE49-F238E27FC236}">
                  <a16:creationId xmlns:a16="http://schemas.microsoft.com/office/drawing/2014/main" id="{66114473-4F34-4FF2-63BD-CD15C23CD712}"/>
                </a:ext>
              </a:extLst>
            </p:cNvPr>
            <p:cNvCxnSpPr>
              <a:cxnSpLocks/>
              <a:stCxn id="28" idx="0"/>
              <a:endCxn id="11" idx="2"/>
            </p:cNvCxnSpPr>
            <p:nvPr/>
          </p:nvCxnSpPr>
          <p:spPr>
            <a:xfrm>
              <a:off x="6506386" y="4841919"/>
              <a:ext cx="219377" cy="701261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>
              <a:extLst>
                <a:ext uri="{FF2B5EF4-FFF2-40B4-BE49-F238E27FC236}">
                  <a16:creationId xmlns:a16="http://schemas.microsoft.com/office/drawing/2014/main" id="{3A7ADC3C-4746-3D7F-4D3D-240E26AA8F6C}"/>
                </a:ext>
              </a:extLst>
            </p:cNvPr>
            <p:cNvCxnSpPr>
              <a:cxnSpLocks/>
              <a:stCxn id="19" idx="3"/>
              <a:endCxn id="9" idx="2"/>
            </p:cNvCxnSpPr>
            <p:nvPr/>
          </p:nvCxnSpPr>
          <p:spPr>
            <a:xfrm>
              <a:off x="4549273" y="5514727"/>
              <a:ext cx="335871" cy="9392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4AC831B-FE5E-57A6-2E7F-619276F66643}"/>
                </a:ext>
              </a:extLst>
            </p:cNvPr>
            <p:cNvSpPr/>
            <p:nvPr/>
          </p:nvSpPr>
          <p:spPr>
            <a:xfrm>
              <a:off x="3938344" y="5383710"/>
              <a:ext cx="610929" cy="26203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head</a:t>
              </a:r>
              <a:r>
                <a:rPr lang="en-US" sz="14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</a:p>
          </p:txBody>
        </p:sp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4564A3A4-EC95-8DBC-AEBA-C556CBC4AA28}"/>
                </a:ext>
              </a:extLst>
            </p:cNvPr>
            <p:cNvCxnSpPr>
              <a:cxnSpLocks/>
              <a:stCxn id="9" idx="0"/>
              <a:endCxn id="28" idx="2"/>
            </p:cNvCxnSpPr>
            <p:nvPr/>
          </p:nvCxnSpPr>
          <p:spPr>
            <a:xfrm flipV="1">
              <a:off x="5586077" y="4841919"/>
              <a:ext cx="219377" cy="6822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>
              <a:extLst>
                <a:ext uri="{FF2B5EF4-FFF2-40B4-BE49-F238E27FC236}">
                  <a16:creationId xmlns:a16="http://schemas.microsoft.com/office/drawing/2014/main" id="{1C2CB222-639E-A53F-53CE-0A781D7B6182}"/>
                </a:ext>
              </a:extLst>
            </p:cNvPr>
            <p:cNvCxnSpPr>
              <a:cxnSpLocks/>
              <a:stCxn id="11" idx="0"/>
              <a:endCxn id="6" idx="2"/>
            </p:cNvCxnSpPr>
            <p:nvPr/>
          </p:nvCxnSpPr>
          <p:spPr>
            <a:xfrm flipV="1">
              <a:off x="7426695" y="4088250"/>
              <a:ext cx="219377" cy="145493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>
              <a:extLst>
                <a:ext uri="{FF2B5EF4-FFF2-40B4-BE49-F238E27FC236}">
                  <a16:creationId xmlns:a16="http://schemas.microsoft.com/office/drawing/2014/main" id="{7E29711F-545D-885C-FB3C-F5C575D9FA09}"/>
                </a:ext>
              </a:extLst>
            </p:cNvPr>
            <p:cNvCxnSpPr>
              <a:cxnSpLocks/>
              <a:stCxn id="6" idx="0"/>
              <a:endCxn id="14" idx="2"/>
            </p:cNvCxnSpPr>
            <p:nvPr/>
          </p:nvCxnSpPr>
          <p:spPr>
            <a:xfrm>
              <a:off x="8347005" y="4088250"/>
              <a:ext cx="219377" cy="14452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id="{415D877F-35C0-CC57-3B85-C878064BBF9C}"/>
                </a:ext>
              </a:extLst>
            </p:cNvPr>
            <p:cNvCxnSpPr>
              <a:cxnSpLocks/>
              <a:stCxn id="14" idx="0"/>
              <a:endCxn id="27" idx="2"/>
            </p:cNvCxnSpPr>
            <p:nvPr/>
          </p:nvCxnSpPr>
          <p:spPr>
            <a:xfrm flipV="1">
              <a:off x="9267314" y="4832189"/>
              <a:ext cx="219377" cy="701261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7F54C812-129A-FA63-7889-3737F6D2BF50}"/>
                </a:ext>
              </a:extLst>
            </p:cNvPr>
            <p:cNvCxnSpPr>
              <a:cxnSpLocks/>
              <a:stCxn id="27" idx="0"/>
              <a:endCxn id="15" idx="2"/>
            </p:cNvCxnSpPr>
            <p:nvPr/>
          </p:nvCxnSpPr>
          <p:spPr>
            <a:xfrm>
              <a:off x="10187624" y="4832189"/>
              <a:ext cx="219378" cy="692207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0A71A2F0-3F81-EF71-1A30-5894091305F0}"/>
                </a:ext>
              </a:extLst>
            </p:cNvPr>
            <p:cNvCxnSpPr>
              <a:cxnSpLocks/>
              <a:stCxn id="15" idx="0"/>
              <a:endCxn id="26" idx="1"/>
            </p:cNvCxnSpPr>
            <p:nvPr/>
          </p:nvCxnSpPr>
          <p:spPr>
            <a:xfrm flipV="1">
              <a:off x="11107934" y="5515065"/>
              <a:ext cx="389386" cy="9332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1AC3C37-15DE-6042-B7E7-9D4C77626380}"/>
                </a:ext>
              </a:extLst>
            </p:cNvPr>
            <p:cNvSpPr/>
            <p:nvPr/>
          </p:nvSpPr>
          <p:spPr>
            <a:xfrm>
              <a:off x="11497321" y="5383710"/>
              <a:ext cx="202592" cy="26270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∅</a:t>
              </a:r>
            </a:p>
          </p:txBody>
        </p:sp>
        <p:sp>
          <p:nvSpPr>
            <p:cNvPr id="27" name="Snip Same Side Corner Rectangle 26">
              <a:extLst>
                <a:ext uri="{FF2B5EF4-FFF2-40B4-BE49-F238E27FC236}">
                  <a16:creationId xmlns:a16="http://schemas.microsoft.com/office/drawing/2014/main" id="{0EE0C3BC-1B6B-C561-FA36-8394FEC40513}"/>
                </a:ext>
              </a:extLst>
            </p:cNvPr>
            <p:cNvSpPr/>
            <p:nvPr/>
          </p:nvSpPr>
          <p:spPr>
            <a:xfrm>
              <a:off x="9486691" y="465730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k=9</a:t>
              </a:r>
            </a:p>
          </p:txBody>
        </p:sp>
        <p:sp>
          <p:nvSpPr>
            <p:cNvPr id="28" name="Snip Same Side Corner Rectangle 27">
              <a:extLst>
                <a:ext uri="{FF2B5EF4-FFF2-40B4-BE49-F238E27FC236}">
                  <a16:creationId xmlns:a16="http://schemas.microsoft.com/office/drawing/2014/main" id="{67EBBE2E-FDAD-A1A3-9E66-7CA21AE3768A}"/>
                </a:ext>
              </a:extLst>
            </p:cNvPr>
            <p:cNvSpPr/>
            <p:nvPr/>
          </p:nvSpPr>
          <p:spPr>
            <a:xfrm>
              <a:off x="5805453" y="466703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d=8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FB0AB1A-5B1F-AC88-0995-B3543C7A46B0}"/>
                </a:ext>
              </a:extLst>
            </p:cNvPr>
            <p:cNvSpPr/>
            <p:nvPr/>
          </p:nvSpPr>
          <p:spPr>
            <a:xfrm>
              <a:off x="7681144" y="3429000"/>
              <a:ext cx="610775" cy="26270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root</a:t>
              </a:r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9BA86AB-E27D-2A3A-EC1F-C6E07C151685}"/>
                </a:ext>
              </a:extLst>
            </p:cNvPr>
            <p:cNvCxnSpPr>
              <a:cxnSpLocks/>
              <a:stCxn id="29" idx="2"/>
              <a:endCxn id="6" idx="3"/>
            </p:cNvCxnSpPr>
            <p:nvPr/>
          </p:nvCxnSpPr>
          <p:spPr>
            <a:xfrm>
              <a:off x="7986532" y="3691709"/>
              <a:ext cx="10007" cy="22165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Snip Same Side Corner Rectangle 31">
            <a:extLst>
              <a:ext uri="{FF2B5EF4-FFF2-40B4-BE49-F238E27FC236}">
                <a16:creationId xmlns:a16="http://schemas.microsoft.com/office/drawing/2014/main" id="{DC0B4DD4-71AA-53C5-4865-9169231518BA}"/>
              </a:ext>
            </a:extLst>
          </p:cNvPr>
          <p:cNvSpPr/>
          <p:nvPr/>
        </p:nvSpPr>
        <p:spPr>
          <a:xfrm>
            <a:off x="6258890" y="4831473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g=29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39CFEE8-769F-ED17-3946-6F428EB615BA}"/>
              </a:ext>
            </a:extLst>
          </p:cNvPr>
          <p:cNvSpPr/>
          <p:nvPr/>
        </p:nvSpPr>
        <p:spPr>
          <a:xfrm>
            <a:off x="8584736" y="3118550"/>
            <a:ext cx="755736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right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6A92E6C-8523-A314-78DA-9F616248D338}"/>
              </a:ext>
            </a:extLst>
          </p:cNvPr>
          <p:cNvSpPr/>
          <p:nvPr/>
        </p:nvSpPr>
        <p:spPr>
          <a:xfrm>
            <a:off x="6199836" y="3150824"/>
            <a:ext cx="755736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76533D2-73C1-FFA5-E39C-CFB8C6EED53F}"/>
              </a:ext>
            </a:extLst>
          </p:cNvPr>
          <p:cNvCxnSpPr>
            <a:cxnSpLocks/>
            <a:stCxn id="34" idx="2"/>
            <a:endCxn id="6" idx="3"/>
          </p:cNvCxnSpPr>
          <p:nvPr/>
        </p:nvCxnSpPr>
        <p:spPr>
          <a:xfrm flipH="1">
            <a:off x="7768683" y="3427997"/>
            <a:ext cx="1193921" cy="293363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43EB65B-6492-9291-E4DE-05C8F026D856}"/>
              </a:ext>
            </a:extLst>
          </p:cNvPr>
          <p:cNvCxnSpPr>
            <a:cxnSpLocks/>
            <a:stCxn id="35" idx="2"/>
            <a:endCxn id="28" idx="3"/>
          </p:cNvCxnSpPr>
          <p:nvPr/>
        </p:nvCxnSpPr>
        <p:spPr>
          <a:xfrm flipH="1">
            <a:off x="5784154" y="3460271"/>
            <a:ext cx="793550" cy="114884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Bent Arrow 2">
            <a:extLst>
              <a:ext uri="{FF2B5EF4-FFF2-40B4-BE49-F238E27FC236}">
                <a16:creationId xmlns:a16="http://schemas.microsoft.com/office/drawing/2014/main" id="{1D459F1A-A946-D456-FFBF-0F351690B779}"/>
              </a:ext>
            </a:extLst>
          </p:cNvPr>
          <p:cNvSpPr/>
          <p:nvPr/>
        </p:nvSpPr>
        <p:spPr>
          <a:xfrm flipV="1">
            <a:off x="5727859" y="5022914"/>
            <a:ext cx="371066" cy="261155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0863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0689F-D755-2301-1778-42EFDD5F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5572" y="365125"/>
            <a:ext cx="4398228" cy="1325563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Found a gap to the right of a node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7F78CA-D515-6E88-7650-6776DAB3734B}"/>
              </a:ext>
            </a:extLst>
          </p:cNvPr>
          <p:cNvSpPr txBox="1"/>
          <p:nvPr/>
        </p:nvSpPr>
        <p:spPr>
          <a:xfrm>
            <a:off x="556138" y="406835"/>
            <a:ext cx="564369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__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TreeMap_put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self,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char *key, int value) {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cur = self-&gt;__root;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right = NULL;  /* Our nearest right neighbor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left = NULL;   /* Out nearest left neighbor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while(cur != NULL 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(key, cur-&gt;key);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0 )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cur-&gt;value = value;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if(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0 ) { /* Turn left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right = cur;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cur = cur-&gt;__left;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 else {  /* Turn right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left = cur;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cur = cur-&gt;__right;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42692-B417-8104-C93D-04D39B6D066B}"/>
              </a:ext>
            </a:extLst>
          </p:cNvPr>
          <p:cNvGrpSpPr/>
          <p:nvPr/>
        </p:nvGrpSpPr>
        <p:grpSpPr>
          <a:xfrm>
            <a:off x="3393195" y="3150824"/>
            <a:ext cx="8368415" cy="2696308"/>
            <a:chOff x="3938344" y="3429000"/>
            <a:chExt cx="7761569" cy="2289066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021B147-E04B-7714-1072-281493417893}"/>
                </a:ext>
              </a:extLst>
            </p:cNvPr>
            <p:cNvCxnSpPr>
              <a:cxnSpLocks/>
              <a:endCxn id="28" idx="3"/>
            </p:cNvCxnSpPr>
            <p:nvPr/>
          </p:nvCxnSpPr>
          <p:spPr>
            <a:xfrm flipH="1">
              <a:off x="6155920" y="4130261"/>
              <a:ext cx="1717419" cy="536771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Snip Same Side Corner Rectangle 5">
              <a:extLst>
                <a:ext uri="{FF2B5EF4-FFF2-40B4-BE49-F238E27FC236}">
                  <a16:creationId xmlns:a16="http://schemas.microsoft.com/office/drawing/2014/main" id="{C33DDA9B-DE13-04DB-46F0-98E8E144ECF1}"/>
                </a:ext>
              </a:extLst>
            </p:cNvPr>
            <p:cNvSpPr/>
            <p:nvPr/>
          </p:nvSpPr>
          <p:spPr>
            <a:xfrm>
              <a:off x="7646072" y="3913364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h=42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07C04B9-ECC2-9D41-CE2C-E69904CD8F71}"/>
                </a:ext>
              </a:extLst>
            </p:cNvPr>
            <p:cNvCxnSpPr>
              <a:cxnSpLocks/>
              <a:endCxn id="27" idx="3"/>
            </p:cNvCxnSpPr>
            <p:nvPr/>
          </p:nvCxnSpPr>
          <p:spPr>
            <a:xfrm>
              <a:off x="8292234" y="4195676"/>
              <a:ext cx="1544923" cy="461626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5797185-4688-D7FA-769C-F38963A57A88}"/>
                </a:ext>
              </a:extLst>
            </p:cNvPr>
            <p:cNvCxnSpPr>
              <a:cxnSpLocks/>
              <a:endCxn id="9" idx="3"/>
            </p:cNvCxnSpPr>
            <p:nvPr/>
          </p:nvCxnSpPr>
          <p:spPr>
            <a:xfrm flipH="1">
              <a:off x="5235610" y="4953347"/>
              <a:ext cx="601333" cy="39588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Snip Same Side Corner Rectangle 8">
              <a:extLst>
                <a:ext uri="{FF2B5EF4-FFF2-40B4-BE49-F238E27FC236}">
                  <a16:creationId xmlns:a16="http://schemas.microsoft.com/office/drawing/2014/main" id="{E1997218-D72D-0B55-8B9C-150A75D7BFED}"/>
                </a:ext>
              </a:extLst>
            </p:cNvPr>
            <p:cNvSpPr/>
            <p:nvPr/>
          </p:nvSpPr>
          <p:spPr>
            <a:xfrm>
              <a:off x="4885144" y="534923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b=123</a:t>
              </a:r>
            </a:p>
          </p:txBody>
        </p:sp>
        <p:sp>
          <p:nvSpPr>
            <p:cNvPr id="11" name="Snip Same Side Corner Rectangle 10">
              <a:extLst>
                <a:ext uri="{FF2B5EF4-FFF2-40B4-BE49-F238E27FC236}">
                  <a16:creationId xmlns:a16="http://schemas.microsoft.com/office/drawing/2014/main" id="{D479322A-02E2-7BE6-0A77-DA68345410C8}"/>
                </a:ext>
              </a:extLst>
            </p:cNvPr>
            <p:cNvSpPr/>
            <p:nvPr/>
          </p:nvSpPr>
          <p:spPr>
            <a:xfrm>
              <a:off x="6725762" y="5368293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f=6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7DF9DC6-1E8A-7F53-36B1-274CDE3FB490}"/>
                </a:ext>
              </a:extLst>
            </p:cNvPr>
            <p:cNvCxnSpPr>
              <a:cxnSpLocks/>
              <a:endCxn id="11" idx="3"/>
            </p:cNvCxnSpPr>
            <p:nvPr/>
          </p:nvCxnSpPr>
          <p:spPr>
            <a:xfrm>
              <a:off x="6460091" y="4953347"/>
              <a:ext cx="616138" cy="414946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9EB8599-D557-57A6-49A8-92D2DE6B09E2}"/>
                </a:ext>
              </a:extLst>
            </p:cNvPr>
            <p:cNvCxnSpPr>
              <a:cxnSpLocks/>
              <a:endCxn id="14" idx="3"/>
            </p:cNvCxnSpPr>
            <p:nvPr/>
          </p:nvCxnSpPr>
          <p:spPr>
            <a:xfrm flipH="1">
              <a:off x="8916848" y="4939615"/>
              <a:ext cx="625031" cy="418949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nip Same Side Corner Rectangle 13">
              <a:extLst>
                <a:ext uri="{FF2B5EF4-FFF2-40B4-BE49-F238E27FC236}">
                  <a16:creationId xmlns:a16="http://schemas.microsoft.com/office/drawing/2014/main" id="{72FC8C0B-7189-F6A3-8B1E-86920FA32492}"/>
                </a:ext>
              </a:extLst>
            </p:cNvPr>
            <p:cNvSpPr/>
            <p:nvPr/>
          </p:nvSpPr>
          <p:spPr>
            <a:xfrm>
              <a:off x="8566381" y="5358564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j=12</a:t>
              </a:r>
            </a:p>
          </p:txBody>
        </p:sp>
        <p:sp>
          <p:nvSpPr>
            <p:cNvPr id="15" name="Snip Same Side Corner Rectangle 14">
              <a:extLst>
                <a:ext uri="{FF2B5EF4-FFF2-40B4-BE49-F238E27FC236}">
                  <a16:creationId xmlns:a16="http://schemas.microsoft.com/office/drawing/2014/main" id="{E0FAEB72-361C-3CF4-A019-3904D3217E20}"/>
                </a:ext>
              </a:extLst>
            </p:cNvPr>
            <p:cNvSpPr/>
            <p:nvPr/>
          </p:nvSpPr>
          <p:spPr>
            <a:xfrm>
              <a:off x="10407001" y="5349510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m=67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C156405-D07A-B99C-4ABE-93C880574A6F}"/>
                </a:ext>
              </a:extLst>
            </p:cNvPr>
            <p:cNvCxnSpPr>
              <a:cxnSpLocks/>
              <a:endCxn id="15" idx="3"/>
            </p:cNvCxnSpPr>
            <p:nvPr/>
          </p:nvCxnSpPr>
          <p:spPr>
            <a:xfrm>
              <a:off x="10090097" y="4939615"/>
              <a:ext cx="667371" cy="40989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>
              <a:extLst>
                <a:ext uri="{FF2B5EF4-FFF2-40B4-BE49-F238E27FC236}">
                  <a16:creationId xmlns:a16="http://schemas.microsoft.com/office/drawing/2014/main" id="{66114473-4F34-4FF2-63BD-CD15C23CD712}"/>
                </a:ext>
              </a:extLst>
            </p:cNvPr>
            <p:cNvCxnSpPr>
              <a:cxnSpLocks/>
              <a:stCxn id="28" idx="0"/>
              <a:endCxn id="11" idx="2"/>
            </p:cNvCxnSpPr>
            <p:nvPr/>
          </p:nvCxnSpPr>
          <p:spPr>
            <a:xfrm>
              <a:off x="6506386" y="4841919"/>
              <a:ext cx="219377" cy="701261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>
              <a:extLst>
                <a:ext uri="{FF2B5EF4-FFF2-40B4-BE49-F238E27FC236}">
                  <a16:creationId xmlns:a16="http://schemas.microsoft.com/office/drawing/2014/main" id="{3A7ADC3C-4746-3D7F-4D3D-240E26AA8F6C}"/>
                </a:ext>
              </a:extLst>
            </p:cNvPr>
            <p:cNvCxnSpPr>
              <a:cxnSpLocks/>
              <a:stCxn id="19" idx="3"/>
              <a:endCxn id="9" idx="2"/>
            </p:cNvCxnSpPr>
            <p:nvPr/>
          </p:nvCxnSpPr>
          <p:spPr>
            <a:xfrm>
              <a:off x="4549273" y="5514727"/>
              <a:ext cx="335871" cy="9392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4AC831B-FE5E-57A6-2E7F-619276F66643}"/>
                </a:ext>
              </a:extLst>
            </p:cNvPr>
            <p:cNvSpPr/>
            <p:nvPr/>
          </p:nvSpPr>
          <p:spPr>
            <a:xfrm>
              <a:off x="3938344" y="5383710"/>
              <a:ext cx="610929" cy="26203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head</a:t>
              </a:r>
              <a:r>
                <a:rPr lang="en-US" sz="14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</a:p>
          </p:txBody>
        </p:sp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4564A3A4-EC95-8DBC-AEBA-C556CBC4AA28}"/>
                </a:ext>
              </a:extLst>
            </p:cNvPr>
            <p:cNvCxnSpPr>
              <a:cxnSpLocks/>
              <a:stCxn id="9" idx="0"/>
              <a:endCxn id="28" idx="2"/>
            </p:cNvCxnSpPr>
            <p:nvPr/>
          </p:nvCxnSpPr>
          <p:spPr>
            <a:xfrm flipV="1">
              <a:off x="5586077" y="4841919"/>
              <a:ext cx="219377" cy="6822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>
              <a:extLst>
                <a:ext uri="{FF2B5EF4-FFF2-40B4-BE49-F238E27FC236}">
                  <a16:creationId xmlns:a16="http://schemas.microsoft.com/office/drawing/2014/main" id="{1C2CB222-639E-A53F-53CE-0A781D7B6182}"/>
                </a:ext>
              </a:extLst>
            </p:cNvPr>
            <p:cNvCxnSpPr>
              <a:cxnSpLocks/>
              <a:stCxn id="11" idx="0"/>
              <a:endCxn id="6" idx="2"/>
            </p:cNvCxnSpPr>
            <p:nvPr/>
          </p:nvCxnSpPr>
          <p:spPr>
            <a:xfrm flipV="1">
              <a:off x="7426695" y="4088250"/>
              <a:ext cx="219377" cy="145493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>
              <a:extLst>
                <a:ext uri="{FF2B5EF4-FFF2-40B4-BE49-F238E27FC236}">
                  <a16:creationId xmlns:a16="http://schemas.microsoft.com/office/drawing/2014/main" id="{7E29711F-545D-885C-FB3C-F5C575D9FA09}"/>
                </a:ext>
              </a:extLst>
            </p:cNvPr>
            <p:cNvCxnSpPr>
              <a:cxnSpLocks/>
              <a:stCxn id="6" idx="0"/>
              <a:endCxn id="14" idx="2"/>
            </p:cNvCxnSpPr>
            <p:nvPr/>
          </p:nvCxnSpPr>
          <p:spPr>
            <a:xfrm>
              <a:off x="8347005" y="4088250"/>
              <a:ext cx="219377" cy="14452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id="{415D877F-35C0-CC57-3B85-C878064BBF9C}"/>
                </a:ext>
              </a:extLst>
            </p:cNvPr>
            <p:cNvCxnSpPr>
              <a:cxnSpLocks/>
              <a:stCxn id="14" idx="0"/>
              <a:endCxn id="27" idx="2"/>
            </p:cNvCxnSpPr>
            <p:nvPr/>
          </p:nvCxnSpPr>
          <p:spPr>
            <a:xfrm flipV="1">
              <a:off x="9267314" y="4832189"/>
              <a:ext cx="219377" cy="701261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7F54C812-129A-FA63-7889-3737F6D2BF50}"/>
                </a:ext>
              </a:extLst>
            </p:cNvPr>
            <p:cNvCxnSpPr>
              <a:cxnSpLocks/>
              <a:stCxn id="27" idx="0"/>
              <a:endCxn id="15" idx="2"/>
            </p:cNvCxnSpPr>
            <p:nvPr/>
          </p:nvCxnSpPr>
          <p:spPr>
            <a:xfrm>
              <a:off x="10187624" y="4832189"/>
              <a:ext cx="219378" cy="692207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0A71A2F0-3F81-EF71-1A30-5894091305F0}"/>
                </a:ext>
              </a:extLst>
            </p:cNvPr>
            <p:cNvCxnSpPr>
              <a:cxnSpLocks/>
              <a:stCxn id="15" idx="0"/>
              <a:endCxn id="26" idx="1"/>
            </p:cNvCxnSpPr>
            <p:nvPr/>
          </p:nvCxnSpPr>
          <p:spPr>
            <a:xfrm flipV="1">
              <a:off x="11107934" y="5515065"/>
              <a:ext cx="389386" cy="9332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1AC3C37-15DE-6042-B7E7-9D4C77626380}"/>
                </a:ext>
              </a:extLst>
            </p:cNvPr>
            <p:cNvSpPr/>
            <p:nvPr/>
          </p:nvSpPr>
          <p:spPr>
            <a:xfrm>
              <a:off x="11497321" y="5383710"/>
              <a:ext cx="202592" cy="26270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∅</a:t>
              </a:r>
            </a:p>
          </p:txBody>
        </p:sp>
        <p:sp>
          <p:nvSpPr>
            <p:cNvPr id="27" name="Snip Same Side Corner Rectangle 26">
              <a:extLst>
                <a:ext uri="{FF2B5EF4-FFF2-40B4-BE49-F238E27FC236}">
                  <a16:creationId xmlns:a16="http://schemas.microsoft.com/office/drawing/2014/main" id="{0EE0C3BC-1B6B-C561-FA36-8394FEC40513}"/>
                </a:ext>
              </a:extLst>
            </p:cNvPr>
            <p:cNvSpPr/>
            <p:nvPr/>
          </p:nvSpPr>
          <p:spPr>
            <a:xfrm>
              <a:off x="9486691" y="465730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k=9</a:t>
              </a:r>
            </a:p>
          </p:txBody>
        </p:sp>
        <p:sp>
          <p:nvSpPr>
            <p:cNvPr id="28" name="Snip Same Side Corner Rectangle 27">
              <a:extLst>
                <a:ext uri="{FF2B5EF4-FFF2-40B4-BE49-F238E27FC236}">
                  <a16:creationId xmlns:a16="http://schemas.microsoft.com/office/drawing/2014/main" id="{67EBBE2E-FDAD-A1A3-9E66-7CA21AE3768A}"/>
                </a:ext>
              </a:extLst>
            </p:cNvPr>
            <p:cNvSpPr/>
            <p:nvPr/>
          </p:nvSpPr>
          <p:spPr>
            <a:xfrm>
              <a:off x="5805453" y="466703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d=8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FB0AB1A-5B1F-AC88-0995-B3543C7A46B0}"/>
                </a:ext>
              </a:extLst>
            </p:cNvPr>
            <p:cNvSpPr/>
            <p:nvPr/>
          </p:nvSpPr>
          <p:spPr>
            <a:xfrm>
              <a:off x="7681144" y="3429000"/>
              <a:ext cx="610775" cy="26270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root</a:t>
              </a:r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9BA86AB-E27D-2A3A-EC1F-C6E07C151685}"/>
                </a:ext>
              </a:extLst>
            </p:cNvPr>
            <p:cNvCxnSpPr>
              <a:cxnSpLocks/>
              <a:stCxn id="29" idx="2"/>
              <a:endCxn id="6" idx="3"/>
            </p:cNvCxnSpPr>
            <p:nvPr/>
          </p:nvCxnSpPr>
          <p:spPr>
            <a:xfrm>
              <a:off x="7986532" y="3691709"/>
              <a:ext cx="10007" cy="22165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D39CFEE8-769F-ED17-3946-6F428EB615BA}"/>
              </a:ext>
            </a:extLst>
          </p:cNvPr>
          <p:cNvSpPr/>
          <p:nvPr/>
        </p:nvSpPr>
        <p:spPr>
          <a:xfrm>
            <a:off x="8584736" y="3118550"/>
            <a:ext cx="755736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right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6A92E6C-8523-A314-78DA-9F616248D338}"/>
              </a:ext>
            </a:extLst>
          </p:cNvPr>
          <p:cNvSpPr/>
          <p:nvPr/>
        </p:nvSpPr>
        <p:spPr>
          <a:xfrm>
            <a:off x="6199836" y="3150824"/>
            <a:ext cx="755736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76533D2-73C1-FFA5-E39C-CFB8C6EED53F}"/>
              </a:ext>
            </a:extLst>
          </p:cNvPr>
          <p:cNvCxnSpPr>
            <a:cxnSpLocks/>
            <a:stCxn id="34" idx="2"/>
            <a:endCxn id="6" idx="3"/>
          </p:cNvCxnSpPr>
          <p:nvPr/>
        </p:nvCxnSpPr>
        <p:spPr>
          <a:xfrm flipH="1">
            <a:off x="7768683" y="3427997"/>
            <a:ext cx="1193921" cy="293363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43EB65B-6492-9291-E4DE-05C8F026D856}"/>
              </a:ext>
            </a:extLst>
          </p:cNvPr>
          <p:cNvCxnSpPr>
            <a:cxnSpLocks/>
            <a:stCxn id="35" idx="2"/>
            <a:endCxn id="11" idx="3"/>
          </p:cNvCxnSpPr>
          <p:nvPr/>
        </p:nvCxnSpPr>
        <p:spPr>
          <a:xfrm>
            <a:off x="6577704" y="3460271"/>
            <a:ext cx="198714" cy="1974861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Bent Arrow 2">
            <a:extLst>
              <a:ext uri="{FF2B5EF4-FFF2-40B4-BE49-F238E27FC236}">
                <a16:creationId xmlns:a16="http://schemas.microsoft.com/office/drawing/2014/main" id="{1D459F1A-A946-D456-FFBF-0F351690B779}"/>
              </a:ext>
            </a:extLst>
          </p:cNvPr>
          <p:cNvSpPr/>
          <p:nvPr/>
        </p:nvSpPr>
        <p:spPr>
          <a:xfrm flipV="1">
            <a:off x="6770039" y="5847132"/>
            <a:ext cx="371066" cy="261155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75C5CB7-C132-0AE7-C5EC-BAA8FC324E31}"/>
              </a:ext>
            </a:extLst>
          </p:cNvPr>
          <p:cNvSpPr txBox="1"/>
          <p:nvPr/>
        </p:nvSpPr>
        <p:spPr>
          <a:xfrm>
            <a:off x="9618065" y="3574678"/>
            <a:ext cx="2076146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 is between g and h</a:t>
            </a:r>
          </a:p>
        </p:txBody>
      </p:sp>
      <p:sp>
        <p:nvSpPr>
          <p:cNvPr id="31" name="Snip Same Side Corner Rectangle 30">
            <a:extLst>
              <a:ext uri="{FF2B5EF4-FFF2-40B4-BE49-F238E27FC236}">
                <a16:creationId xmlns:a16="http://schemas.microsoft.com/office/drawing/2014/main" id="{23EDB19F-4EE1-4E88-0B39-C17615CE4A30}"/>
              </a:ext>
            </a:extLst>
          </p:cNvPr>
          <p:cNvSpPr/>
          <p:nvPr/>
        </p:nvSpPr>
        <p:spPr>
          <a:xfrm>
            <a:off x="7390815" y="5992996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g=29</a:t>
            </a:r>
          </a:p>
        </p:txBody>
      </p:sp>
    </p:spTree>
    <p:extLst>
      <p:ext uri="{BB962C8B-B14F-4D97-AF65-F5344CB8AC3E}">
        <p14:creationId xmlns:p14="http://schemas.microsoft.com/office/powerpoint/2010/main" val="27838056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0689F-D755-2301-1778-42EFDD5F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6550" y="365125"/>
            <a:ext cx="3207249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Insert into the Linked List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7F78CA-D515-6E88-7650-6776DAB3734B}"/>
              </a:ext>
            </a:extLst>
          </p:cNvPr>
          <p:cNvSpPr txBox="1"/>
          <p:nvPr/>
        </p:nvSpPr>
        <p:spPr>
          <a:xfrm>
            <a:off x="556138" y="406835"/>
            <a:ext cx="564369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__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TreeMap_put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self,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char *key, int value) {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// Insert into the sorted linked list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( left != NULL ) {</a:t>
            </a:r>
          </a:p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new-&gt;__next = right;</a:t>
            </a:r>
          </a:p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left-&gt;__next = new;</a:t>
            </a:r>
          </a:p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 else {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new-&gt;__next = self-&gt;__head;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self-&gt;__head = new;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021B147-E04B-7714-1072-281493417893}"/>
              </a:ext>
            </a:extLst>
          </p:cNvPr>
          <p:cNvCxnSpPr>
            <a:cxnSpLocks/>
            <a:endCxn id="28" idx="3"/>
          </p:cNvCxnSpPr>
          <p:nvPr/>
        </p:nvCxnSpPr>
        <p:spPr>
          <a:xfrm flipH="1">
            <a:off x="5784154" y="3976845"/>
            <a:ext cx="1851697" cy="632267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nip Same Side Corner Rectangle 5">
            <a:extLst>
              <a:ext uri="{FF2B5EF4-FFF2-40B4-BE49-F238E27FC236}">
                <a16:creationId xmlns:a16="http://schemas.microsoft.com/office/drawing/2014/main" id="{C33DDA9B-DE13-04DB-46F0-98E8E144ECF1}"/>
              </a:ext>
            </a:extLst>
          </p:cNvPr>
          <p:cNvSpPr/>
          <p:nvPr/>
        </p:nvSpPr>
        <p:spPr>
          <a:xfrm>
            <a:off x="7390815" y="3721360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h=42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07C04B9-ECC2-9D41-CE2C-E69904CD8F71}"/>
              </a:ext>
            </a:extLst>
          </p:cNvPr>
          <p:cNvCxnSpPr>
            <a:cxnSpLocks/>
            <a:endCxn id="27" idx="3"/>
          </p:cNvCxnSpPr>
          <p:nvPr/>
        </p:nvCxnSpPr>
        <p:spPr>
          <a:xfrm>
            <a:off x="8087498" y="4053897"/>
            <a:ext cx="1665714" cy="54375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5797185-4688-D7FA-769C-F38963A57A88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4791889" y="4946364"/>
            <a:ext cx="648349" cy="46631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nip Same Side Corner Rectangle 8">
            <a:extLst>
              <a:ext uri="{FF2B5EF4-FFF2-40B4-BE49-F238E27FC236}">
                <a16:creationId xmlns:a16="http://schemas.microsoft.com/office/drawing/2014/main" id="{E1997218-D72D-0B55-8B9C-150A75D7BFED}"/>
              </a:ext>
            </a:extLst>
          </p:cNvPr>
          <p:cNvSpPr/>
          <p:nvPr/>
        </p:nvSpPr>
        <p:spPr>
          <a:xfrm>
            <a:off x="4414022" y="5412680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b=123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7DF9DC6-1E8A-7F53-36B1-274CDE3FB490}"/>
              </a:ext>
            </a:extLst>
          </p:cNvPr>
          <p:cNvCxnSpPr>
            <a:cxnSpLocks/>
            <a:endCxn id="11" idx="3"/>
          </p:cNvCxnSpPr>
          <p:nvPr/>
        </p:nvCxnSpPr>
        <p:spPr>
          <a:xfrm>
            <a:off x="6112107" y="4946364"/>
            <a:ext cx="664311" cy="48876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9EB8599-D557-57A6-49A8-92D2DE6B09E2}"/>
              </a:ext>
            </a:extLst>
          </p:cNvPr>
          <p:cNvCxnSpPr>
            <a:cxnSpLocks/>
            <a:endCxn id="14" idx="3"/>
          </p:cNvCxnSpPr>
          <p:nvPr/>
        </p:nvCxnSpPr>
        <p:spPr>
          <a:xfrm flipH="1">
            <a:off x="8760948" y="4930189"/>
            <a:ext cx="673900" cy="49348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nip Same Side Corner Rectangle 13">
            <a:extLst>
              <a:ext uri="{FF2B5EF4-FFF2-40B4-BE49-F238E27FC236}">
                <a16:creationId xmlns:a16="http://schemas.microsoft.com/office/drawing/2014/main" id="{72FC8C0B-7189-F6A3-8B1E-86920FA32492}"/>
              </a:ext>
            </a:extLst>
          </p:cNvPr>
          <p:cNvSpPr/>
          <p:nvPr/>
        </p:nvSpPr>
        <p:spPr>
          <a:xfrm>
            <a:off x="8383080" y="5423672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j=12</a:t>
            </a:r>
          </a:p>
        </p:txBody>
      </p:sp>
      <p:sp>
        <p:nvSpPr>
          <p:cNvPr id="15" name="Snip Same Side Corner Rectangle 14">
            <a:extLst>
              <a:ext uri="{FF2B5EF4-FFF2-40B4-BE49-F238E27FC236}">
                <a16:creationId xmlns:a16="http://schemas.microsoft.com/office/drawing/2014/main" id="{E0FAEB72-361C-3CF4-A019-3904D3217E20}"/>
              </a:ext>
            </a:extLst>
          </p:cNvPr>
          <p:cNvSpPr/>
          <p:nvPr/>
        </p:nvSpPr>
        <p:spPr>
          <a:xfrm>
            <a:off x="10367610" y="5413007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m=67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C156405-D07A-B99C-4ABE-93C880574A6F}"/>
              </a:ext>
            </a:extLst>
          </p:cNvPr>
          <p:cNvCxnSpPr>
            <a:cxnSpLocks/>
            <a:endCxn id="15" idx="3"/>
          </p:cNvCxnSpPr>
          <p:nvPr/>
        </p:nvCxnSpPr>
        <p:spPr>
          <a:xfrm>
            <a:off x="10025929" y="4930189"/>
            <a:ext cx="719550" cy="48281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66114473-4F34-4FF2-63BD-CD15C23CD712}"/>
              </a:ext>
            </a:extLst>
          </p:cNvPr>
          <p:cNvCxnSpPr>
            <a:cxnSpLocks/>
            <a:stCxn id="28" idx="0"/>
            <a:endCxn id="11" idx="2"/>
          </p:cNvCxnSpPr>
          <p:nvPr/>
        </p:nvCxnSpPr>
        <p:spPr>
          <a:xfrm>
            <a:off x="6162022" y="4815112"/>
            <a:ext cx="236529" cy="826021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3A7ADC3C-4746-3D7F-4D3D-240E26AA8F6C}"/>
              </a:ext>
            </a:extLst>
          </p:cNvPr>
          <p:cNvCxnSpPr>
            <a:cxnSpLocks/>
            <a:stCxn id="19" idx="3"/>
            <a:endCxn id="9" idx="2"/>
          </p:cNvCxnSpPr>
          <p:nvPr/>
        </p:nvCxnSpPr>
        <p:spPr>
          <a:xfrm>
            <a:off x="4051890" y="5607617"/>
            <a:ext cx="362131" cy="11063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4AC831B-FE5E-57A6-2E7F-619276F66643}"/>
              </a:ext>
            </a:extLst>
          </p:cNvPr>
          <p:cNvSpPr/>
          <p:nvPr/>
        </p:nvSpPr>
        <p:spPr>
          <a:xfrm>
            <a:off x="3393195" y="5453292"/>
            <a:ext cx="658695" cy="3086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4564A3A4-EC95-8DBC-AEBA-C556CBC4AA28}"/>
              </a:ext>
            </a:extLst>
          </p:cNvPr>
          <p:cNvCxnSpPr>
            <a:cxnSpLocks/>
            <a:stCxn id="9" idx="0"/>
            <a:endCxn id="28" idx="2"/>
          </p:cNvCxnSpPr>
          <p:nvPr/>
        </p:nvCxnSpPr>
        <p:spPr>
          <a:xfrm flipV="1">
            <a:off x="5169758" y="4815112"/>
            <a:ext cx="236529" cy="803568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1C2CB222-639E-A53F-53CE-0A781D7B6182}"/>
              </a:ext>
            </a:extLst>
          </p:cNvPr>
          <p:cNvCxnSpPr>
            <a:cxnSpLocks/>
            <a:stCxn id="11" idx="0"/>
            <a:endCxn id="32" idx="2"/>
          </p:cNvCxnSpPr>
          <p:nvPr/>
        </p:nvCxnSpPr>
        <p:spPr>
          <a:xfrm>
            <a:off x="7154286" y="5641132"/>
            <a:ext cx="236529" cy="557864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7E29711F-545D-885C-FB3C-F5C575D9FA09}"/>
              </a:ext>
            </a:extLst>
          </p:cNvPr>
          <p:cNvCxnSpPr>
            <a:cxnSpLocks/>
            <a:stCxn id="6" idx="0"/>
            <a:endCxn id="14" idx="2"/>
          </p:cNvCxnSpPr>
          <p:nvPr/>
        </p:nvCxnSpPr>
        <p:spPr>
          <a:xfrm>
            <a:off x="8146552" y="3927360"/>
            <a:ext cx="236529" cy="1702312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415D877F-35C0-CC57-3B85-C878064BBF9C}"/>
              </a:ext>
            </a:extLst>
          </p:cNvPr>
          <p:cNvCxnSpPr>
            <a:cxnSpLocks/>
            <a:stCxn id="14" idx="0"/>
            <a:endCxn id="27" idx="2"/>
          </p:cNvCxnSpPr>
          <p:nvPr/>
        </p:nvCxnSpPr>
        <p:spPr>
          <a:xfrm flipV="1">
            <a:off x="9138816" y="4803651"/>
            <a:ext cx="236529" cy="826021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7F54C812-129A-FA63-7889-3737F6D2BF50}"/>
              </a:ext>
            </a:extLst>
          </p:cNvPr>
          <p:cNvCxnSpPr>
            <a:cxnSpLocks/>
            <a:stCxn id="27" idx="0"/>
            <a:endCxn id="15" idx="2"/>
          </p:cNvCxnSpPr>
          <p:nvPr/>
        </p:nvCxnSpPr>
        <p:spPr>
          <a:xfrm>
            <a:off x="10131081" y="4803651"/>
            <a:ext cx="236530" cy="815356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0A71A2F0-3F81-EF71-1A30-5894091305F0}"/>
              </a:ext>
            </a:extLst>
          </p:cNvPr>
          <p:cNvCxnSpPr>
            <a:cxnSpLocks/>
            <a:stCxn id="15" idx="0"/>
            <a:endCxn id="26" idx="1"/>
          </p:cNvCxnSpPr>
          <p:nvPr/>
        </p:nvCxnSpPr>
        <p:spPr>
          <a:xfrm flipV="1">
            <a:off x="11123347" y="5608016"/>
            <a:ext cx="419831" cy="10992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A1AC3C37-15DE-6042-B7E7-9D4C77626380}"/>
              </a:ext>
            </a:extLst>
          </p:cNvPr>
          <p:cNvSpPr/>
          <p:nvPr/>
        </p:nvSpPr>
        <p:spPr>
          <a:xfrm>
            <a:off x="11543178" y="5453292"/>
            <a:ext cx="218432" cy="30944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</a:p>
        </p:txBody>
      </p:sp>
      <p:sp>
        <p:nvSpPr>
          <p:cNvPr id="27" name="Snip Same Side Corner Rectangle 26">
            <a:extLst>
              <a:ext uri="{FF2B5EF4-FFF2-40B4-BE49-F238E27FC236}">
                <a16:creationId xmlns:a16="http://schemas.microsoft.com/office/drawing/2014/main" id="{0EE0C3BC-1B6B-C561-FA36-8394FEC40513}"/>
              </a:ext>
            </a:extLst>
          </p:cNvPr>
          <p:cNvSpPr/>
          <p:nvPr/>
        </p:nvSpPr>
        <p:spPr>
          <a:xfrm>
            <a:off x="9375345" y="4597650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k=9</a:t>
            </a:r>
          </a:p>
        </p:txBody>
      </p:sp>
      <p:sp>
        <p:nvSpPr>
          <p:cNvPr id="28" name="Snip Same Side Corner Rectangle 27">
            <a:extLst>
              <a:ext uri="{FF2B5EF4-FFF2-40B4-BE49-F238E27FC236}">
                <a16:creationId xmlns:a16="http://schemas.microsoft.com/office/drawing/2014/main" id="{67EBBE2E-FDAD-A1A3-9E66-7CA21AE3768A}"/>
              </a:ext>
            </a:extLst>
          </p:cNvPr>
          <p:cNvSpPr/>
          <p:nvPr/>
        </p:nvSpPr>
        <p:spPr>
          <a:xfrm>
            <a:off x="5406286" y="4609111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d=8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B0AB1A-5B1F-AC88-0995-B3543C7A46B0}"/>
              </a:ext>
            </a:extLst>
          </p:cNvPr>
          <p:cNvSpPr/>
          <p:nvPr/>
        </p:nvSpPr>
        <p:spPr>
          <a:xfrm>
            <a:off x="7428630" y="3150824"/>
            <a:ext cx="658529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9BA86AB-E27D-2A3A-EC1F-C6E07C151685}"/>
              </a:ext>
            </a:extLst>
          </p:cNvPr>
          <p:cNvCxnSpPr>
            <a:cxnSpLocks/>
            <a:stCxn id="29" idx="2"/>
            <a:endCxn id="6" idx="3"/>
          </p:cNvCxnSpPr>
          <p:nvPr/>
        </p:nvCxnSpPr>
        <p:spPr>
          <a:xfrm>
            <a:off x="7757895" y="3460271"/>
            <a:ext cx="10789" cy="26108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nip Same Side Corner Rectangle 31">
            <a:extLst>
              <a:ext uri="{FF2B5EF4-FFF2-40B4-BE49-F238E27FC236}">
                <a16:creationId xmlns:a16="http://schemas.microsoft.com/office/drawing/2014/main" id="{DC0B4DD4-71AA-53C5-4865-9169231518BA}"/>
              </a:ext>
            </a:extLst>
          </p:cNvPr>
          <p:cNvSpPr/>
          <p:nvPr/>
        </p:nvSpPr>
        <p:spPr>
          <a:xfrm>
            <a:off x="7390815" y="5992996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g=29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39CFEE8-769F-ED17-3946-6F428EB615BA}"/>
              </a:ext>
            </a:extLst>
          </p:cNvPr>
          <p:cNvSpPr/>
          <p:nvPr/>
        </p:nvSpPr>
        <p:spPr>
          <a:xfrm>
            <a:off x="8584736" y="3118550"/>
            <a:ext cx="755736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right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6A92E6C-8523-A314-78DA-9F616248D338}"/>
              </a:ext>
            </a:extLst>
          </p:cNvPr>
          <p:cNvSpPr/>
          <p:nvPr/>
        </p:nvSpPr>
        <p:spPr>
          <a:xfrm>
            <a:off x="6199836" y="3150824"/>
            <a:ext cx="755736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76533D2-73C1-FFA5-E39C-CFB8C6EED53F}"/>
              </a:ext>
            </a:extLst>
          </p:cNvPr>
          <p:cNvCxnSpPr>
            <a:cxnSpLocks/>
            <a:stCxn id="34" idx="2"/>
            <a:endCxn id="6" idx="3"/>
          </p:cNvCxnSpPr>
          <p:nvPr/>
        </p:nvCxnSpPr>
        <p:spPr>
          <a:xfrm flipH="1">
            <a:off x="7768683" y="3427997"/>
            <a:ext cx="1193921" cy="293363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43EB65B-6492-9291-E4DE-05C8F026D856}"/>
              </a:ext>
            </a:extLst>
          </p:cNvPr>
          <p:cNvCxnSpPr>
            <a:cxnSpLocks/>
            <a:stCxn id="35" idx="2"/>
            <a:endCxn id="11" idx="3"/>
          </p:cNvCxnSpPr>
          <p:nvPr/>
        </p:nvCxnSpPr>
        <p:spPr>
          <a:xfrm>
            <a:off x="6577704" y="3460271"/>
            <a:ext cx="198714" cy="1974861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75C5CB7-C132-0AE7-C5EC-BAA8FC324E31}"/>
              </a:ext>
            </a:extLst>
          </p:cNvPr>
          <p:cNvSpPr txBox="1"/>
          <p:nvPr/>
        </p:nvSpPr>
        <p:spPr>
          <a:xfrm>
            <a:off x="9618065" y="3574678"/>
            <a:ext cx="2076146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 is between g and h</a:t>
            </a:r>
          </a:p>
        </p:txBody>
      </p:sp>
      <p:cxnSp>
        <p:nvCxnSpPr>
          <p:cNvPr id="37" name="Curved Connector 36">
            <a:extLst>
              <a:ext uri="{FF2B5EF4-FFF2-40B4-BE49-F238E27FC236}">
                <a16:creationId xmlns:a16="http://schemas.microsoft.com/office/drawing/2014/main" id="{CE262455-D0ED-8B7D-E637-9E3033B945EC}"/>
              </a:ext>
            </a:extLst>
          </p:cNvPr>
          <p:cNvCxnSpPr>
            <a:cxnSpLocks/>
            <a:stCxn id="32" idx="0"/>
            <a:endCxn id="6" idx="2"/>
          </p:cNvCxnSpPr>
          <p:nvPr/>
        </p:nvCxnSpPr>
        <p:spPr>
          <a:xfrm flipH="1" flipV="1">
            <a:off x="7390815" y="3927360"/>
            <a:ext cx="755736" cy="2271636"/>
          </a:xfrm>
          <a:prstGeom prst="curvedConnector5">
            <a:avLst>
              <a:gd name="adj1" fmla="val -11298"/>
              <a:gd name="adj2" fmla="val 50000"/>
              <a:gd name="adj3" fmla="val 130249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nip Same Side Corner Rectangle 10">
            <a:extLst>
              <a:ext uri="{FF2B5EF4-FFF2-40B4-BE49-F238E27FC236}">
                <a16:creationId xmlns:a16="http://schemas.microsoft.com/office/drawing/2014/main" id="{D479322A-02E2-7BE6-0A77-DA68345410C8}"/>
              </a:ext>
            </a:extLst>
          </p:cNvPr>
          <p:cNvSpPr/>
          <p:nvPr/>
        </p:nvSpPr>
        <p:spPr>
          <a:xfrm>
            <a:off x="6398550" y="5435132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f=6</a:t>
            </a:r>
          </a:p>
        </p:txBody>
      </p:sp>
    </p:spTree>
    <p:extLst>
      <p:ext uri="{BB962C8B-B14F-4D97-AF65-F5344CB8AC3E}">
        <p14:creationId xmlns:p14="http://schemas.microsoft.com/office/powerpoint/2010/main" val="24061238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0689F-D755-2301-1778-42EFDD5F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6550" y="365125"/>
            <a:ext cx="3207249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Insert into the Tree (right)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7F78CA-D515-6E88-7650-6776DAB3734B}"/>
              </a:ext>
            </a:extLst>
          </p:cNvPr>
          <p:cNvSpPr txBox="1"/>
          <p:nvPr/>
        </p:nvSpPr>
        <p:spPr>
          <a:xfrm>
            <a:off x="556137" y="406835"/>
            <a:ext cx="695443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__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TreeMap_put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self,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char *key, int value) {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// Insert into the tree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 right != NULL &amp;&amp; right-&gt;__left == NULL ) {</a:t>
            </a:r>
          </a:p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right-&gt;__left = new;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 else if ( left != NULL &amp;&amp; left-&gt;__right == NULL 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left-&gt;__right = new;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 else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("FAIL\n");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   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021B147-E04B-7714-1072-281493417893}"/>
              </a:ext>
            </a:extLst>
          </p:cNvPr>
          <p:cNvCxnSpPr>
            <a:cxnSpLocks/>
            <a:endCxn id="28" idx="3"/>
          </p:cNvCxnSpPr>
          <p:nvPr/>
        </p:nvCxnSpPr>
        <p:spPr>
          <a:xfrm flipH="1">
            <a:off x="5784154" y="3976845"/>
            <a:ext cx="1851697" cy="632267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nip Same Side Corner Rectangle 5">
            <a:extLst>
              <a:ext uri="{FF2B5EF4-FFF2-40B4-BE49-F238E27FC236}">
                <a16:creationId xmlns:a16="http://schemas.microsoft.com/office/drawing/2014/main" id="{C33DDA9B-DE13-04DB-46F0-98E8E144ECF1}"/>
              </a:ext>
            </a:extLst>
          </p:cNvPr>
          <p:cNvSpPr/>
          <p:nvPr/>
        </p:nvSpPr>
        <p:spPr>
          <a:xfrm>
            <a:off x="7390815" y="3721360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h=42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07C04B9-ECC2-9D41-CE2C-E69904CD8F71}"/>
              </a:ext>
            </a:extLst>
          </p:cNvPr>
          <p:cNvCxnSpPr>
            <a:cxnSpLocks/>
            <a:endCxn id="27" idx="3"/>
          </p:cNvCxnSpPr>
          <p:nvPr/>
        </p:nvCxnSpPr>
        <p:spPr>
          <a:xfrm>
            <a:off x="8087498" y="4053897"/>
            <a:ext cx="1665714" cy="54375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5797185-4688-D7FA-769C-F38963A57A88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4791889" y="4946364"/>
            <a:ext cx="648349" cy="46631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nip Same Side Corner Rectangle 8">
            <a:extLst>
              <a:ext uri="{FF2B5EF4-FFF2-40B4-BE49-F238E27FC236}">
                <a16:creationId xmlns:a16="http://schemas.microsoft.com/office/drawing/2014/main" id="{E1997218-D72D-0B55-8B9C-150A75D7BFED}"/>
              </a:ext>
            </a:extLst>
          </p:cNvPr>
          <p:cNvSpPr/>
          <p:nvPr/>
        </p:nvSpPr>
        <p:spPr>
          <a:xfrm>
            <a:off x="4414022" y="5412680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b=123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7DF9DC6-1E8A-7F53-36B1-274CDE3FB490}"/>
              </a:ext>
            </a:extLst>
          </p:cNvPr>
          <p:cNvCxnSpPr>
            <a:cxnSpLocks/>
            <a:endCxn id="11" idx="3"/>
          </p:cNvCxnSpPr>
          <p:nvPr/>
        </p:nvCxnSpPr>
        <p:spPr>
          <a:xfrm>
            <a:off x="6112107" y="4946364"/>
            <a:ext cx="664311" cy="48876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9EB8599-D557-57A6-49A8-92D2DE6B09E2}"/>
              </a:ext>
            </a:extLst>
          </p:cNvPr>
          <p:cNvCxnSpPr>
            <a:cxnSpLocks/>
            <a:endCxn id="14" idx="3"/>
          </p:cNvCxnSpPr>
          <p:nvPr/>
        </p:nvCxnSpPr>
        <p:spPr>
          <a:xfrm flipH="1">
            <a:off x="8760948" y="4930189"/>
            <a:ext cx="673900" cy="49348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nip Same Side Corner Rectangle 13">
            <a:extLst>
              <a:ext uri="{FF2B5EF4-FFF2-40B4-BE49-F238E27FC236}">
                <a16:creationId xmlns:a16="http://schemas.microsoft.com/office/drawing/2014/main" id="{72FC8C0B-7189-F6A3-8B1E-86920FA32492}"/>
              </a:ext>
            </a:extLst>
          </p:cNvPr>
          <p:cNvSpPr/>
          <p:nvPr/>
        </p:nvSpPr>
        <p:spPr>
          <a:xfrm>
            <a:off x="8383080" y="5423672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j=12</a:t>
            </a:r>
          </a:p>
        </p:txBody>
      </p:sp>
      <p:sp>
        <p:nvSpPr>
          <p:cNvPr id="15" name="Snip Same Side Corner Rectangle 14">
            <a:extLst>
              <a:ext uri="{FF2B5EF4-FFF2-40B4-BE49-F238E27FC236}">
                <a16:creationId xmlns:a16="http://schemas.microsoft.com/office/drawing/2014/main" id="{E0FAEB72-361C-3CF4-A019-3904D3217E20}"/>
              </a:ext>
            </a:extLst>
          </p:cNvPr>
          <p:cNvSpPr/>
          <p:nvPr/>
        </p:nvSpPr>
        <p:spPr>
          <a:xfrm>
            <a:off x="10367610" y="5413007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m=67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C156405-D07A-B99C-4ABE-93C880574A6F}"/>
              </a:ext>
            </a:extLst>
          </p:cNvPr>
          <p:cNvCxnSpPr>
            <a:cxnSpLocks/>
            <a:endCxn id="15" idx="3"/>
          </p:cNvCxnSpPr>
          <p:nvPr/>
        </p:nvCxnSpPr>
        <p:spPr>
          <a:xfrm>
            <a:off x="10025929" y="4930189"/>
            <a:ext cx="719550" cy="48281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66114473-4F34-4FF2-63BD-CD15C23CD712}"/>
              </a:ext>
            </a:extLst>
          </p:cNvPr>
          <p:cNvCxnSpPr>
            <a:cxnSpLocks/>
            <a:stCxn id="28" idx="0"/>
            <a:endCxn id="11" idx="2"/>
          </p:cNvCxnSpPr>
          <p:nvPr/>
        </p:nvCxnSpPr>
        <p:spPr>
          <a:xfrm>
            <a:off x="6162022" y="4815112"/>
            <a:ext cx="236529" cy="826021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3A7ADC3C-4746-3D7F-4D3D-240E26AA8F6C}"/>
              </a:ext>
            </a:extLst>
          </p:cNvPr>
          <p:cNvCxnSpPr>
            <a:cxnSpLocks/>
            <a:stCxn id="19" idx="3"/>
            <a:endCxn id="9" idx="2"/>
          </p:cNvCxnSpPr>
          <p:nvPr/>
        </p:nvCxnSpPr>
        <p:spPr>
          <a:xfrm>
            <a:off x="4051890" y="5607617"/>
            <a:ext cx="362131" cy="11063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4AC831B-FE5E-57A6-2E7F-619276F66643}"/>
              </a:ext>
            </a:extLst>
          </p:cNvPr>
          <p:cNvSpPr/>
          <p:nvPr/>
        </p:nvSpPr>
        <p:spPr>
          <a:xfrm>
            <a:off x="3393195" y="5453292"/>
            <a:ext cx="658695" cy="3086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4564A3A4-EC95-8DBC-AEBA-C556CBC4AA28}"/>
              </a:ext>
            </a:extLst>
          </p:cNvPr>
          <p:cNvCxnSpPr>
            <a:cxnSpLocks/>
            <a:stCxn id="9" idx="0"/>
            <a:endCxn id="28" idx="2"/>
          </p:cNvCxnSpPr>
          <p:nvPr/>
        </p:nvCxnSpPr>
        <p:spPr>
          <a:xfrm flipV="1">
            <a:off x="5169758" y="4815112"/>
            <a:ext cx="236529" cy="803568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1C2CB222-639E-A53F-53CE-0A781D7B6182}"/>
              </a:ext>
            </a:extLst>
          </p:cNvPr>
          <p:cNvCxnSpPr>
            <a:cxnSpLocks/>
            <a:stCxn id="11" idx="0"/>
            <a:endCxn id="32" idx="2"/>
          </p:cNvCxnSpPr>
          <p:nvPr/>
        </p:nvCxnSpPr>
        <p:spPr>
          <a:xfrm>
            <a:off x="7154286" y="5641132"/>
            <a:ext cx="236529" cy="557864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7E29711F-545D-885C-FB3C-F5C575D9FA09}"/>
              </a:ext>
            </a:extLst>
          </p:cNvPr>
          <p:cNvCxnSpPr>
            <a:cxnSpLocks/>
            <a:stCxn id="6" idx="0"/>
            <a:endCxn id="14" idx="2"/>
          </p:cNvCxnSpPr>
          <p:nvPr/>
        </p:nvCxnSpPr>
        <p:spPr>
          <a:xfrm>
            <a:off x="8146552" y="3927360"/>
            <a:ext cx="236529" cy="1702312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415D877F-35C0-CC57-3B85-C878064BBF9C}"/>
              </a:ext>
            </a:extLst>
          </p:cNvPr>
          <p:cNvCxnSpPr>
            <a:cxnSpLocks/>
            <a:stCxn id="14" idx="0"/>
            <a:endCxn id="27" idx="2"/>
          </p:cNvCxnSpPr>
          <p:nvPr/>
        </p:nvCxnSpPr>
        <p:spPr>
          <a:xfrm flipV="1">
            <a:off x="9138816" y="4803651"/>
            <a:ext cx="236529" cy="826021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7F54C812-129A-FA63-7889-3737F6D2BF50}"/>
              </a:ext>
            </a:extLst>
          </p:cNvPr>
          <p:cNvCxnSpPr>
            <a:cxnSpLocks/>
            <a:stCxn id="27" idx="0"/>
            <a:endCxn id="15" idx="2"/>
          </p:cNvCxnSpPr>
          <p:nvPr/>
        </p:nvCxnSpPr>
        <p:spPr>
          <a:xfrm>
            <a:off x="10131081" y="4803651"/>
            <a:ext cx="236530" cy="815356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0A71A2F0-3F81-EF71-1A30-5894091305F0}"/>
              </a:ext>
            </a:extLst>
          </p:cNvPr>
          <p:cNvCxnSpPr>
            <a:cxnSpLocks/>
            <a:stCxn id="15" idx="0"/>
            <a:endCxn id="26" idx="1"/>
          </p:cNvCxnSpPr>
          <p:nvPr/>
        </p:nvCxnSpPr>
        <p:spPr>
          <a:xfrm flipV="1">
            <a:off x="11123347" y="5608016"/>
            <a:ext cx="419831" cy="10992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A1AC3C37-15DE-6042-B7E7-9D4C77626380}"/>
              </a:ext>
            </a:extLst>
          </p:cNvPr>
          <p:cNvSpPr/>
          <p:nvPr/>
        </p:nvSpPr>
        <p:spPr>
          <a:xfrm>
            <a:off x="11543178" y="5453292"/>
            <a:ext cx="218432" cy="30944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</a:p>
        </p:txBody>
      </p:sp>
      <p:sp>
        <p:nvSpPr>
          <p:cNvPr id="27" name="Snip Same Side Corner Rectangle 26">
            <a:extLst>
              <a:ext uri="{FF2B5EF4-FFF2-40B4-BE49-F238E27FC236}">
                <a16:creationId xmlns:a16="http://schemas.microsoft.com/office/drawing/2014/main" id="{0EE0C3BC-1B6B-C561-FA36-8394FEC40513}"/>
              </a:ext>
            </a:extLst>
          </p:cNvPr>
          <p:cNvSpPr/>
          <p:nvPr/>
        </p:nvSpPr>
        <p:spPr>
          <a:xfrm>
            <a:off x="9375345" y="4597650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k=9</a:t>
            </a:r>
          </a:p>
        </p:txBody>
      </p:sp>
      <p:sp>
        <p:nvSpPr>
          <p:cNvPr id="28" name="Snip Same Side Corner Rectangle 27">
            <a:extLst>
              <a:ext uri="{FF2B5EF4-FFF2-40B4-BE49-F238E27FC236}">
                <a16:creationId xmlns:a16="http://schemas.microsoft.com/office/drawing/2014/main" id="{67EBBE2E-FDAD-A1A3-9E66-7CA21AE3768A}"/>
              </a:ext>
            </a:extLst>
          </p:cNvPr>
          <p:cNvSpPr/>
          <p:nvPr/>
        </p:nvSpPr>
        <p:spPr>
          <a:xfrm>
            <a:off x="5406286" y="4609111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d=8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B0AB1A-5B1F-AC88-0995-B3543C7A46B0}"/>
              </a:ext>
            </a:extLst>
          </p:cNvPr>
          <p:cNvSpPr/>
          <p:nvPr/>
        </p:nvSpPr>
        <p:spPr>
          <a:xfrm>
            <a:off x="7428630" y="3150824"/>
            <a:ext cx="658529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9BA86AB-E27D-2A3A-EC1F-C6E07C151685}"/>
              </a:ext>
            </a:extLst>
          </p:cNvPr>
          <p:cNvCxnSpPr>
            <a:cxnSpLocks/>
            <a:stCxn id="29" idx="2"/>
            <a:endCxn id="6" idx="3"/>
          </p:cNvCxnSpPr>
          <p:nvPr/>
        </p:nvCxnSpPr>
        <p:spPr>
          <a:xfrm>
            <a:off x="7757895" y="3460271"/>
            <a:ext cx="10789" cy="26108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nip Same Side Corner Rectangle 31">
            <a:extLst>
              <a:ext uri="{FF2B5EF4-FFF2-40B4-BE49-F238E27FC236}">
                <a16:creationId xmlns:a16="http://schemas.microsoft.com/office/drawing/2014/main" id="{DC0B4DD4-71AA-53C5-4865-9169231518BA}"/>
              </a:ext>
            </a:extLst>
          </p:cNvPr>
          <p:cNvSpPr/>
          <p:nvPr/>
        </p:nvSpPr>
        <p:spPr>
          <a:xfrm>
            <a:off x="7390815" y="5992996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g=29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39CFEE8-769F-ED17-3946-6F428EB615BA}"/>
              </a:ext>
            </a:extLst>
          </p:cNvPr>
          <p:cNvSpPr/>
          <p:nvPr/>
        </p:nvSpPr>
        <p:spPr>
          <a:xfrm>
            <a:off x="8584736" y="3118550"/>
            <a:ext cx="755736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right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6A92E6C-8523-A314-78DA-9F616248D338}"/>
              </a:ext>
            </a:extLst>
          </p:cNvPr>
          <p:cNvSpPr/>
          <p:nvPr/>
        </p:nvSpPr>
        <p:spPr>
          <a:xfrm>
            <a:off x="6199836" y="3150824"/>
            <a:ext cx="755736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76533D2-73C1-FFA5-E39C-CFB8C6EED53F}"/>
              </a:ext>
            </a:extLst>
          </p:cNvPr>
          <p:cNvCxnSpPr>
            <a:cxnSpLocks/>
            <a:stCxn id="34" idx="2"/>
            <a:endCxn id="6" idx="3"/>
          </p:cNvCxnSpPr>
          <p:nvPr/>
        </p:nvCxnSpPr>
        <p:spPr>
          <a:xfrm flipH="1">
            <a:off x="7768683" y="3427997"/>
            <a:ext cx="1193921" cy="293363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43EB65B-6492-9291-E4DE-05C8F026D856}"/>
              </a:ext>
            </a:extLst>
          </p:cNvPr>
          <p:cNvCxnSpPr>
            <a:cxnSpLocks/>
            <a:stCxn id="35" idx="2"/>
            <a:endCxn id="11" idx="3"/>
          </p:cNvCxnSpPr>
          <p:nvPr/>
        </p:nvCxnSpPr>
        <p:spPr>
          <a:xfrm>
            <a:off x="6577704" y="3460271"/>
            <a:ext cx="198714" cy="1974861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75C5CB7-C132-0AE7-C5EC-BAA8FC324E31}"/>
              </a:ext>
            </a:extLst>
          </p:cNvPr>
          <p:cNvSpPr txBox="1"/>
          <p:nvPr/>
        </p:nvSpPr>
        <p:spPr>
          <a:xfrm>
            <a:off x="9618065" y="3574678"/>
            <a:ext cx="2076146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 is between g and h</a:t>
            </a:r>
          </a:p>
        </p:txBody>
      </p:sp>
      <p:cxnSp>
        <p:nvCxnSpPr>
          <p:cNvPr id="37" name="Curved Connector 36">
            <a:extLst>
              <a:ext uri="{FF2B5EF4-FFF2-40B4-BE49-F238E27FC236}">
                <a16:creationId xmlns:a16="http://schemas.microsoft.com/office/drawing/2014/main" id="{CE262455-D0ED-8B7D-E637-9E3033B945EC}"/>
              </a:ext>
            </a:extLst>
          </p:cNvPr>
          <p:cNvCxnSpPr>
            <a:cxnSpLocks/>
            <a:stCxn id="32" idx="0"/>
            <a:endCxn id="6" idx="2"/>
          </p:cNvCxnSpPr>
          <p:nvPr/>
        </p:nvCxnSpPr>
        <p:spPr>
          <a:xfrm flipH="1" flipV="1">
            <a:off x="7390815" y="3927360"/>
            <a:ext cx="755736" cy="2271636"/>
          </a:xfrm>
          <a:prstGeom prst="curvedConnector5">
            <a:avLst>
              <a:gd name="adj1" fmla="val -11298"/>
              <a:gd name="adj2" fmla="val 50000"/>
              <a:gd name="adj3" fmla="val 130249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A9E2DC8B-9E61-A5A0-4893-D26F7787556A}"/>
              </a:ext>
            </a:extLst>
          </p:cNvPr>
          <p:cNvCxnSpPr>
            <a:cxnSpLocks/>
            <a:endCxn id="32" idx="3"/>
          </p:cNvCxnSpPr>
          <p:nvPr/>
        </p:nvCxnSpPr>
        <p:spPr>
          <a:xfrm>
            <a:off x="7061812" y="5761943"/>
            <a:ext cx="706871" cy="23105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nip Same Side Corner Rectangle 10">
            <a:extLst>
              <a:ext uri="{FF2B5EF4-FFF2-40B4-BE49-F238E27FC236}">
                <a16:creationId xmlns:a16="http://schemas.microsoft.com/office/drawing/2014/main" id="{D479322A-02E2-7BE6-0A77-DA68345410C8}"/>
              </a:ext>
            </a:extLst>
          </p:cNvPr>
          <p:cNvSpPr/>
          <p:nvPr/>
        </p:nvSpPr>
        <p:spPr>
          <a:xfrm>
            <a:off x="6398550" y="5435132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f=6</a:t>
            </a:r>
          </a:p>
        </p:txBody>
      </p:sp>
    </p:spTree>
    <p:extLst>
      <p:ext uri="{BB962C8B-B14F-4D97-AF65-F5344CB8AC3E}">
        <p14:creationId xmlns:p14="http://schemas.microsoft.com/office/powerpoint/2010/main" val="18938835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0689F-D755-2301-1778-42EFDD5F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852" y="365125"/>
            <a:ext cx="3717948" cy="1325563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Finding an Item or Left Gap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7F78CA-D515-6E88-7650-6776DAB3734B}"/>
              </a:ext>
            </a:extLst>
          </p:cNvPr>
          <p:cNvSpPr txBox="1"/>
          <p:nvPr/>
        </p:nvSpPr>
        <p:spPr>
          <a:xfrm>
            <a:off x="556138" y="406835"/>
            <a:ext cx="564369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__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TreeMap_put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self,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char *key, int value) {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cur = self-&gt;__root;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right = NULL;  /* Our nearest right neighbor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left = NULL;   /* Out nearest left neighbor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while(cur != NULL 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(key, cur-&gt;key);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0 )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cur-&gt;value = value;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if(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0 ) { /* Turn left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right = cur;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cur = cur-&gt;__left;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 else {  /* Turn right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left = cur;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cur = cur-&gt;__right;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42692-B417-8104-C93D-04D39B6D066B}"/>
              </a:ext>
            </a:extLst>
          </p:cNvPr>
          <p:cNvGrpSpPr/>
          <p:nvPr/>
        </p:nvGrpSpPr>
        <p:grpSpPr>
          <a:xfrm>
            <a:off x="3393195" y="3150824"/>
            <a:ext cx="8368415" cy="2696308"/>
            <a:chOff x="3938344" y="3429000"/>
            <a:chExt cx="7761569" cy="2289066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021B147-E04B-7714-1072-281493417893}"/>
                </a:ext>
              </a:extLst>
            </p:cNvPr>
            <p:cNvCxnSpPr>
              <a:cxnSpLocks/>
              <a:endCxn id="28" idx="3"/>
            </p:cNvCxnSpPr>
            <p:nvPr/>
          </p:nvCxnSpPr>
          <p:spPr>
            <a:xfrm flipH="1">
              <a:off x="6155920" y="4130261"/>
              <a:ext cx="1717419" cy="536771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Snip Same Side Corner Rectangle 5">
              <a:extLst>
                <a:ext uri="{FF2B5EF4-FFF2-40B4-BE49-F238E27FC236}">
                  <a16:creationId xmlns:a16="http://schemas.microsoft.com/office/drawing/2014/main" id="{C33DDA9B-DE13-04DB-46F0-98E8E144ECF1}"/>
                </a:ext>
              </a:extLst>
            </p:cNvPr>
            <p:cNvSpPr/>
            <p:nvPr/>
          </p:nvSpPr>
          <p:spPr>
            <a:xfrm>
              <a:off x="7646072" y="3913364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h=42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07C04B9-ECC2-9D41-CE2C-E69904CD8F71}"/>
                </a:ext>
              </a:extLst>
            </p:cNvPr>
            <p:cNvCxnSpPr>
              <a:cxnSpLocks/>
              <a:endCxn id="27" idx="3"/>
            </p:cNvCxnSpPr>
            <p:nvPr/>
          </p:nvCxnSpPr>
          <p:spPr>
            <a:xfrm>
              <a:off x="8292234" y="4195676"/>
              <a:ext cx="1544923" cy="461626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5797185-4688-D7FA-769C-F38963A57A88}"/>
                </a:ext>
              </a:extLst>
            </p:cNvPr>
            <p:cNvCxnSpPr>
              <a:cxnSpLocks/>
              <a:endCxn id="9" idx="3"/>
            </p:cNvCxnSpPr>
            <p:nvPr/>
          </p:nvCxnSpPr>
          <p:spPr>
            <a:xfrm flipH="1">
              <a:off x="5235610" y="4953347"/>
              <a:ext cx="601333" cy="39588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Snip Same Side Corner Rectangle 8">
              <a:extLst>
                <a:ext uri="{FF2B5EF4-FFF2-40B4-BE49-F238E27FC236}">
                  <a16:creationId xmlns:a16="http://schemas.microsoft.com/office/drawing/2014/main" id="{E1997218-D72D-0B55-8B9C-150A75D7BFED}"/>
                </a:ext>
              </a:extLst>
            </p:cNvPr>
            <p:cNvSpPr/>
            <p:nvPr/>
          </p:nvSpPr>
          <p:spPr>
            <a:xfrm>
              <a:off x="4885144" y="534923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b=123</a:t>
              </a:r>
            </a:p>
          </p:txBody>
        </p:sp>
        <p:sp>
          <p:nvSpPr>
            <p:cNvPr id="11" name="Snip Same Side Corner Rectangle 10">
              <a:extLst>
                <a:ext uri="{FF2B5EF4-FFF2-40B4-BE49-F238E27FC236}">
                  <a16:creationId xmlns:a16="http://schemas.microsoft.com/office/drawing/2014/main" id="{D479322A-02E2-7BE6-0A77-DA68345410C8}"/>
                </a:ext>
              </a:extLst>
            </p:cNvPr>
            <p:cNvSpPr/>
            <p:nvPr/>
          </p:nvSpPr>
          <p:spPr>
            <a:xfrm>
              <a:off x="6725762" y="5368293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f=6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7DF9DC6-1E8A-7F53-36B1-274CDE3FB490}"/>
                </a:ext>
              </a:extLst>
            </p:cNvPr>
            <p:cNvCxnSpPr>
              <a:cxnSpLocks/>
              <a:endCxn id="11" idx="3"/>
            </p:cNvCxnSpPr>
            <p:nvPr/>
          </p:nvCxnSpPr>
          <p:spPr>
            <a:xfrm>
              <a:off x="6460091" y="4953347"/>
              <a:ext cx="616138" cy="414946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9EB8599-D557-57A6-49A8-92D2DE6B09E2}"/>
                </a:ext>
              </a:extLst>
            </p:cNvPr>
            <p:cNvCxnSpPr>
              <a:cxnSpLocks/>
              <a:endCxn id="14" idx="3"/>
            </p:cNvCxnSpPr>
            <p:nvPr/>
          </p:nvCxnSpPr>
          <p:spPr>
            <a:xfrm flipH="1">
              <a:off x="8916848" y="4939615"/>
              <a:ext cx="625031" cy="418949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nip Same Side Corner Rectangle 13">
              <a:extLst>
                <a:ext uri="{FF2B5EF4-FFF2-40B4-BE49-F238E27FC236}">
                  <a16:creationId xmlns:a16="http://schemas.microsoft.com/office/drawing/2014/main" id="{72FC8C0B-7189-F6A3-8B1E-86920FA32492}"/>
                </a:ext>
              </a:extLst>
            </p:cNvPr>
            <p:cNvSpPr/>
            <p:nvPr/>
          </p:nvSpPr>
          <p:spPr>
            <a:xfrm>
              <a:off x="8566381" y="5358564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j=12</a:t>
              </a:r>
            </a:p>
          </p:txBody>
        </p:sp>
        <p:sp>
          <p:nvSpPr>
            <p:cNvPr id="15" name="Snip Same Side Corner Rectangle 14">
              <a:extLst>
                <a:ext uri="{FF2B5EF4-FFF2-40B4-BE49-F238E27FC236}">
                  <a16:creationId xmlns:a16="http://schemas.microsoft.com/office/drawing/2014/main" id="{E0FAEB72-361C-3CF4-A019-3904D3217E20}"/>
                </a:ext>
              </a:extLst>
            </p:cNvPr>
            <p:cNvSpPr/>
            <p:nvPr/>
          </p:nvSpPr>
          <p:spPr>
            <a:xfrm>
              <a:off x="10407001" y="5349510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m=67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C156405-D07A-B99C-4ABE-93C880574A6F}"/>
                </a:ext>
              </a:extLst>
            </p:cNvPr>
            <p:cNvCxnSpPr>
              <a:cxnSpLocks/>
              <a:endCxn id="15" idx="3"/>
            </p:cNvCxnSpPr>
            <p:nvPr/>
          </p:nvCxnSpPr>
          <p:spPr>
            <a:xfrm>
              <a:off x="10090097" y="4939615"/>
              <a:ext cx="667371" cy="40989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>
              <a:extLst>
                <a:ext uri="{FF2B5EF4-FFF2-40B4-BE49-F238E27FC236}">
                  <a16:creationId xmlns:a16="http://schemas.microsoft.com/office/drawing/2014/main" id="{66114473-4F34-4FF2-63BD-CD15C23CD712}"/>
                </a:ext>
              </a:extLst>
            </p:cNvPr>
            <p:cNvCxnSpPr>
              <a:cxnSpLocks/>
              <a:stCxn id="28" idx="0"/>
              <a:endCxn id="11" idx="2"/>
            </p:cNvCxnSpPr>
            <p:nvPr/>
          </p:nvCxnSpPr>
          <p:spPr>
            <a:xfrm>
              <a:off x="6506386" y="4841919"/>
              <a:ext cx="219377" cy="701261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>
              <a:extLst>
                <a:ext uri="{FF2B5EF4-FFF2-40B4-BE49-F238E27FC236}">
                  <a16:creationId xmlns:a16="http://schemas.microsoft.com/office/drawing/2014/main" id="{3A7ADC3C-4746-3D7F-4D3D-240E26AA8F6C}"/>
                </a:ext>
              </a:extLst>
            </p:cNvPr>
            <p:cNvCxnSpPr>
              <a:cxnSpLocks/>
              <a:stCxn id="19" idx="3"/>
              <a:endCxn id="9" idx="2"/>
            </p:cNvCxnSpPr>
            <p:nvPr/>
          </p:nvCxnSpPr>
          <p:spPr>
            <a:xfrm>
              <a:off x="4549273" y="5514727"/>
              <a:ext cx="335871" cy="9392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4AC831B-FE5E-57A6-2E7F-619276F66643}"/>
                </a:ext>
              </a:extLst>
            </p:cNvPr>
            <p:cNvSpPr/>
            <p:nvPr/>
          </p:nvSpPr>
          <p:spPr>
            <a:xfrm>
              <a:off x="3938344" y="5383710"/>
              <a:ext cx="610929" cy="26203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head</a:t>
              </a:r>
              <a:r>
                <a:rPr lang="en-US" sz="14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</a:p>
          </p:txBody>
        </p:sp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4564A3A4-EC95-8DBC-AEBA-C556CBC4AA28}"/>
                </a:ext>
              </a:extLst>
            </p:cNvPr>
            <p:cNvCxnSpPr>
              <a:cxnSpLocks/>
              <a:stCxn id="9" idx="0"/>
              <a:endCxn id="28" idx="2"/>
            </p:cNvCxnSpPr>
            <p:nvPr/>
          </p:nvCxnSpPr>
          <p:spPr>
            <a:xfrm flipV="1">
              <a:off x="5586077" y="4841919"/>
              <a:ext cx="219377" cy="6822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>
              <a:extLst>
                <a:ext uri="{FF2B5EF4-FFF2-40B4-BE49-F238E27FC236}">
                  <a16:creationId xmlns:a16="http://schemas.microsoft.com/office/drawing/2014/main" id="{1C2CB222-639E-A53F-53CE-0A781D7B6182}"/>
                </a:ext>
              </a:extLst>
            </p:cNvPr>
            <p:cNvCxnSpPr>
              <a:cxnSpLocks/>
              <a:stCxn id="11" idx="0"/>
              <a:endCxn id="6" idx="2"/>
            </p:cNvCxnSpPr>
            <p:nvPr/>
          </p:nvCxnSpPr>
          <p:spPr>
            <a:xfrm flipV="1">
              <a:off x="7426695" y="4088250"/>
              <a:ext cx="219377" cy="145493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>
              <a:extLst>
                <a:ext uri="{FF2B5EF4-FFF2-40B4-BE49-F238E27FC236}">
                  <a16:creationId xmlns:a16="http://schemas.microsoft.com/office/drawing/2014/main" id="{7E29711F-545D-885C-FB3C-F5C575D9FA09}"/>
                </a:ext>
              </a:extLst>
            </p:cNvPr>
            <p:cNvCxnSpPr>
              <a:cxnSpLocks/>
              <a:stCxn id="6" idx="0"/>
              <a:endCxn id="14" idx="2"/>
            </p:cNvCxnSpPr>
            <p:nvPr/>
          </p:nvCxnSpPr>
          <p:spPr>
            <a:xfrm>
              <a:off x="8347005" y="4088250"/>
              <a:ext cx="219377" cy="14452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id="{415D877F-35C0-CC57-3B85-C878064BBF9C}"/>
                </a:ext>
              </a:extLst>
            </p:cNvPr>
            <p:cNvCxnSpPr>
              <a:cxnSpLocks/>
              <a:stCxn id="14" idx="0"/>
              <a:endCxn id="27" idx="2"/>
            </p:cNvCxnSpPr>
            <p:nvPr/>
          </p:nvCxnSpPr>
          <p:spPr>
            <a:xfrm flipV="1">
              <a:off x="9267314" y="4832189"/>
              <a:ext cx="219377" cy="701261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7F54C812-129A-FA63-7889-3737F6D2BF50}"/>
                </a:ext>
              </a:extLst>
            </p:cNvPr>
            <p:cNvCxnSpPr>
              <a:cxnSpLocks/>
              <a:stCxn id="27" idx="0"/>
              <a:endCxn id="15" idx="2"/>
            </p:cNvCxnSpPr>
            <p:nvPr/>
          </p:nvCxnSpPr>
          <p:spPr>
            <a:xfrm>
              <a:off x="10187624" y="4832189"/>
              <a:ext cx="219378" cy="692207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0A71A2F0-3F81-EF71-1A30-5894091305F0}"/>
                </a:ext>
              </a:extLst>
            </p:cNvPr>
            <p:cNvCxnSpPr>
              <a:cxnSpLocks/>
              <a:stCxn id="15" idx="0"/>
              <a:endCxn id="26" idx="1"/>
            </p:cNvCxnSpPr>
            <p:nvPr/>
          </p:nvCxnSpPr>
          <p:spPr>
            <a:xfrm flipV="1">
              <a:off x="11107934" y="5515065"/>
              <a:ext cx="389386" cy="9332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1AC3C37-15DE-6042-B7E7-9D4C77626380}"/>
                </a:ext>
              </a:extLst>
            </p:cNvPr>
            <p:cNvSpPr/>
            <p:nvPr/>
          </p:nvSpPr>
          <p:spPr>
            <a:xfrm>
              <a:off x="11497321" y="5383710"/>
              <a:ext cx="202592" cy="26270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∅</a:t>
              </a:r>
            </a:p>
          </p:txBody>
        </p:sp>
        <p:sp>
          <p:nvSpPr>
            <p:cNvPr id="27" name="Snip Same Side Corner Rectangle 26">
              <a:extLst>
                <a:ext uri="{FF2B5EF4-FFF2-40B4-BE49-F238E27FC236}">
                  <a16:creationId xmlns:a16="http://schemas.microsoft.com/office/drawing/2014/main" id="{0EE0C3BC-1B6B-C561-FA36-8394FEC40513}"/>
                </a:ext>
              </a:extLst>
            </p:cNvPr>
            <p:cNvSpPr/>
            <p:nvPr/>
          </p:nvSpPr>
          <p:spPr>
            <a:xfrm>
              <a:off x="9486691" y="465730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k=9</a:t>
              </a:r>
            </a:p>
          </p:txBody>
        </p:sp>
        <p:sp>
          <p:nvSpPr>
            <p:cNvPr id="28" name="Snip Same Side Corner Rectangle 27">
              <a:extLst>
                <a:ext uri="{FF2B5EF4-FFF2-40B4-BE49-F238E27FC236}">
                  <a16:creationId xmlns:a16="http://schemas.microsoft.com/office/drawing/2014/main" id="{67EBBE2E-FDAD-A1A3-9E66-7CA21AE3768A}"/>
                </a:ext>
              </a:extLst>
            </p:cNvPr>
            <p:cNvSpPr/>
            <p:nvPr/>
          </p:nvSpPr>
          <p:spPr>
            <a:xfrm>
              <a:off x="5805453" y="466703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d=8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FB0AB1A-5B1F-AC88-0995-B3543C7A46B0}"/>
                </a:ext>
              </a:extLst>
            </p:cNvPr>
            <p:cNvSpPr/>
            <p:nvPr/>
          </p:nvSpPr>
          <p:spPr>
            <a:xfrm>
              <a:off x="7681144" y="3429000"/>
              <a:ext cx="610775" cy="26270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root</a:t>
              </a:r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9BA86AB-E27D-2A3A-EC1F-C6E07C151685}"/>
                </a:ext>
              </a:extLst>
            </p:cNvPr>
            <p:cNvCxnSpPr>
              <a:cxnSpLocks/>
              <a:stCxn id="29" idx="2"/>
              <a:endCxn id="6" idx="3"/>
            </p:cNvCxnSpPr>
            <p:nvPr/>
          </p:nvCxnSpPr>
          <p:spPr>
            <a:xfrm>
              <a:off x="7986532" y="3691709"/>
              <a:ext cx="10007" cy="22165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D39CFEE8-769F-ED17-3946-6F428EB615BA}"/>
              </a:ext>
            </a:extLst>
          </p:cNvPr>
          <p:cNvSpPr/>
          <p:nvPr/>
        </p:nvSpPr>
        <p:spPr>
          <a:xfrm>
            <a:off x="8584736" y="3118550"/>
            <a:ext cx="755736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right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6A92E6C-8523-A314-78DA-9F616248D338}"/>
              </a:ext>
            </a:extLst>
          </p:cNvPr>
          <p:cNvSpPr/>
          <p:nvPr/>
        </p:nvSpPr>
        <p:spPr>
          <a:xfrm>
            <a:off x="6199836" y="3150824"/>
            <a:ext cx="755736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76533D2-73C1-FFA5-E39C-CFB8C6EED53F}"/>
              </a:ext>
            </a:extLst>
          </p:cNvPr>
          <p:cNvCxnSpPr>
            <a:cxnSpLocks/>
            <a:stCxn id="34" idx="2"/>
            <a:endCxn id="14" idx="3"/>
          </p:cNvCxnSpPr>
          <p:nvPr/>
        </p:nvCxnSpPr>
        <p:spPr>
          <a:xfrm flipH="1">
            <a:off x="8760948" y="3427997"/>
            <a:ext cx="201656" cy="1995675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43EB65B-6492-9291-E4DE-05C8F026D856}"/>
              </a:ext>
            </a:extLst>
          </p:cNvPr>
          <p:cNvCxnSpPr>
            <a:cxnSpLocks/>
            <a:stCxn id="35" idx="2"/>
            <a:endCxn id="6" idx="3"/>
          </p:cNvCxnSpPr>
          <p:nvPr/>
        </p:nvCxnSpPr>
        <p:spPr>
          <a:xfrm>
            <a:off x="6577704" y="3460271"/>
            <a:ext cx="1190979" cy="26108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Bent Arrow 2">
            <a:extLst>
              <a:ext uri="{FF2B5EF4-FFF2-40B4-BE49-F238E27FC236}">
                <a16:creationId xmlns:a16="http://schemas.microsoft.com/office/drawing/2014/main" id="{1D459F1A-A946-D456-FFBF-0F351690B779}"/>
              </a:ext>
            </a:extLst>
          </p:cNvPr>
          <p:cNvSpPr/>
          <p:nvPr/>
        </p:nvSpPr>
        <p:spPr>
          <a:xfrm flipV="1">
            <a:off x="7716093" y="4172711"/>
            <a:ext cx="371066" cy="261155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75C5CB7-C132-0AE7-C5EC-BAA8FC324E31}"/>
              </a:ext>
            </a:extLst>
          </p:cNvPr>
          <p:cNvSpPr txBox="1"/>
          <p:nvPr/>
        </p:nvSpPr>
        <p:spPr>
          <a:xfrm>
            <a:off x="9618065" y="3574678"/>
            <a:ext cx="2004010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/>
              <a:t> is between h and j</a:t>
            </a:r>
          </a:p>
        </p:txBody>
      </p:sp>
      <p:sp>
        <p:nvSpPr>
          <p:cNvPr id="31" name="Bent Arrow 30">
            <a:extLst>
              <a:ext uri="{FF2B5EF4-FFF2-40B4-BE49-F238E27FC236}">
                <a16:creationId xmlns:a16="http://schemas.microsoft.com/office/drawing/2014/main" id="{605C2E2D-4C3D-D083-E4E6-7C682B3E058D}"/>
              </a:ext>
            </a:extLst>
          </p:cNvPr>
          <p:cNvSpPr/>
          <p:nvPr/>
        </p:nvSpPr>
        <p:spPr>
          <a:xfrm flipH="1" flipV="1">
            <a:off x="8421329" y="5847504"/>
            <a:ext cx="371066" cy="261155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Snip Same Side Corner Rectangle 35">
            <a:extLst>
              <a:ext uri="{FF2B5EF4-FFF2-40B4-BE49-F238E27FC236}">
                <a16:creationId xmlns:a16="http://schemas.microsoft.com/office/drawing/2014/main" id="{D740A6C4-3E53-8480-0677-5A8F9642AB32}"/>
              </a:ext>
            </a:extLst>
          </p:cNvPr>
          <p:cNvSpPr/>
          <p:nvPr/>
        </p:nvSpPr>
        <p:spPr>
          <a:xfrm>
            <a:off x="7635851" y="6036980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i</a:t>
            </a:r>
            <a:r>
              <a:rPr lang="en-US" sz="1400" dirty="0">
                <a:solidFill>
                  <a:schemeClr val="tx1"/>
                </a:solidFill>
              </a:rPr>
              <a:t>=77</a:t>
            </a:r>
          </a:p>
        </p:txBody>
      </p:sp>
      <p:sp>
        <p:nvSpPr>
          <p:cNvPr id="32" name="Bent Arrow 31">
            <a:extLst>
              <a:ext uri="{FF2B5EF4-FFF2-40B4-BE49-F238E27FC236}">
                <a16:creationId xmlns:a16="http://schemas.microsoft.com/office/drawing/2014/main" id="{D1EA3EA0-160C-2E1B-4778-991F3C35C1C2}"/>
              </a:ext>
            </a:extLst>
          </p:cNvPr>
          <p:cNvSpPr/>
          <p:nvPr/>
        </p:nvSpPr>
        <p:spPr>
          <a:xfrm flipH="1" flipV="1">
            <a:off x="9462528" y="5021111"/>
            <a:ext cx="371066" cy="261155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643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0689F-D755-2301-1778-42EFDD5F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6550" y="365125"/>
            <a:ext cx="3207249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Insert into the Linked List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7F78CA-D515-6E88-7650-6776DAB3734B}"/>
              </a:ext>
            </a:extLst>
          </p:cNvPr>
          <p:cNvSpPr txBox="1"/>
          <p:nvPr/>
        </p:nvSpPr>
        <p:spPr>
          <a:xfrm>
            <a:off x="556138" y="406835"/>
            <a:ext cx="564369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__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TreeMap_put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self,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char *key, int value) {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// Insert into the sorted linked list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( left != NULL ) {</a:t>
            </a:r>
          </a:p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new-&gt;__next = right;</a:t>
            </a:r>
          </a:p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left-&gt;__next = new;</a:t>
            </a:r>
          </a:p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 else {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new-&gt;__next = self-&gt;__head;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self-&gt;__head = new;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AB06019-4C05-B8B5-0143-7D74087836C8}"/>
              </a:ext>
            </a:extLst>
          </p:cNvPr>
          <p:cNvCxnSpPr>
            <a:cxnSpLocks/>
            <a:endCxn id="59" idx="3"/>
          </p:cNvCxnSpPr>
          <p:nvPr/>
        </p:nvCxnSpPr>
        <p:spPr>
          <a:xfrm flipH="1">
            <a:off x="5784154" y="3976845"/>
            <a:ext cx="1851697" cy="632267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nip Same Side Corner Rectangle 30">
            <a:extLst>
              <a:ext uri="{FF2B5EF4-FFF2-40B4-BE49-F238E27FC236}">
                <a16:creationId xmlns:a16="http://schemas.microsoft.com/office/drawing/2014/main" id="{9B7D7B13-99EF-9E7C-BCC8-125F175F2E5A}"/>
              </a:ext>
            </a:extLst>
          </p:cNvPr>
          <p:cNvSpPr/>
          <p:nvPr/>
        </p:nvSpPr>
        <p:spPr>
          <a:xfrm>
            <a:off x="7390815" y="3721360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h=42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111AC71-91D2-0FB1-5C69-F4C36256B88E}"/>
              </a:ext>
            </a:extLst>
          </p:cNvPr>
          <p:cNvCxnSpPr>
            <a:cxnSpLocks/>
            <a:endCxn id="58" idx="3"/>
          </p:cNvCxnSpPr>
          <p:nvPr/>
        </p:nvCxnSpPr>
        <p:spPr>
          <a:xfrm>
            <a:off x="8087498" y="4053897"/>
            <a:ext cx="1665714" cy="54375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3F795D8-5CB5-A08A-FCC6-8C7E6013734D}"/>
              </a:ext>
            </a:extLst>
          </p:cNvPr>
          <p:cNvCxnSpPr>
            <a:cxnSpLocks/>
            <a:endCxn id="40" idx="3"/>
          </p:cNvCxnSpPr>
          <p:nvPr/>
        </p:nvCxnSpPr>
        <p:spPr>
          <a:xfrm flipH="1">
            <a:off x="4791889" y="4946364"/>
            <a:ext cx="648349" cy="46631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nip Same Side Corner Rectangle 39">
            <a:extLst>
              <a:ext uri="{FF2B5EF4-FFF2-40B4-BE49-F238E27FC236}">
                <a16:creationId xmlns:a16="http://schemas.microsoft.com/office/drawing/2014/main" id="{4A9FC576-DB3B-6CBB-0CE9-79670B1C5F0A}"/>
              </a:ext>
            </a:extLst>
          </p:cNvPr>
          <p:cNvSpPr/>
          <p:nvPr/>
        </p:nvSpPr>
        <p:spPr>
          <a:xfrm>
            <a:off x="4414022" y="5412680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b=123</a:t>
            </a:r>
          </a:p>
        </p:txBody>
      </p:sp>
      <p:sp>
        <p:nvSpPr>
          <p:cNvPr id="42" name="Snip Same Side Corner Rectangle 41">
            <a:extLst>
              <a:ext uri="{FF2B5EF4-FFF2-40B4-BE49-F238E27FC236}">
                <a16:creationId xmlns:a16="http://schemas.microsoft.com/office/drawing/2014/main" id="{535D35E0-BFDE-2447-6EA3-1379E7FC42AB}"/>
              </a:ext>
            </a:extLst>
          </p:cNvPr>
          <p:cNvSpPr/>
          <p:nvPr/>
        </p:nvSpPr>
        <p:spPr>
          <a:xfrm>
            <a:off x="6398550" y="5435132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f=6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FB6A260-2FB7-C6AF-6370-EFEA7F88F996}"/>
              </a:ext>
            </a:extLst>
          </p:cNvPr>
          <p:cNvCxnSpPr>
            <a:cxnSpLocks/>
            <a:endCxn id="42" idx="3"/>
          </p:cNvCxnSpPr>
          <p:nvPr/>
        </p:nvCxnSpPr>
        <p:spPr>
          <a:xfrm>
            <a:off x="6112107" y="4946364"/>
            <a:ext cx="664311" cy="48876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1B2C580-7BF8-D261-28F5-F2F8773DC706}"/>
              </a:ext>
            </a:extLst>
          </p:cNvPr>
          <p:cNvCxnSpPr>
            <a:cxnSpLocks/>
            <a:endCxn id="45" idx="3"/>
          </p:cNvCxnSpPr>
          <p:nvPr/>
        </p:nvCxnSpPr>
        <p:spPr>
          <a:xfrm flipH="1">
            <a:off x="8760948" y="4930189"/>
            <a:ext cx="673900" cy="49348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nip Same Side Corner Rectangle 44">
            <a:extLst>
              <a:ext uri="{FF2B5EF4-FFF2-40B4-BE49-F238E27FC236}">
                <a16:creationId xmlns:a16="http://schemas.microsoft.com/office/drawing/2014/main" id="{16606FCE-EDD3-444C-DAF5-4C40BD2435D0}"/>
              </a:ext>
            </a:extLst>
          </p:cNvPr>
          <p:cNvSpPr/>
          <p:nvPr/>
        </p:nvSpPr>
        <p:spPr>
          <a:xfrm>
            <a:off x="8383080" y="5423672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j=12</a:t>
            </a:r>
          </a:p>
        </p:txBody>
      </p:sp>
      <p:sp>
        <p:nvSpPr>
          <p:cNvPr id="46" name="Snip Same Side Corner Rectangle 45">
            <a:extLst>
              <a:ext uri="{FF2B5EF4-FFF2-40B4-BE49-F238E27FC236}">
                <a16:creationId xmlns:a16="http://schemas.microsoft.com/office/drawing/2014/main" id="{024CD872-55E5-DE44-03D1-C37CDAD4B44D}"/>
              </a:ext>
            </a:extLst>
          </p:cNvPr>
          <p:cNvSpPr/>
          <p:nvPr/>
        </p:nvSpPr>
        <p:spPr>
          <a:xfrm>
            <a:off x="10367610" y="5413007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m=67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7C0CCFF-8754-A511-DE68-B1F283925D8F}"/>
              </a:ext>
            </a:extLst>
          </p:cNvPr>
          <p:cNvCxnSpPr>
            <a:cxnSpLocks/>
            <a:endCxn id="46" idx="3"/>
          </p:cNvCxnSpPr>
          <p:nvPr/>
        </p:nvCxnSpPr>
        <p:spPr>
          <a:xfrm>
            <a:off x="10025929" y="4930189"/>
            <a:ext cx="719550" cy="48281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>
            <a:extLst>
              <a:ext uri="{FF2B5EF4-FFF2-40B4-BE49-F238E27FC236}">
                <a16:creationId xmlns:a16="http://schemas.microsoft.com/office/drawing/2014/main" id="{9737E851-18DB-01B5-4D5E-0C8DA1E94D25}"/>
              </a:ext>
            </a:extLst>
          </p:cNvPr>
          <p:cNvCxnSpPr>
            <a:cxnSpLocks/>
            <a:stCxn id="59" idx="0"/>
            <a:endCxn id="42" idx="2"/>
          </p:cNvCxnSpPr>
          <p:nvPr/>
        </p:nvCxnSpPr>
        <p:spPr>
          <a:xfrm>
            <a:off x="6162022" y="4815112"/>
            <a:ext cx="236529" cy="826021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>
            <a:extLst>
              <a:ext uri="{FF2B5EF4-FFF2-40B4-BE49-F238E27FC236}">
                <a16:creationId xmlns:a16="http://schemas.microsoft.com/office/drawing/2014/main" id="{C151EE0A-175A-E051-19BA-46CD949106A9}"/>
              </a:ext>
            </a:extLst>
          </p:cNvPr>
          <p:cNvCxnSpPr>
            <a:cxnSpLocks/>
            <a:stCxn id="50" idx="3"/>
            <a:endCxn id="40" idx="2"/>
          </p:cNvCxnSpPr>
          <p:nvPr/>
        </p:nvCxnSpPr>
        <p:spPr>
          <a:xfrm>
            <a:off x="4051890" y="5607617"/>
            <a:ext cx="362131" cy="11063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456A4B90-5550-EBB9-9E99-4BB5CB20F75C}"/>
              </a:ext>
            </a:extLst>
          </p:cNvPr>
          <p:cNvSpPr/>
          <p:nvPr/>
        </p:nvSpPr>
        <p:spPr>
          <a:xfrm>
            <a:off x="3393195" y="5453292"/>
            <a:ext cx="658695" cy="3086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cxnSp>
        <p:nvCxnSpPr>
          <p:cNvPr id="51" name="Curved Connector 50">
            <a:extLst>
              <a:ext uri="{FF2B5EF4-FFF2-40B4-BE49-F238E27FC236}">
                <a16:creationId xmlns:a16="http://schemas.microsoft.com/office/drawing/2014/main" id="{2B6EEF4D-D007-6A07-EF85-BD791AB3AB65}"/>
              </a:ext>
            </a:extLst>
          </p:cNvPr>
          <p:cNvCxnSpPr>
            <a:cxnSpLocks/>
            <a:stCxn id="40" idx="0"/>
            <a:endCxn id="59" idx="2"/>
          </p:cNvCxnSpPr>
          <p:nvPr/>
        </p:nvCxnSpPr>
        <p:spPr>
          <a:xfrm flipV="1">
            <a:off x="5169758" y="4815112"/>
            <a:ext cx="236529" cy="803568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>
            <a:extLst>
              <a:ext uri="{FF2B5EF4-FFF2-40B4-BE49-F238E27FC236}">
                <a16:creationId xmlns:a16="http://schemas.microsoft.com/office/drawing/2014/main" id="{10A2D493-9C37-4DE3-0841-0581438C9673}"/>
              </a:ext>
            </a:extLst>
          </p:cNvPr>
          <p:cNvCxnSpPr>
            <a:cxnSpLocks/>
            <a:stCxn id="42" idx="0"/>
            <a:endCxn id="31" idx="2"/>
          </p:cNvCxnSpPr>
          <p:nvPr/>
        </p:nvCxnSpPr>
        <p:spPr>
          <a:xfrm flipV="1">
            <a:off x="7154286" y="3927360"/>
            <a:ext cx="236529" cy="1713773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>
            <a:extLst>
              <a:ext uri="{FF2B5EF4-FFF2-40B4-BE49-F238E27FC236}">
                <a16:creationId xmlns:a16="http://schemas.microsoft.com/office/drawing/2014/main" id="{7FA2AFB0-FA6F-A3BB-F701-568ADBDBC25E}"/>
              </a:ext>
            </a:extLst>
          </p:cNvPr>
          <p:cNvCxnSpPr>
            <a:cxnSpLocks/>
            <a:stCxn id="31" idx="0"/>
            <a:endCxn id="62" idx="2"/>
          </p:cNvCxnSpPr>
          <p:nvPr/>
        </p:nvCxnSpPr>
        <p:spPr>
          <a:xfrm flipH="1">
            <a:off x="7635851" y="3927360"/>
            <a:ext cx="510700" cy="2315620"/>
          </a:xfrm>
          <a:prstGeom prst="curvedConnector5">
            <a:avLst>
              <a:gd name="adj1" fmla="val -44762"/>
              <a:gd name="adj2" fmla="val 50000"/>
              <a:gd name="adj3" fmla="val 144762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>
            <a:extLst>
              <a:ext uri="{FF2B5EF4-FFF2-40B4-BE49-F238E27FC236}">
                <a16:creationId xmlns:a16="http://schemas.microsoft.com/office/drawing/2014/main" id="{49D0C9A9-8CFF-0284-A835-4A5E9E9F1881}"/>
              </a:ext>
            </a:extLst>
          </p:cNvPr>
          <p:cNvCxnSpPr>
            <a:cxnSpLocks/>
            <a:stCxn id="45" idx="0"/>
            <a:endCxn id="58" idx="2"/>
          </p:cNvCxnSpPr>
          <p:nvPr/>
        </p:nvCxnSpPr>
        <p:spPr>
          <a:xfrm flipV="1">
            <a:off x="9138816" y="4803651"/>
            <a:ext cx="236529" cy="826021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id="{6D0A00D1-E220-152E-19A0-4CF78573CBDE}"/>
              </a:ext>
            </a:extLst>
          </p:cNvPr>
          <p:cNvCxnSpPr>
            <a:cxnSpLocks/>
            <a:stCxn id="58" idx="0"/>
            <a:endCxn id="46" idx="2"/>
          </p:cNvCxnSpPr>
          <p:nvPr/>
        </p:nvCxnSpPr>
        <p:spPr>
          <a:xfrm>
            <a:off x="10131081" y="4803651"/>
            <a:ext cx="236530" cy="815356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>
            <a:extLst>
              <a:ext uri="{FF2B5EF4-FFF2-40B4-BE49-F238E27FC236}">
                <a16:creationId xmlns:a16="http://schemas.microsoft.com/office/drawing/2014/main" id="{969000E8-EFCA-55FA-ED47-C87843AC07D8}"/>
              </a:ext>
            </a:extLst>
          </p:cNvPr>
          <p:cNvCxnSpPr>
            <a:cxnSpLocks/>
            <a:stCxn id="46" idx="0"/>
            <a:endCxn id="57" idx="1"/>
          </p:cNvCxnSpPr>
          <p:nvPr/>
        </p:nvCxnSpPr>
        <p:spPr>
          <a:xfrm flipV="1">
            <a:off x="11123347" y="5608016"/>
            <a:ext cx="419831" cy="10992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9DD69357-56F1-21BE-1B0E-F4D06A03D5C2}"/>
              </a:ext>
            </a:extLst>
          </p:cNvPr>
          <p:cNvSpPr/>
          <p:nvPr/>
        </p:nvSpPr>
        <p:spPr>
          <a:xfrm>
            <a:off x="11543178" y="5453292"/>
            <a:ext cx="218432" cy="30944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</a:p>
        </p:txBody>
      </p:sp>
      <p:sp>
        <p:nvSpPr>
          <p:cNvPr id="58" name="Snip Same Side Corner Rectangle 57">
            <a:extLst>
              <a:ext uri="{FF2B5EF4-FFF2-40B4-BE49-F238E27FC236}">
                <a16:creationId xmlns:a16="http://schemas.microsoft.com/office/drawing/2014/main" id="{C462763F-3542-8390-36A0-ACCC4E3BD1A8}"/>
              </a:ext>
            </a:extLst>
          </p:cNvPr>
          <p:cNvSpPr/>
          <p:nvPr/>
        </p:nvSpPr>
        <p:spPr>
          <a:xfrm>
            <a:off x="9375345" y="4597650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k=9</a:t>
            </a:r>
          </a:p>
        </p:txBody>
      </p:sp>
      <p:sp>
        <p:nvSpPr>
          <p:cNvPr id="59" name="Snip Same Side Corner Rectangle 58">
            <a:extLst>
              <a:ext uri="{FF2B5EF4-FFF2-40B4-BE49-F238E27FC236}">
                <a16:creationId xmlns:a16="http://schemas.microsoft.com/office/drawing/2014/main" id="{1349AA09-A44B-9175-A8F2-4C4A7C496491}"/>
              </a:ext>
            </a:extLst>
          </p:cNvPr>
          <p:cNvSpPr/>
          <p:nvPr/>
        </p:nvSpPr>
        <p:spPr>
          <a:xfrm>
            <a:off x="5406286" y="4609111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d=8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C642F84-310C-4323-4E13-46E07A8D89C8}"/>
              </a:ext>
            </a:extLst>
          </p:cNvPr>
          <p:cNvSpPr/>
          <p:nvPr/>
        </p:nvSpPr>
        <p:spPr>
          <a:xfrm>
            <a:off x="7428630" y="3150824"/>
            <a:ext cx="658529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7B7D908-FDA8-5C13-BD2F-F4A270424EA0}"/>
              </a:ext>
            </a:extLst>
          </p:cNvPr>
          <p:cNvCxnSpPr>
            <a:cxnSpLocks/>
            <a:stCxn id="60" idx="2"/>
            <a:endCxn id="31" idx="3"/>
          </p:cNvCxnSpPr>
          <p:nvPr/>
        </p:nvCxnSpPr>
        <p:spPr>
          <a:xfrm>
            <a:off x="7757895" y="3460271"/>
            <a:ext cx="10789" cy="26108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Snip Same Side Corner Rectangle 61">
            <a:extLst>
              <a:ext uri="{FF2B5EF4-FFF2-40B4-BE49-F238E27FC236}">
                <a16:creationId xmlns:a16="http://schemas.microsoft.com/office/drawing/2014/main" id="{C285AB9B-99EE-1FD2-0019-23139E05C273}"/>
              </a:ext>
            </a:extLst>
          </p:cNvPr>
          <p:cNvSpPr/>
          <p:nvPr/>
        </p:nvSpPr>
        <p:spPr>
          <a:xfrm>
            <a:off x="7635851" y="6036980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i</a:t>
            </a:r>
            <a:r>
              <a:rPr lang="en-US" sz="1400" dirty="0">
                <a:solidFill>
                  <a:schemeClr val="tx1"/>
                </a:solidFill>
              </a:rPr>
              <a:t>=77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A279175-F474-E9E5-DFF9-000CA06B3C28}"/>
              </a:ext>
            </a:extLst>
          </p:cNvPr>
          <p:cNvSpPr/>
          <p:nvPr/>
        </p:nvSpPr>
        <p:spPr>
          <a:xfrm>
            <a:off x="8584736" y="3118550"/>
            <a:ext cx="755736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right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182F6D1-AA06-CDD0-991E-CD18FB885F13}"/>
              </a:ext>
            </a:extLst>
          </p:cNvPr>
          <p:cNvSpPr/>
          <p:nvPr/>
        </p:nvSpPr>
        <p:spPr>
          <a:xfrm>
            <a:off x="6199836" y="3150824"/>
            <a:ext cx="755736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CB066D5-C54D-6A18-72AF-6FCAB7DDF3C6}"/>
              </a:ext>
            </a:extLst>
          </p:cNvPr>
          <p:cNvCxnSpPr>
            <a:cxnSpLocks/>
            <a:stCxn id="63" idx="2"/>
            <a:endCxn id="45" idx="3"/>
          </p:cNvCxnSpPr>
          <p:nvPr/>
        </p:nvCxnSpPr>
        <p:spPr>
          <a:xfrm flipH="1">
            <a:off x="8760948" y="3427997"/>
            <a:ext cx="201656" cy="1995675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B833713-2496-54D0-C9EF-364C38C47D0A}"/>
              </a:ext>
            </a:extLst>
          </p:cNvPr>
          <p:cNvCxnSpPr>
            <a:cxnSpLocks/>
            <a:stCxn id="64" idx="2"/>
            <a:endCxn id="31" idx="3"/>
          </p:cNvCxnSpPr>
          <p:nvPr/>
        </p:nvCxnSpPr>
        <p:spPr>
          <a:xfrm>
            <a:off x="6577704" y="3460271"/>
            <a:ext cx="1190979" cy="26108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273159D4-7D18-FB2F-8449-83E14477F7CE}"/>
              </a:ext>
            </a:extLst>
          </p:cNvPr>
          <p:cNvSpPr txBox="1"/>
          <p:nvPr/>
        </p:nvSpPr>
        <p:spPr>
          <a:xfrm>
            <a:off x="9618065" y="3574678"/>
            <a:ext cx="2004010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/>
              <a:t> is between h and j</a:t>
            </a:r>
          </a:p>
        </p:txBody>
      </p:sp>
      <p:cxnSp>
        <p:nvCxnSpPr>
          <p:cNvPr id="71" name="Curved Connector 70">
            <a:extLst>
              <a:ext uri="{FF2B5EF4-FFF2-40B4-BE49-F238E27FC236}">
                <a16:creationId xmlns:a16="http://schemas.microsoft.com/office/drawing/2014/main" id="{CB90EBA0-DC23-CD5A-94C2-AE8C4B5B5A43}"/>
              </a:ext>
            </a:extLst>
          </p:cNvPr>
          <p:cNvCxnSpPr>
            <a:cxnSpLocks/>
            <a:stCxn id="62" idx="0"/>
            <a:endCxn id="45" idx="2"/>
          </p:cNvCxnSpPr>
          <p:nvPr/>
        </p:nvCxnSpPr>
        <p:spPr>
          <a:xfrm flipH="1" flipV="1">
            <a:off x="8383080" y="5629672"/>
            <a:ext cx="8507" cy="613308"/>
          </a:xfrm>
          <a:prstGeom prst="curvedConnector5">
            <a:avLst>
              <a:gd name="adj1" fmla="val -2687199"/>
              <a:gd name="adj2" fmla="val 50000"/>
              <a:gd name="adj3" fmla="val 2787199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2538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0689F-D755-2301-1778-42EFDD5F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6550" y="365125"/>
            <a:ext cx="3207249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Insert into the Tree (left gap)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7F78CA-D515-6E88-7650-6776DAB3734B}"/>
              </a:ext>
            </a:extLst>
          </p:cNvPr>
          <p:cNvSpPr txBox="1"/>
          <p:nvPr/>
        </p:nvSpPr>
        <p:spPr>
          <a:xfrm>
            <a:off x="556137" y="406835"/>
            <a:ext cx="695443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__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TreeMap_put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self,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char *key, int value) {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// Insert into the tree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 right != NULL &amp;&amp; right-&gt;__left == NULL ) {</a:t>
            </a:r>
          </a:p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right-&gt;__left = new;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 else if ( left != NULL &amp;&amp; left-&gt;__right == NULL 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left-&gt;__right = new;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 else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("FAIL\n");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   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A9D2ACE-2AE4-AB64-F220-76495FF9098F}"/>
              </a:ext>
            </a:extLst>
          </p:cNvPr>
          <p:cNvCxnSpPr>
            <a:cxnSpLocks/>
            <a:endCxn id="59" idx="3"/>
          </p:cNvCxnSpPr>
          <p:nvPr/>
        </p:nvCxnSpPr>
        <p:spPr>
          <a:xfrm flipH="1">
            <a:off x="5784154" y="3976845"/>
            <a:ext cx="1851697" cy="632267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nip Same Side Corner Rectangle 30">
            <a:extLst>
              <a:ext uri="{FF2B5EF4-FFF2-40B4-BE49-F238E27FC236}">
                <a16:creationId xmlns:a16="http://schemas.microsoft.com/office/drawing/2014/main" id="{1CDD2EF6-67E0-3674-4F27-332E77300446}"/>
              </a:ext>
            </a:extLst>
          </p:cNvPr>
          <p:cNvSpPr/>
          <p:nvPr/>
        </p:nvSpPr>
        <p:spPr>
          <a:xfrm>
            <a:off x="7390815" y="3721360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h=42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9B2F993-6B31-6752-808E-7EB6809E7C8B}"/>
              </a:ext>
            </a:extLst>
          </p:cNvPr>
          <p:cNvCxnSpPr>
            <a:cxnSpLocks/>
            <a:endCxn id="58" idx="3"/>
          </p:cNvCxnSpPr>
          <p:nvPr/>
        </p:nvCxnSpPr>
        <p:spPr>
          <a:xfrm>
            <a:off x="8087498" y="4053897"/>
            <a:ext cx="1665714" cy="54375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82B466F-2CD0-28D5-A248-08FDF7A9E234}"/>
              </a:ext>
            </a:extLst>
          </p:cNvPr>
          <p:cNvCxnSpPr>
            <a:cxnSpLocks/>
            <a:endCxn id="40" idx="3"/>
          </p:cNvCxnSpPr>
          <p:nvPr/>
        </p:nvCxnSpPr>
        <p:spPr>
          <a:xfrm flipH="1">
            <a:off x="4791889" y="4946364"/>
            <a:ext cx="648349" cy="46631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nip Same Side Corner Rectangle 39">
            <a:extLst>
              <a:ext uri="{FF2B5EF4-FFF2-40B4-BE49-F238E27FC236}">
                <a16:creationId xmlns:a16="http://schemas.microsoft.com/office/drawing/2014/main" id="{A6CDB1A9-5A1B-9AD4-4FE4-F933FD96D7AA}"/>
              </a:ext>
            </a:extLst>
          </p:cNvPr>
          <p:cNvSpPr/>
          <p:nvPr/>
        </p:nvSpPr>
        <p:spPr>
          <a:xfrm>
            <a:off x="4414022" y="5412680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b=123</a:t>
            </a:r>
          </a:p>
        </p:txBody>
      </p:sp>
      <p:sp>
        <p:nvSpPr>
          <p:cNvPr id="42" name="Snip Same Side Corner Rectangle 41">
            <a:extLst>
              <a:ext uri="{FF2B5EF4-FFF2-40B4-BE49-F238E27FC236}">
                <a16:creationId xmlns:a16="http://schemas.microsoft.com/office/drawing/2014/main" id="{C99F97D2-6988-BDA2-D048-1B13B142459D}"/>
              </a:ext>
            </a:extLst>
          </p:cNvPr>
          <p:cNvSpPr/>
          <p:nvPr/>
        </p:nvSpPr>
        <p:spPr>
          <a:xfrm>
            <a:off x="6398550" y="5435132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f=6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DAF7E83-F403-30DB-52FA-578374273DBA}"/>
              </a:ext>
            </a:extLst>
          </p:cNvPr>
          <p:cNvCxnSpPr>
            <a:cxnSpLocks/>
            <a:endCxn id="42" idx="3"/>
          </p:cNvCxnSpPr>
          <p:nvPr/>
        </p:nvCxnSpPr>
        <p:spPr>
          <a:xfrm>
            <a:off x="6112107" y="4946364"/>
            <a:ext cx="664311" cy="48876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D15A8C2-FC2F-A992-490C-8F3F933D0F7C}"/>
              </a:ext>
            </a:extLst>
          </p:cNvPr>
          <p:cNvCxnSpPr>
            <a:cxnSpLocks/>
            <a:endCxn id="45" idx="3"/>
          </p:cNvCxnSpPr>
          <p:nvPr/>
        </p:nvCxnSpPr>
        <p:spPr>
          <a:xfrm flipH="1">
            <a:off x="8760948" y="4930189"/>
            <a:ext cx="673900" cy="49348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nip Same Side Corner Rectangle 44">
            <a:extLst>
              <a:ext uri="{FF2B5EF4-FFF2-40B4-BE49-F238E27FC236}">
                <a16:creationId xmlns:a16="http://schemas.microsoft.com/office/drawing/2014/main" id="{717615F2-E02E-805A-F89B-07293F2E6376}"/>
              </a:ext>
            </a:extLst>
          </p:cNvPr>
          <p:cNvSpPr/>
          <p:nvPr/>
        </p:nvSpPr>
        <p:spPr>
          <a:xfrm>
            <a:off x="8383080" y="5423672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j=12</a:t>
            </a:r>
          </a:p>
        </p:txBody>
      </p:sp>
      <p:sp>
        <p:nvSpPr>
          <p:cNvPr id="46" name="Snip Same Side Corner Rectangle 45">
            <a:extLst>
              <a:ext uri="{FF2B5EF4-FFF2-40B4-BE49-F238E27FC236}">
                <a16:creationId xmlns:a16="http://schemas.microsoft.com/office/drawing/2014/main" id="{88752012-CAE4-3FFE-CCCC-B24178E42F0A}"/>
              </a:ext>
            </a:extLst>
          </p:cNvPr>
          <p:cNvSpPr/>
          <p:nvPr/>
        </p:nvSpPr>
        <p:spPr>
          <a:xfrm>
            <a:off x="10367610" y="5413007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m=67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C11E1CE-2EFE-FB24-2CB3-B951D7A3F3C3}"/>
              </a:ext>
            </a:extLst>
          </p:cNvPr>
          <p:cNvCxnSpPr>
            <a:cxnSpLocks/>
            <a:endCxn id="46" idx="3"/>
          </p:cNvCxnSpPr>
          <p:nvPr/>
        </p:nvCxnSpPr>
        <p:spPr>
          <a:xfrm>
            <a:off x="10025929" y="4930189"/>
            <a:ext cx="719550" cy="48281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>
            <a:extLst>
              <a:ext uri="{FF2B5EF4-FFF2-40B4-BE49-F238E27FC236}">
                <a16:creationId xmlns:a16="http://schemas.microsoft.com/office/drawing/2014/main" id="{CAB92FFF-6521-D4C4-2B82-412B47D26A80}"/>
              </a:ext>
            </a:extLst>
          </p:cNvPr>
          <p:cNvCxnSpPr>
            <a:cxnSpLocks/>
            <a:stCxn id="59" idx="0"/>
            <a:endCxn id="42" idx="2"/>
          </p:cNvCxnSpPr>
          <p:nvPr/>
        </p:nvCxnSpPr>
        <p:spPr>
          <a:xfrm>
            <a:off x="6162022" y="4815112"/>
            <a:ext cx="236529" cy="826021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>
            <a:extLst>
              <a:ext uri="{FF2B5EF4-FFF2-40B4-BE49-F238E27FC236}">
                <a16:creationId xmlns:a16="http://schemas.microsoft.com/office/drawing/2014/main" id="{26CF0A1B-4AF4-5394-5BD6-FEF06398FCF9}"/>
              </a:ext>
            </a:extLst>
          </p:cNvPr>
          <p:cNvCxnSpPr>
            <a:cxnSpLocks/>
            <a:stCxn id="50" idx="3"/>
            <a:endCxn id="40" idx="2"/>
          </p:cNvCxnSpPr>
          <p:nvPr/>
        </p:nvCxnSpPr>
        <p:spPr>
          <a:xfrm>
            <a:off x="4051890" y="5607617"/>
            <a:ext cx="362131" cy="11063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F61C7DE4-C583-38B7-A728-318B05977859}"/>
              </a:ext>
            </a:extLst>
          </p:cNvPr>
          <p:cNvSpPr/>
          <p:nvPr/>
        </p:nvSpPr>
        <p:spPr>
          <a:xfrm>
            <a:off x="3393195" y="5453292"/>
            <a:ext cx="658695" cy="3086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cxnSp>
        <p:nvCxnSpPr>
          <p:cNvPr id="51" name="Curved Connector 50">
            <a:extLst>
              <a:ext uri="{FF2B5EF4-FFF2-40B4-BE49-F238E27FC236}">
                <a16:creationId xmlns:a16="http://schemas.microsoft.com/office/drawing/2014/main" id="{DA4C1787-2DE9-19CA-1B38-ADD3732E6529}"/>
              </a:ext>
            </a:extLst>
          </p:cNvPr>
          <p:cNvCxnSpPr>
            <a:cxnSpLocks/>
            <a:stCxn id="40" idx="0"/>
            <a:endCxn id="59" idx="2"/>
          </p:cNvCxnSpPr>
          <p:nvPr/>
        </p:nvCxnSpPr>
        <p:spPr>
          <a:xfrm flipV="1">
            <a:off x="5169758" y="4815112"/>
            <a:ext cx="236529" cy="803568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>
            <a:extLst>
              <a:ext uri="{FF2B5EF4-FFF2-40B4-BE49-F238E27FC236}">
                <a16:creationId xmlns:a16="http://schemas.microsoft.com/office/drawing/2014/main" id="{EE7C94B2-F3B7-EE66-4AD6-E3B5E848E395}"/>
              </a:ext>
            </a:extLst>
          </p:cNvPr>
          <p:cNvCxnSpPr>
            <a:cxnSpLocks/>
            <a:stCxn id="42" idx="0"/>
            <a:endCxn id="31" idx="2"/>
          </p:cNvCxnSpPr>
          <p:nvPr/>
        </p:nvCxnSpPr>
        <p:spPr>
          <a:xfrm flipV="1">
            <a:off x="7154286" y="3927360"/>
            <a:ext cx="236529" cy="1713773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>
            <a:extLst>
              <a:ext uri="{FF2B5EF4-FFF2-40B4-BE49-F238E27FC236}">
                <a16:creationId xmlns:a16="http://schemas.microsoft.com/office/drawing/2014/main" id="{1AA284CE-EB7F-F295-CFA5-468E5D60449A}"/>
              </a:ext>
            </a:extLst>
          </p:cNvPr>
          <p:cNvCxnSpPr>
            <a:cxnSpLocks/>
            <a:stCxn id="31" idx="0"/>
            <a:endCxn id="62" idx="2"/>
          </p:cNvCxnSpPr>
          <p:nvPr/>
        </p:nvCxnSpPr>
        <p:spPr>
          <a:xfrm flipH="1">
            <a:off x="7635851" y="3927360"/>
            <a:ext cx="510700" cy="2315620"/>
          </a:xfrm>
          <a:prstGeom prst="curvedConnector5">
            <a:avLst>
              <a:gd name="adj1" fmla="val -44762"/>
              <a:gd name="adj2" fmla="val 50000"/>
              <a:gd name="adj3" fmla="val 144762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>
            <a:extLst>
              <a:ext uri="{FF2B5EF4-FFF2-40B4-BE49-F238E27FC236}">
                <a16:creationId xmlns:a16="http://schemas.microsoft.com/office/drawing/2014/main" id="{4D8CD5C5-FF42-0B9F-D31C-70948942864F}"/>
              </a:ext>
            </a:extLst>
          </p:cNvPr>
          <p:cNvCxnSpPr>
            <a:cxnSpLocks/>
            <a:stCxn id="45" idx="0"/>
            <a:endCxn id="58" idx="2"/>
          </p:cNvCxnSpPr>
          <p:nvPr/>
        </p:nvCxnSpPr>
        <p:spPr>
          <a:xfrm flipV="1">
            <a:off x="9138816" y="4803651"/>
            <a:ext cx="236529" cy="826021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id="{81D9AE14-1E85-B645-4595-85457B5C6500}"/>
              </a:ext>
            </a:extLst>
          </p:cNvPr>
          <p:cNvCxnSpPr>
            <a:cxnSpLocks/>
            <a:stCxn id="58" idx="0"/>
            <a:endCxn id="46" idx="2"/>
          </p:cNvCxnSpPr>
          <p:nvPr/>
        </p:nvCxnSpPr>
        <p:spPr>
          <a:xfrm>
            <a:off x="10131081" y="4803651"/>
            <a:ext cx="236530" cy="815356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>
            <a:extLst>
              <a:ext uri="{FF2B5EF4-FFF2-40B4-BE49-F238E27FC236}">
                <a16:creationId xmlns:a16="http://schemas.microsoft.com/office/drawing/2014/main" id="{DC09E742-43AB-051B-BAD6-676253F7FE9F}"/>
              </a:ext>
            </a:extLst>
          </p:cNvPr>
          <p:cNvCxnSpPr>
            <a:cxnSpLocks/>
            <a:stCxn id="46" idx="0"/>
            <a:endCxn id="57" idx="1"/>
          </p:cNvCxnSpPr>
          <p:nvPr/>
        </p:nvCxnSpPr>
        <p:spPr>
          <a:xfrm flipV="1">
            <a:off x="11123347" y="5608016"/>
            <a:ext cx="419831" cy="10992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24EC04CA-53E1-FE36-42E6-D29E2976FBC5}"/>
              </a:ext>
            </a:extLst>
          </p:cNvPr>
          <p:cNvSpPr/>
          <p:nvPr/>
        </p:nvSpPr>
        <p:spPr>
          <a:xfrm>
            <a:off x="11543178" y="5453292"/>
            <a:ext cx="218432" cy="30944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</a:p>
        </p:txBody>
      </p:sp>
      <p:sp>
        <p:nvSpPr>
          <p:cNvPr id="58" name="Snip Same Side Corner Rectangle 57">
            <a:extLst>
              <a:ext uri="{FF2B5EF4-FFF2-40B4-BE49-F238E27FC236}">
                <a16:creationId xmlns:a16="http://schemas.microsoft.com/office/drawing/2014/main" id="{57438368-8FE2-C675-2E10-AD7137A47BA4}"/>
              </a:ext>
            </a:extLst>
          </p:cNvPr>
          <p:cNvSpPr/>
          <p:nvPr/>
        </p:nvSpPr>
        <p:spPr>
          <a:xfrm>
            <a:off x="9375345" y="4597650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k=9</a:t>
            </a:r>
          </a:p>
        </p:txBody>
      </p:sp>
      <p:sp>
        <p:nvSpPr>
          <p:cNvPr id="59" name="Snip Same Side Corner Rectangle 58">
            <a:extLst>
              <a:ext uri="{FF2B5EF4-FFF2-40B4-BE49-F238E27FC236}">
                <a16:creationId xmlns:a16="http://schemas.microsoft.com/office/drawing/2014/main" id="{1EC0D4DC-3668-C73F-44BF-DCC3BE32C297}"/>
              </a:ext>
            </a:extLst>
          </p:cNvPr>
          <p:cNvSpPr/>
          <p:nvPr/>
        </p:nvSpPr>
        <p:spPr>
          <a:xfrm>
            <a:off x="5406286" y="4609111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d=8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90CB83C-A2CE-C95E-C461-D74B9F72494B}"/>
              </a:ext>
            </a:extLst>
          </p:cNvPr>
          <p:cNvSpPr/>
          <p:nvPr/>
        </p:nvSpPr>
        <p:spPr>
          <a:xfrm>
            <a:off x="7428630" y="3150824"/>
            <a:ext cx="658529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F510381-70D2-DE5A-A040-B94A10F1825B}"/>
              </a:ext>
            </a:extLst>
          </p:cNvPr>
          <p:cNvCxnSpPr>
            <a:cxnSpLocks/>
            <a:stCxn id="60" idx="2"/>
            <a:endCxn id="31" idx="3"/>
          </p:cNvCxnSpPr>
          <p:nvPr/>
        </p:nvCxnSpPr>
        <p:spPr>
          <a:xfrm>
            <a:off x="7757895" y="3460271"/>
            <a:ext cx="10789" cy="26108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Snip Same Side Corner Rectangle 61">
            <a:extLst>
              <a:ext uri="{FF2B5EF4-FFF2-40B4-BE49-F238E27FC236}">
                <a16:creationId xmlns:a16="http://schemas.microsoft.com/office/drawing/2014/main" id="{85223FC2-FC48-DC3D-8166-7A3A6353B3DE}"/>
              </a:ext>
            </a:extLst>
          </p:cNvPr>
          <p:cNvSpPr/>
          <p:nvPr/>
        </p:nvSpPr>
        <p:spPr>
          <a:xfrm>
            <a:off x="7635851" y="6036980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i</a:t>
            </a:r>
            <a:r>
              <a:rPr lang="en-US" sz="1400" dirty="0">
                <a:solidFill>
                  <a:schemeClr val="tx1"/>
                </a:solidFill>
              </a:rPr>
              <a:t>=77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8BCDF23-9F43-0A98-4692-18B95AACAEB6}"/>
              </a:ext>
            </a:extLst>
          </p:cNvPr>
          <p:cNvSpPr/>
          <p:nvPr/>
        </p:nvSpPr>
        <p:spPr>
          <a:xfrm>
            <a:off x="8584736" y="3118550"/>
            <a:ext cx="755736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right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605C9DB-7ACD-283C-7433-7AFA00FED590}"/>
              </a:ext>
            </a:extLst>
          </p:cNvPr>
          <p:cNvSpPr/>
          <p:nvPr/>
        </p:nvSpPr>
        <p:spPr>
          <a:xfrm>
            <a:off x="6199836" y="3150824"/>
            <a:ext cx="755736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23D3CD5-1557-10ED-1351-539D6BB693B2}"/>
              </a:ext>
            </a:extLst>
          </p:cNvPr>
          <p:cNvCxnSpPr>
            <a:cxnSpLocks/>
            <a:stCxn id="63" idx="2"/>
            <a:endCxn id="45" idx="3"/>
          </p:cNvCxnSpPr>
          <p:nvPr/>
        </p:nvCxnSpPr>
        <p:spPr>
          <a:xfrm flipH="1">
            <a:off x="8760948" y="3427997"/>
            <a:ext cx="201656" cy="1995675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B4A11A3-8714-B665-C2FA-D3E110EAEC64}"/>
              </a:ext>
            </a:extLst>
          </p:cNvPr>
          <p:cNvCxnSpPr>
            <a:cxnSpLocks/>
            <a:stCxn id="64" idx="2"/>
            <a:endCxn id="31" idx="3"/>
          </p:cNvCxnSpPr>
          <p:nvPr/>
        </p:nvCxnSpPr>
        <p:spPr>
          <a:xfrm>
            <a:off x="6577704" y="3460271"/>
            <a:ext cx="1190979" cy="26108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2850432D-08CE-B674-C8C7-95E74783A768}"/>
              </a:ext>
            </a:extLst>
          </p:cNvPr>
          <p:cNvSpPr txBox="1"/>
          <p:nvPr/>
        </p:nvSpPr>
        <p:spPr>
          <a:xfrm>
            <a:off x="9618065" y="3574678"/>
            <a:ext cx="2004010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/>
              <a:t> is between h and j</a:t>
            </a:r>
          </a:p>
        </p:txBody>
      </p:sp>
      <p:cxnSp>
        <p:nvCxnSpPr>
          <p:cNvPr id="70" name="Curved Connector 69">
            <a:extLst>
              <a:ext uri="{FF2B5EF4-FFF2-40B4-BE49-F238E27FC236}">
                <a16:creationId xmlns:a16="http://schemas.microsoft.com/office/drawing/2014/main" id="{E0B11015-CF77-6EF1-BF5B-21E58BD36C89}"/>
              </a:ext>
            </a:extLst>
          </p:cNvPr>
          <p:cNvCxnSpPr>
            <a:cxnSpLocks/>
            <a:stCxn id="62" idx="0"/>
            <a:endCxn id="45" idx="2"/>
          </p:cNvCxnSpPr>
          <p:nvPr/>
        </p:nvCxnSpPr>
        <p:spPr>
          <a:xfrm flipH="1" flipV="1">
            <a:off x="8383080" y="5629672"/>
            <a:ext cx="8507" cy="613308"/>
          </a:xfrm>
          <a:prstGeom prst="curvedConnector5">
            <a:avLst>
              <a:gd name="adj1" fmla="val -2687199"/>
              <a:gd name="adj2" fmla="val 50000"/>
              <a:gd name="adj3" fmla="val 2787199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489CC58-7FDB-DCFF-877F-5E766617EB97}"/>
              </a:ext>
            </a:extLst>
          </p:cNvPr>
          <p:cNvCxnSpPr>
            <a:cxnSpLocks/>
            <a:endCxn id="62" idx="3"/>
          </p:cNvCxnSpPr>
          <p:nvPr/>
        </p:nvCxnSpPr>
        <p:spPr>
          <a:xfrm flipH="1">
            <a:off x="8013719" y="5761943"/>
            <a:ext cx="458451" cy="275037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56996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0689F-D755-2301-1778-42EFDD5F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6550" y="365125"/>
            <a:ext cx="3207249" cy="1325563"/>
          </a:xfrm>
        </p:spPr>
        <p:txBody>
          <a:bodyPr/>
          <a:lstStyle/>
          <a:p>
            <a:pPr algn="r"/>
            <a:r>
              <a:rPr lang="en-US" dirty="0"/>
              <a:t>At the start…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7F78CA-D515-6E88-7650-6776DAB3734B}"/>
              </a:ext>
            </a:extLst>
          </p:cNvPr>
          <p:cNvSpPr txBox="1"/>
          <p:nvPr/>
        </p:nvSpPr>
        <p:spPr>
          <a:xfrm>
            <a:off x="556138" y="406835"/>
            <a:ext cx="564369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__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TreeMap_put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self,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char *key, int value) {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cur = self-&gt;__root;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right = NULL;  /* Our nearest right neighbor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left = NULL;   /* Out nearest left neighbor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while(cur != NULL 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(key, cur-&gt;key);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0 )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cur-&gt;value = value;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if(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0 ) { /* Turn left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right = cur;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cur = cur-&gt;__left;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 else {  /* Turn right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left = cur;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cur = cur-&gt;__right;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42692-B417-8104-C93D-04D39B6D066B}"/>
              </a:ext>
            </a:extLst>
          </p:cNvPr>
          <p:cNvGrpSpPr/>
          <p:nvPr/>
        </p:nvGrpSpPr>
        <p:grpSpPr>
          <a:xfrm>
            <a:off x="3393195" y="3150824"/>
            <a:ext cx="8368415" cy="2696308"/>
            <a:chOff x="3938344" y="3429000"/>
            <a:chExt cx="7761569" cy="2289066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021B147-E04B-7714-1072-281493417893}"/>
                </a:ext>
              </a:extLst>
            </p:cNvPr>
            <p:cNvCxnSpPr>
              <a:cxnSpLocks/>
              <a:endCxn id="28" idx="3"/>
            </p:cNvCxnSpPr>
            <p:nvPr/>
          </p:nvCxnSpPr>
          <p:spPr>
            <a:xfrm flipH="1">
              <a:off x="6155920" y="4130261"/>
              <a:ext cx="1717419" cy="536771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Snip Same Side Corner Rectangle 5">
              <a:extLst>
                <a:ext uri="{FF2B5EF4-FFF2-40B4-BE49-F238E27FC236}">
                  <a16:creationId xmlns:a16="http://schemas.microsoft.com/office/drawing/2014/main" id="{C33DDA9B-DE13-04DB-46F0-98E8E144ECF1}"/>
                </a:ext>
              </a:extLst>
            </p:cNvPr>
            <p:cNvSpPr/>
            <p:nvPr/>
          </p:nvSpPr>
          <p:spPr>
            <a:xfrm>
              <a:off x="7646072" y="3913364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h=42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07C04B9-ECC2-9D41-CE2C-E69904CD8F71}"/>
                </a:ext>
              </a:extLst>
            </p:cNvPr>
            <p:cNvCxnSpPr>
              <a:cxnSpLocks/>
              <a:endCxn id="27" idx="3"/>
            </p:cNvCxnSpPr>
            <p:nvPr/>
          </p:nvCxnSpPr>
          <p:spPr>
            <a:xfrm>
              <a:off x="8292234" y="4195676"/>
              <a:ext cx="1544923" cy="461626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5797185-4688-D7FA-769C-F38963A57A88}"/>
                </a:ext>
              </a:extLst>
            </p:cNvPr>
            <p:cNvCxnSpPr>
              <a:cxnSpLocks/>
              <a:endCxn id="9" idx="3"/>
            </p:cNvCxnSpPr>
            <p:nvPr/>
          </p:nvCxnSpPr>
          <p:spPr>
            <a:xfrm flipH="1">
              <a:off x="5235610" y="4953347"/>
              <a:ext cx="601333" cy="39588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Snip Same Side Corner Rectangle 8">
              <a:extLst>
                <a:ext uri="{FF2B5EF4-FFF2-40B4-BE49-F238E27FC236}">
                  <a16:creationId xmlns:a16="http://schemas.microsoft.com/office/drawing/2014/main" id="{E1997218-D72D-0B55-8B9C-150A75D7BFED}"/>
                </a:ext>
              </a:extLst>
            </p:cNvPr>
            <p:cNvSpPr/>
            <p:nvPr/>
          </p:nvSpPr>
          <p:spPr>
            <a:xfrm>
              <a:off x="4885144" y="534923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b=123</a:t>
              </a:r>
            </a:p>
          </p:txBody>
        </p:sp>
        <p:sp>
          <p:nvSpPr>
            <p:cNvPr id="11" name="Snip Same Side Corner Rectangle 10">
              <a:extLst>
                <a:ext uri="{FF2B5EF4-FFF2-40B4-BE49-F238E27FC236}">
                  <a16:creationId xmlns:a16="http://schemas.microsoft.com/office/drawing/2014/main" id="{D479322A-02E2-7BE6-0A77-DA68345410C8}"/>
                </a:ext>
              </a:extLst>
            </p:cNvPr>
            <p:cNvSpPr/>
            <p:nvPr/>
          </p:nvSpPr>
          <p:spPr>
            <a:xfrm>
              <a:off x="6725762" y="5368293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f=6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7DF9DC6-1E8A-7F53-36B1-274CDE3FB490}"/>
                </a:ext>
              </a:extLst>
            </p:cNvPr>
            <p:cNvCxnSpPr>
              <a:cxnSpLocks/>
              <a:endCxn id="11" idx="3"/>
            </p:cNvCxnSpPr>
            <p:nvPr/>
          </p:nvCxnSpPr>
          <p:spPr>
            <a:xfrm>
              <a:off x="6460091" y="4953347"/>
              <a:ext cx="616138" cy="414946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9EB8599-D557-57A6-49A8-92D2DE6B09E2}"/>
                </a:ext>
              </a:extLst>
            </p:cNvPr>
            <p:cNvCxnSpPr>
              <a:cxnSpLocks/>
              <a:endCxn id="14" idx="3"/>
            </p:cNvCxnSpPr>
            <p:nvPr/>
          </p:nvCxnSpPr>
          <p:spPr>
            <a:xfrm flipH="1">
              <a:off x="8916848" y="4939615"/>
              <a:ext cx="625031" cy="418949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nip Same Side Corner Rectangle 13">
              <a:extLst>
                <a:ext uri="{FF2B5EF4-FFF2-40B4-BE49-F238E27FC236}">
                  <a16:creationId xmlns:a16="http://schemas.microsoft.com/office/drawing/2014/main" id="{72FC8C0B-7189-F6A3-8B1E-86920FA32492}"/>
                </a:ext>
              </a:extLst>
            </p:cNvPr>
            <p:cNvSpPr/>
            <p:nvPr/>
          </p:nvSpPr>
          <p:spPr>
            <a:xfrm>
              <a:off x="8566381" y="5358564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j=12</a:t>
              </a:r>
            </a:p>
          </p:txBody>
        </p:sp>
        <p:sp>
          <p:nvSpPr>
            <p:cNvPr id="15" name="Snip Same Side Corner Rectangle 14">
              <a:extLst>
                <a:ext uri="{FF2B5EF4-FFF2-40B4-BE49-F238E27FC236}">
                  <a16:creationId xmlns:a16="http://schemas.microsoft.com/office/drawing/2014/main" id="{E0FAEB72-361C-3CF4-A019-3904D3217E20}"/>
                </a:ext>
              </a:extLst>
            </p:cNvPr>
            <p:cNvSpPr/>
            <p:nvPr/>
          </p:nvSpPr>
          <p:spPr>
            <a:xfrm>
              <a:off x="10407001" y="5349510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m=67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C156405-D07A-B99C-4ABE-93C880574A6F}"/>
                </a:ext>
              </a:extLst>
            </p:cNvPr>
            <p:cNvCxnSpPr>
              <a:cxnSpLocks/>
              <a:endCxn id="15" idx="3"/>
            </p:cNvCxnSpPr>
            <p:nvPr/>
          </p:nvCxnSpPr>
          <p:spPr>
            <a:xfrm>
              <a:off x="10090097" y="4939615"/>
              <a:ext cx="667371" cy="40989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>
              <a:extLst>
                <a:ext uri="{FF2B5EF4-FFF2-40B4-BE49-F238E27FC236}">
                  <a16:creationId xmlns:a16="http://schemas.microsoft.com/office/drawing/2014/main" id="{66114473-4F34-4FF2-63BD-CD15C23CD712}"/>
                </a:ext>
              </a:extLst>
            </p:cNvPr>
            <p:cNvCxnSpPr>
              <a:cxnSpLocks/>
              <a:stCxn id="28" idx="0"/>
              <a:endCxn id="11" idx="2"/>
            </p:cNvCxnSpPr>
            <p:nvPr/>
          </p:nvCxnSpPr>
          <p:spPr>
            <a:xfrm>
              <a:off x="6506386" y="4841919"/>
              <a:ext cx="219377" cy="701261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>
              <a:extLst>
                <a:ext uri="{FF2B5EF4-FFF2-40B4-BE49-F238E27FC236}">
                  <a16:creationId xmlns:a16="http://schemas.microsoft.com/office/drawing/2014/main" id="{3A7ADC3C-4746-3D7F-4D3D-240E26AA8F6C}"/>
                </a:ext>
              </a:extLst>
            </p:cNvPr>
            <p:cNvCxnSpPr>
              <a:cxnSpLocks/>
              <a:stCxn id="19" idx="3"/>
              <a:endCxn id="9" idx="2"/>
            </p:cNvCxnSpPr>
            <p:nvPr/>
          </p:nvCxnSpPr>
          <p:spPr>
            <a:xfrm>
              <a:off x="4549273" y="5514727"/>
              <a:ext cx="335871" cy="9392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4AC831B-FE5E-57A6-2E7F-619276F66643}"/>
                </a:ext>
              </a:extLst>
            </p:cNvPr>
            <p:cNvSpPr/>
            <p:nvPr/>
          </p:nvSpPr>
          <p:spPr>
            <a:xfrm>
              <a:off x="3938344" y="5383710"/>
              <a:ext cx="610929" cy="26203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head</a:t>
              </a:r>
              <a:r>
                <a:rPr lang="en-US" sz="14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</a:p>
          </p:txBody>
        </p:sp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4564A3A4-EC95-8DBC-AEBA-C556CBC4AA28}"/>
                </a:ext>
              </a:extLst>
            </p:cNvPr>
            <p:cNvCxnSpPr>
              <a:cxnSpLocks/>
              <a:stCxn id="9" idx="0"/>
              <a:endCxn id="28" idx="2"/>
            </p:cNvCxnSpPr>
            <p:nvPr/>
          </p:nvCxnSpPr>
          <p:spPr>
            <a:xfrm flipV="1">
              <a:off x="5586077" y="4841919"/>
              <a:ext cx="219377" cy="6822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>
              <a:extLst>
                <a:ext uri="{FF2B5EF4-FFF2-40B4-BE49-F238E27FC236}">
                  <a16:creationId xmlns:a16="http://schemas.microsoft.com/office/drawing/2014/main" id="{1C2CB222-639E-A53F-53CE-0A781D7B6182}"/>
                </a:ext>
              </a:extLst>
            </p:cNvPr>
            <p:cNvCxnSpPr>
              <a:cxnSpLocks/>
              <a:stCxn id="11" idx="0"/>
              <a:endCxn id="6" idx="2"/>
            </p:cNvCxnSpPr>
            <p:nvPr/>
          </p:nvCxnSpPr>
          <p:spPr>
            <a:xfrm flipV="1">
              <a:off x="7426695" y="4088250"/>
              <a:ext cx="219377" cy="145493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>
              <a:extLst>
                <a:ext uri="{FF2B5EF4-FFF2-40B4-BE49-F238E27FC236}">
                  <a16:creationId xmlns:a16="http://schemas.microsoft.com/office/drawing/2014/main" id="{7E29711F-545D-885C-FB3C-F5C575D9FA09}"/>
                </a:ext>
              </a:extLst>
            </p:cNvPr>
            <p:cNvCxnSpPr>
              <a:cxnSpLocks/>
              <a:stCxn id="6" idx="0"/>
              <a:endCxn id="14" idx="2"/>
            </p:cNvCxnSpPr>
            <p:nvPr/>
          </p:nvCxnSpPr>
          <p:spPr>
            <a:xfrm>
              <a:off x="8347005" y="4088250"/>
              <a:ext cx="219377" cy="14452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id="{415D877F-35C0-CC57-3B85-C878064BBF9C}"/>
                </a:ext>
              </a:extLst>
            </p:cNvPr>
            <p:cNvCxnSpPr>
              <a:cxnSpLocks/>
              <a:stCxn id="14" idx="0"/>
              <a:endCxn id="27" idx="2"/>
            </p:cNvCxnSpPr>
            <p:nvPr/>
          </p:nvCxnSpPr>
          <p:spPr>
            <a:xfrm flipV="1">
              <a:off x="9267314" y="4832189"/>
              <a:ext cx="219377" cy="701261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7F54C812-129A-FA63-7889-3737F6D2BF50}"/>
                </a:ext>
              </a:extLst>
            </p:cNvPr>
            <p:cNvCxnSpPr>
              <a:cxnSpLocks/>
              <a:stCxn id="27" idx="0"/>
              <a:endCxn id="15" idx="2"/>
            </p:cNvCxnSpPr>
            <p:nvPr/>
          </p:nvCxnSpPr>
          <p:spPr>
            <a:xfrm>
              <a:off x="10187624" y="4832189"/>
              <a:ext cx="219378" cy="692207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0A71A2F0-3F81-EF71-1A30-5894091305F0}"/>
                </a:ext>
              </a:extLst>
            </p:cNvPr>
            <p:cNvCxnSpPr>
              <a:cxnSpLocks/>
              <a:stCxn id="15" idx="0"/>
              <a:endCxn id="26" idx="1"/>
            </p:cNvCxnSpPr>
            <p:nvPr/>
          </p:nvCxnSpPr>
          <p:spPr>
            <a:xfrm flipV="1">
              <a:off x="11107934" y="5515065"/>
              <a:ext cx="389386" cy="9332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1AC3C37-15DE-6042-B7E7-9D4C77626380}"/>
                </a:ext>
              </a:extLst>
            </p:cNvPr>
            <p:cNvSpPr/>
            <p:nvPr/>
          </p:nvSpPr>
          <p:spPr>
            <a:xfrm>
              <a:off x="11497321" y="5383710"/>
              <a:ext cx="202592" cy="26270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∅</a:t>
              </a:r>
            </a:p>
          </p:txBody>
        </p:sp>
        <p:sp>
          <p:nvSpPr>
            <p:cNvPr id="27" name="Snip Same Side Corner Rectangle 26">
              <a:extLst>
                <a:ext uri="{FF2B5EF4-FFF2-40B4-BE49-F238E27FC236}">
                  <a16:creationId xmlns:a16="http://schemas.microsoft.com/office/drawing/2014/main" id="{0EE0C3BC-1B6B-C561-FA36-8394FEC40513}"/>
                </a:ext>
              </a:extLst>
            </p:cNvPr>
            <p:cNvSpPr/>
            <p:nvPr/>
          </p:nvSpPr>
          <p:spPr>
            <a:xfrm>
              <a:off x="9486691" y="465730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k=9</a:t>
              </a:r>
            </a:p>
          </p:txBody>
        </p:sp>
        <p:sp>
          <p:nvSpPr>
            <p:cNvPr id="28" name="Snip Same Side Corner Rectangle 27">
              <a:extLst>
                <a:ext uri="{FF2B5EF4-FFF2-40B4-BE49-F238E27FC236}">
                  <a16:creationId xmlns:a16="http://schemas.microsoft.com/office/drawing/2014/main" id="{67EBBE2E-FDAD-A1A3-9E66-7CA21AE3768A}"/>
                </a:ext>
              </a:extLst>
            </p:cNvPr>
            <p:cNvSpPr/>
            <p:nvPr/>
          </p:nvSpPr>
          <p:spPr>
            <a:xfrm>
              <a:off x="5805453" y="466703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d=8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FB0AB1A-5B1F-AC88-0995-B3543C7A46B0}"/>
                </a:ext>
              </a:extLst>
            </p:cNvPr>
            <p:cNvSpPr/>
            <p:nvPr/>
          </p:nvSpPr>
          <p:spPr>
            <a:xfrm>
              <a:off x="7681144" y="3429000"/>
              <a:ext cx="610775" cy="26270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root</a:t>
              </a:r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9BA86AB-E27D-2A3A-EC1F-C6E07C151685}"/>
                </a:ext>
              </a:extLst>
            </p:cNvPr>
            <p:cNvCxnSpPr>
              <a:cxnSpLocks/>
              <a:stCxn id="29" idx="2"/>
              <a:endCxn id="6" idx="3"/>
            </p:cNvCxnSpPr>
            <p:nvPr/>
          </p:nvCxnSpPr>
          <p:spPr>
            <a:xfrm>
              <a:off x="7986532" y="3691709"/>
              <a:ext cx="10007" cy="22165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Snip Same Side Corner Rectangle 31">
            <a:extLst>
              <a:ext uri="{FF2B5EF4-FFF2-40B4-BE49-F238E27FC236}">
                <a16:creationId xmlns:a16="http://schemas.microsoft.com/office/drawing/2014/main" id="{DC0B4DD4-71AA-53C5-4865-9169231518BA}"/>
              </a:ext>
            </a:extLst>
          </p:cNvPr>
          <p:cNvSpPr/>
          <p:nvPr/>
        </p:nvSpPr>
        <p:spPr>
          <a:xfrm>
            <a:off x="7390816" y="2127756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a=17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39CFEE8-769F-ED17-3946-6F428EB615BA}"/>
              </a:ext>
            </a:extLst>
          </p:cNvPr>
          <p:cNvSpPr/>
          <p:nvPr/>
        </p:nvSpPr>
        <p:spPr>
          <a:xfrm>
            <a:off x="8584736" y="3118550"/>
            <a:ext cx="755736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right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6A92E6C-8523-A314-78DA-9F616248D338}"/>
              </a:ext>
            </a:extLst>
          </p:cNvPr>
          <p:cNvSpPr/>
          <p:nvPr/>
        </p:nvSpPr>
        <p:spPr>
          <a:xfrm>
            <a:off x="6199836" y="3150824"/>
            <a:ext cx="755736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22FC12F-D638-3D8E-64D0-E002B93858E0}"/>
              </a:ext>
            </a:extLst>
          </p:cNvPr>
          <p:cNvSpPr/>
          <p:nvPr/>
        </p:nvSpPr>
        <p:spPr>
          <a:xfrm>
            <a:off x="8856997" y="3686284"/>
            <a:ext cx="218432" cy="30944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E601012-0005-899D-0E74-B295ABDA7BA0}"/>
              </a:ext>
            </a:extLst>
          </p:cNvPr>
          <p:cNvSpPr/>
          <p:nvPr/>
        </p:nvSpPr>
        <p:spPr>
          <a:xfrm>
            <a:off x="6458629" y="3763599"/>
            <a:ext cx="218432" cy="30944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76533D2-73C1-FFA5-E39C-CFB8C6EED53F}"/>
              </a:ext>
            </a:extLst>
          </p:cNvPr>
          <p:cNvCxnSpPr>
            <a:cxnSpLocks/>
            <a:stCxn id="34" idx="2"/>
            <a:endCxn id="36" idx="0"/>
          </p:cNvCxnSpPr>
          <p:nvPr/>
        </p:nvCxnSpPr>
        <p:spPr>
          <a:xfrm>
            <a:off x="8962604" y="3427997"/>
            <a:ext cx="3609" cy="258287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43EB65B-6492-9291-E4DE-05C8F026D856}"/>
              </a:ext>
            </a:extLst>
          </p:cNvPr>
          <p:cNvCxnSpPr>
            <a:cxnSpLocks/>
            <a:stCxn id="35" idx="2"/>
            <a:endCxn id="37" idx="0"/>
          </p:cNvCxnSpPr>
          <p:nvPr/>
        </p:nvCxnSpPr>
        <p:spPr>
          <a:xfrm flipH="1">
            <a:off x="6567845" y="3460271"/>
            <a:ext cx="9859" cy="30332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1718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0689F-D755-2301-1778-42EFDD5F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6550" y="365125"/>
            <a:ext cx="3207249" cy="1325563"/>
          </a:xfrm>
        </p:spPr>
        <p:txBody>
          <a:bodyPr/>
          <a:lstStyle/>
          <a:p>
            <a:pPr algn="r"/>
            <a:r>
              <a:rPr lang="en-US" dirty="0"/>
              <a:t>To the left…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7F78CA-D515-6E88-7650-6776DAB3734B}"/>
              </a:ext>
            </a:extLst>
          </p:cNvPr>
          <p:cNvSpPr txBox="1"/>
          <p:nvPr/>
        </p:nvSpPr>
        <p:spPr>
          <a:xfrm>
            <a:off x="556138" y="406835"/>
            <a:ext cx="564369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__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TreeMap_put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self,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char *key, int value) {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cur = self-&gt;__root;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right = NULL;  /* Our nearest right neighbor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left = NULL;   /* Out nearest left neighbor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while(cur != NULL 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(key, cur-&gt;key);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0 )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cur-&gt;value = value;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if(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0 ) { /* Turn left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right = cur;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cur = cur-&gt;__left;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 else {  /* Turn right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left = cur;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cur = cur-&gt;__right;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42692-B417-8104-C93D-04D39B6D066B}"/>
              </a:ext>
            </a:extLst>
          </p:cNvPr>
          <p:cNvGrpSpPr/>
          <p:nvPr/>
        </p:nvGrpSpPr>
        <p:grpSpPr>
          <a:xfrm>
            <a:off x="3393195" y="3150824"/>
            <a:ext cx="8368415" cy="2696308"/>
            <a:chOff x="3938344" y="3429000"/>
            <a:chExt cx="7761569" cy="2289066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021B147-E04B-7714-1072-281493417893}"/>
                </a:ext>
              </a:extLst>
            </p:cNvPr>
            <p:cNvCxnSpPr>
              <a:cxnSpLocks/>
              <a:endCxn id="28" idx="3"/>
            </p:cNvCxnSpPr>
            <p:nvPr/>
          </p:nvCxnSpPr>
          <p:spPr>
            <a:xfrm flipH="1">
              <a:off x="6155920" y="4130261"/>
              <a:ext cx="1717419" cy="536771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Snip Same Side Corner Rectangle 5">
              <a:extLst>
                <a:ext uri="{FF2B5EF4-FFF2-40B4-BE49-F238E27FC236}">
                  <a16:creationId xmlns:a16="http://schemas.microsoft.com/office/drawing/2014/main" id="{C33DDA9B-DE13-04DB-46F0-98E8E144ECF1}"/>
                </a:ext>
              </a:extLst>
            </p:cNvPr>
            <p:cNvSpPr/>
            <p:nvPr/>
          </p:nvSpPr>
          <p:spPr>
            <a:xfrm>
              <a:off x="7646072" y="3913364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h=42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07C04B9-ECC2-9D41-CE2C-E69904CD8F71}"/>
                </a:ext>
              </a:extLst>
            </p:cNvPr>
            <p:cNvCxnSpPr>
              <a:cxnSpLocks/>
              <a:endCxn id="27" idx="3"/>
            </p:cNvCxnSpPr>
            <p:nvPr/>
          </p:nvCxnSpPr>
          <p:spPr>
            <a:xfrm>
              <a:off x="8292234" y="4195676"/>
              <a:ext cx="1544923" cy="461626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5797185-4688-D7FA-769C-F38963A57A88}"/>
                </a:ext>
              </a:extLst>
            </p:cNvPr>
            <p:cNvCxnSpPr>
              <a:cxnSpLocks/>
              <a:endCxn id="9" idx="3"/>
            </p:cNvCxnSpPr>
            <p:nvPr/>
          </p:nvCxnSpPr>
          <p:spPr>
            <a:xfrm flipH="1">
              <a:off x="5235610" y="4953347"/>
              <a:ext cx="601333" cy="39588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Snip Same Side Corner Rectangle 8">
              <a:extLst>
                <a:ext uri="{FF2B5EF4-FFF2-40B4-BE49-F238E27FC236}">
                  <a16:creationId xmlns:a16="http://schemas.microsoft.com/office/drawing/2014/main" id="{E1997218-D72D-0B55-8B9C-150A75D7BFED}"/>
                </a:ext>
              </a:extLst>
            </p:cNvPr>
            <p:cNvSpPr/>
            <p:nvPr/>
          </p:nvSpPr>
          <p:spPr>
            <a:xfrm>
              <a:off x="4885144" y="534923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b=123</a:t>
              </a:r>
            </a:p>
          </p:txBody>
        </p:sp>
        <p:sp>
          <p:nvSpPr>
            <p:cNvPr id="11" name="Snip Same Side Corner Rectangle 10">
              <a:extLst>
                <a:ext uri="{FF2B5EF4-FFF2-40B4-BE49-F238E27FC236}">
                  <a16:creationId xmlns:a16="http://schemas.microsoft.com/office/drawing/2014/main" id="{D479322A-02E2-7BE6-0A77-DA68345410C8}"/>
                </a:ext>
              </a:extLst>
            </p:cNvPr>
            <p:cNvSpPr/>
            <p:nvPr/>
          </p:nvSpPr>
          <p:spPr>
            <a:xfrm>
              <a:off x="6725762" y="5368293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f=6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7DF9DC6-1E8A-7F53-36B1-274CDE3FB490}"/>
                </a:ext>
              </a:extLst>
            </p:cNvPr>
            <p:cNvCxnSpPr>
              <a:cxnSpLocks/>
              <a:endCxn id="11" idx="3"/>
            </p:cNvCxnSpPr>
            <p:nvPr/>
          </p:nvCxnSpPr>
          <p:spPr>
            <a:xfrm>
              <a:off x="6460091" y="4953347"/>
              <a:ext cx="616138" cy="414946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9EB8599-D557-57A6-49A8-92D2DE6B09E2}"/>
                </a:ext>
              </a:extLst>
            </p:cNvPr>
            <p:cNvCxnSpPr>
              <a:cxnSpLocks/>
              <a:endCxn id="14" idx="3"/>
            </p:cNvCxnSpPr>
            <p:nvPr/>
          </p:nvCxnSpPr>
          <p:spPr>
            <a:xfrm flipH="1">
              <a:off x="8916848" y="4939615"/>
              <a:ext cx="625031" cy="418949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nip Same Side Corner Rectangle 13">
              <a:extLst>
                <a:ext uri="{FF2B5EF4-FFF2-40B4-BE49-F238E27FC236}">
                  <a16:creationId xmlns:a16="http://schemas.microsoft.com/office/drawing/2014/main" id="{72FC8C0B-7189-F6A3-8B1E-86920FA32492}"/>
                </a:ext>
              </a:extLst>
            </p:cNvPr>
            <p:cNvSpPr/>
            <p:nvPr/>
          </p:nvSpPr>
          <p:spPr>
            <a:xfrm>
              <a:off x="8566381" y="5358564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j=12</a:t>
              </a:r>
            </a:p>
          </p:txBody>
        </p:sp>
        <p:sp>
          <p:nvSpPr>
            <p:cNvPr id="15" name="Snip Same Side Corner Rectangle 14">
              <a:extLst>
                <a:ext uri="{FF2B5EF4-FFF2-40B4-BE49-F238E27FC236}">
                  <a16:creationId xmlns:a16="http://schemas.microsoft.com/office/drawing/2014/main" id="{E0FAEB72-361C-3CF4-A019-3904D3217E20}"/>
                </a:ext>
              </a:extLst>
            </p:cNvPr>
            <p:cNvSpPr/>
            <p:nvPr/>
          </p:nvSpPr>
          <p:spPr>
            <a:xfrm>
              <a:off x="10407001" y="5349510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m=67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C156405-D07A-B99C-4ABE-93C880574A6F}"/>
                </a:ext>
              </a:extLst>
            </p:cNvPr>
            <p:cNvCxnSpPr>
              <a:cxnSpLocks/>
              <a:endCxn id="15" idx="3"/>
            </p:cNvCxnSpPr>
            <p:nvPr/>
          </p:nvCxnSpPr>
          <p:spPr>
            <a:xfrm>
              <a:off x="10090097" y="4939615"/>
              <a:ext cx="667371" cy="40989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>
              <a:extLst>
                <a:ext uri="{FF2B5EF4-FFF2-40B4-BE49-F238E27FC236}">
                  <a16:creationId xmlns:a16="http://schemas.microsoft.com/office/drawing/2014/main" id="{66114473-4F34-4FF2-63BD-CD15C23CD712}"/>
                </a:ext>
              </a:extLst>
            </p:cNvPr>
            <p:cNvCxnSpPr>
              <a:cxnSpLocks/>
              <a:stCxn id="28" idx="0"/>
              <a:endCxn id="11" idx="2"/>
            </p:cNvCxnSpPr>
            <p:nvPr/>
          </p:nvCxnSpPr>
          <p:spPr>
            <a:xfrm>
              <a:off x="6506386" y="4841919"/>
              <a:ext cx="219377" cy="701261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>
              <a:extLst>
                <a:ext uri="{FF2B5EF4-FFF2-40B4-BE49-F238E27FC236}">
                  <a16:creationId xmlns:a16="http://schemas.microsoft.com/office/drawing/2014/main" id="{3A7ADC3C-4746-3D7F-4D3D-240E26AA8F6C}"/>
                </a:ext>
              </a:extLst>
            </p:cNvPr>
            <p:cNvCxnSpPr>
              <a:cxnSpLocks/>
              <a:stCxn id="19" idx="3"/>
              <a:endCxn id="9" idx="2"/>
            </p:cNvCxnSpPr>
            <p:nvPr/>
          </p:nvCxnSpPr>
          <p:spPr>
            <a:xfrm>
              <a:off x="4549273" y="5514727"/>
              <a:ext cx="335871" cy="9392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4AC831B-FE5E-57A6-2E7F-619276F66643}"/>
                </a:ext>
              </a:extLst>
            </p:cNvPr>
            <p:cNvSpPr/>
            <p:nvPr/>
          </p:nvSpPr>
          <p:spPr>
            <a:xfrm>
              <a:off x="3938344" y="5383710"/>
              <a:ext cx="610929" cy="26203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head</a:t>
              </a:r>
              <a:r>
                <a:rPr lang="en-US" sz="14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</a:p>
          </p:txBody>
        </p:sp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4564A3A4-EC95-8DBC-AEBA-C556CBC4AA28}"/>
                </a:ext>
              </a:extLst>
            </p:cNvPr>
            <p:cNvCxnSpPr>
              <a:cxnSpLocks/>
              <a:stCxn id="9" idx="0"/>
              <a:endCxn id="28" idx="2"/>
            </p:cNvCxnSpPr>
            <p:nvPr/>
          </p:nvCxnSpPr>
          <p:spPr>
            <a:xfrm flipV="1">
              <a:off x="5586077" y="4841919"/>
              <a:ext cx="219377" cy="6822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>
              <a:extLst>
                <a:ext uri="{FF2B5EF4-FFF2-40B4-BE49-F238E27FC236}">
                  <a16:creationId xmlns:a16="http://schemas.microsoft.com/office/drawing/2014/main" id="{1C2CB222-639E-A53F-53CE-0A781D7B6182}"/>
                </a:ext>
              </a:extLst>
            </p:cNvPr>
            <p:cNvCxnSpPr>
              <a:cxnSpLocks/>
              <a:stCxn id="11" idx="0"/>
              <a:endCxn id="6" idx="2"/>
            </p:cNvCxnSpPr>
            <p:nvPr/>
          </p:nvCxnSpPr>
          <p:spPr>
            <a:xfrm flipV="1">
              <a:off x="7426695" y="4088250"/>
              <a:ext cx="219377" cy="145493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>
              <a:extLst>
                <a:ext uri="{FF2B5EF4-FFF2-40B4-BE49-F238E27FC236}">
                  <a16:creationId xmlns:a16="http://schemas.microsoft.com/office/drawing/2014/main" id="{7E29711F-545D-885C-FB3C-F5C575D9FA09}"/>
                </a:ext>
              </a:extLst>
            </p:cNvPr>
            <p:cNvCxnSpPr>
              <a:cxnSpLocks/>
              <a:stCxn id="6" idx="0"/>
              <a:endCxn id="14" idx="2"/>
            </p:cNvCxnSpPr>
            <p:nvPr/>
          </p:nvCxnSpPr>
          <p:spPr>
            <a:xfrm>
              <a:off x="8347005" y="4088250"/>
              <a:ext cx="219377" cy="14452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id="{415D877F-35C0-CC57-3B85-C878064BBF9C}"/>
                </a:ext>
              </a:extLst>
            </p:cNvPr>
            <p:cNvCxnSpPr>
              <a:cxnSpLocks/>
              <a:stCxn id="14" idx="0"/>
              <a:endCxn id="27" idx="2"/>
            </p:cNvCxnSpPr>
            <p:nvPr/>
          </p:nvCxnSpPr>
          <p:spPr>
            <a:xfrm flipV="1">
              <a:off x="9267314" y="4832189"/>
              <a:ext cx="219377" cy="701261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7F54C812-129A-FA63-7889-3737F6D2BF50}"/>
                </a:ext>
              </a:extLst>
            </p:cNvPr>
            <p:cNvCxnSpPr>
              <a:cxnSpLocks/>
              <a:stCxn id="27" idx="0"/>
              <a:endCxn id="15" idx="2"/>
            </p:cNvCxnSpPr>
            <p:nvPr/>
          </p:nvCxnSpPr>
          <p:spPr>
            <a:xfrm>
              <a:off x="10187624" y="4832189"/>
              <a:ext cx="219378" cy="692207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0A71A2F0-3F81-EF71-1A30-5894091305F0}"/>
                </a:ext>
              </a:extLst>
            </p:cNvPr>
            <p:cNvCxnSpPr>
              <a:cxnSpLocks/>
              <a:stCxn id="15" idx="0"/>
              <a:endCxn id="26" idx="1"/>
            </p:cNvCxnSpPr>
            <p:nvPr/>
          </p:nvCxnSpPr>
          <p:spPr>
            <a:xfrm flipV="1">
              <a:off x="11107934" y="5515065"/>
              <a:ext cx="389386" cy="9332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1AC3C37-15DE-6042-B7E7-9D4C77626380}"/>
                </a:ext>
              </a:extLst>
            </p:cNvPr>
            <p:cNvSpPr/>
            <p:nvPr/>
          </p:nvSpPr>
          <p:spPr>
            <a:xfrm>
              <a:off x="11497321" y="5383710"/>
              <a:ext cx="202592" cy="26270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∅</a:t>
              </a:r>
            </a:p>
          </p:txBody>
        </p:sp>
        <p:sp>
          <p:nvSpPr>
            <p:cNvPr id="27" name="Snip Same Side Corner Rectangle 26">
              <a:extLst>
                <a:ext uri="{FF2B5EF4-FFF2-40B4-BE49-F238E27FC236}">
                  <a16:creationId xmlns:a16="http://schemas.microsoft.com/office/drawing/2014/main" id="{0EE0C3BC-1B6B-C561-FA36-8394FEC40513}"/>
                </a:ext>
              </a:extLst>
            </p:cNvPr>
            <p:cNvSpPr/>
            <p:nvPr/>
          </p:nvSpPr>
          <p:spPr>
            <a:xfrm>
              <a:off x="9486691" y="465730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k=9</a:t>
              </a:r>
            </a:p>
          </p:txBody>
        </p:sp>
        <p:sp>
          <p:nvSpPr>
            <p:cNvPr id="28" name="Snip Same Side Corner Rectangle 27">
              <a:extLst>
                <a:ext uri="{FF2B5EF4-FFF2-40B4-BE49-F238E27FC236}">
                  <a16:creationId xmlns:a16="http://schemas.microsoft.com/office/drawing/2014/main" id="{67EBBE2E-FDAD-A1A3-9E66-7CA21AE3768A}"/>
                </a:ext>
              </a:extLst>
            </p:cNvPr>
            <p:cNvSpPr/>
            <p:nvPr/>
          </p:nvSpPr>
          <p:spPr>
            <a:xfrm>
              <a:off x="5805453" y="466703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d=8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FB0AB1A-5B1F-AC88-0995-B3543C7A46B0}"/>
                </a:ext>
              </a:extLst>
            </p:cNvPr>
            <p:cNvSpPr/>
            <p:nvPr/>
          </p:nvSpPr>
          <p:spPr>
            <a:xfrm>
              <a:off x="7681144" y="3429000"/>
              <a:ext cx="610775" cy="26270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root</a:t>
              </a:r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9BA86AB-E27D-2A3A-EC1F-C6E07C151685}"/>
                </a:ext>
              </a:extLst>
            </p:cNvPr>
            <p:cNvCxnSpPr>
              <a:cxnSpLocks/>
              <a:stCxn id="29" idx="2"/>
              <a:endCxn id="6" idx="3"/>
            </p:cNvCxnSpPr>
            <p:nvPr/>
          </p:nvCxnSpPr>
          <p:spPr>
            <a:xfrm>
              <a:off x="7986532" y="3691709"/>
              <a:ext cx="10007" cy="22165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Snip Same Side Corner Rectangle 31">
            <a:extLst>
              <a:ext uri="{FF2B5EF4-FFF2-40B4-BE49-F238E27FC236}">
                <a16:creationId xmlns:a16="http://schemas.microsoft.com/office/drawing/2014/main" id="{DC0B4DD4-71AA-53C5-4865-9169231518BA}"/>
              </a:ext>
            </a:extLst>
          </p:cNvPr>
          <p:cNvSpPr/>
          <p:nvPr/>
        </p:nvSpPr>
        <p:spPr>
          <a:xfrm>
            <a:off x="6257211" y="4112848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a=17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39CFEE8-769F-ED17-3946-6F428EB615BA}"/>
              </a:ext>
            </a:extLst>
          </p:cNvPr>
          <p:cNvSpPr/>
          <p:nvPr/>
        </p:nvSpPr>
        <p:spPr>
          <a:xfrm>
            <a:off x="8584736" y="3118550"/>
            <a:ext cx="755736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right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6A92E6C-8523-A314-78DA-9F616248D338}"/>
              </a:ext>
            </a:extLst>
          </p:cNvPr>
          <p:cNvSpPr/>
          <p:nvPr/>
        </p:nvSpPr>
        <p:spPr>
          <a:xfrm>
            <a:off x="6199836" y="3150824"/>
            <a:ext cx="755736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22FC12F-D638-3D8E-64D0-E002B93858E0}"/>
              </a:ext>
            </a:extLst>
          </p:cNvPr>
          <p:cNvSpPr/>
          <p:nvPr/>
        </p:nvSpPr>
        <p:spPr>
          <a:xfrm>
            <a:off x="8856997" y="3686284"/>
            <a:ext cx="218432" cy="30944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E601012-0005-899D-0E74-B295ABDA7BA0}"/>
              </a:ext>
            </a:extLst>
          </p:cNvPr>
          <p:cNvSpPr/>
          <p:nvPr/>
        </p:nvSpPr>
        <p:spPr>
          <a:xfrm>
            <a:off x="6458629" y="3763599"/>
            <a:ext cx="218432" cy="30944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76533D2-73C1-FFA5-E39C-CFB8C6EED53F}"/>
              </a:ext>
            </a:extLst>
          </p:cNvPr>
          <p:cNvCxnSpPr>
            <a:cxnSpLocks/>
            <a:stCxn id="34" idx="2"/>
            <a:endCxn id="6" idx="3"/>
          </p:cNvCxnSpPr>
          <p:nvPr/>
        </p:nvCxnSpPr>
        <p:spPr>
          <a:xfrm flipH="1">
            <a:off x="7768683" y="3427997"/>
            <a:ext cx="1193921" cy="293363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43EB65B-6492-9291-E4DE-05C8F026D856}"/>
              </a:ext>
            </a:extLst>
          </p:cNvPr>
          <p:cNvCxnSpPr>
            <a:cxnSpLocks/>
            <a:stCxn id="35" idx="2"/>
            <a:endCxn id="37" idx="0"/>
          </p:cNvCxnSpPr>
          <p:nvPr/>
        </p:nvCxnSpPr>
        <p:spPr>
          <a:xfrm flipH="1">
            <a:off x="6567845" y="3460271"/>
            <a:ext cx="9859" cy="30332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Bent Arrow 32">
            <a:extLst>
              <a:ext uri="{FF2B5EF4-FFF2-40B4-BE49-F238E27FC236}">
                <a16:creationId xmlns:a16="http://schemas.microsoft.com/office/drawing/2014/main" id="{76D6D19A-8A2B-B388-2A8E-44801BB17950}"/>
              </a:ext>
            </a:extLst>
          </p:cNvPr>
          <p:cNvSpPr/>
          <p:nvPr/>
        </p:nvSpPr>
        <p:spPr>
          <a:xfrm flipH="1" flipV="1">
            <a:off x="7519281" y="4145655"/>
            <a:ext cx="371066" cy="261155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804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1A6F65-A7F1-B6CC-3C13-D00B8D358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HashMap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69FB8E-85D6-321B-A462-F5ACC4560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Weird order (like Python 2 </a:t>
            </a:r>
            <a:r>
              <a:rPr lang="en-US" dirty="0" err="1"/>
              <a:t>dict</a:t>
            </a:r>
            <a:r>
              <a:rPr lang="en-US" dirty="0"/>
              <a:t> and Java HashMap)</a:t>
            </a:r>
          </a:p>
          <a:p>
            <a:r>
              <a:rPr lang="en-US" dirty="0"/>
              <a:t>Fast insert and lookup (like Python 2 </a:t>
            </a:r>
            <a:r>
              <a:rPr lang="en-US" dirty="0" err="1"/>
              <a:t>dict</a:t>
            </a:r>
            <a:r>
              <a:rPr lang="en-US" dirty="0"/>
              <a:t> and Java HashMap)</a:t>
            </a:r>
          </a:p>
          <a:p>
            <a:r>
              <a:rPr lang="en-US" dirty="0" err="1"/>
              <a:t>Iterable</a:t>
            </a:r>
            <a:r>
              <a:rPr lang="en-US" dirty="0"/>
              <a:t> (like Python 2 </a:t>
            </a:r>
            <a:r>
              <a:rPr lang="en-US" dirty="0" err="1"/>
              <a:t>dict</a:t>
            </a:r>
            <a:r>
              <a:rPr lang="en-US" dirty="0"/>
              <a:t> and Java HashMap)</a:t>
            </a:r>
          </a:p>
          <a:p>
            <a:r>
              <a:rPr lang="en-US" dirty="0"/>
              <a:t>Builds on Linked Lists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Surprisingly easy if you really get Linked Lists</a:t>
            </a:r>
          </a:p>
          <a:p>
            <a:r>
              <a:rPr lang="en-US" dirty="0"/>
              <a:t>Chapter 6.5.1 and 6.6 in K&amp;R (6.5.2 is harder than 6.6)</a:t>
            </a:r>
          </a:p>
          <a:p>
            <a:r>
              <a:rPr lang="en-US" dirty="0"/>
              <a:t>Most popular programming interview question ever!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10481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0689F-D755-2301-1778-42EFDD5F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6550" y="365125"/>
            <a:ext cx="3207249" cy="1325563"/>
          </a:xfrm>
        </p:spPr>
        <p:txBody>
          <a:bodyPr/>
          <a:lstStyle/>
          <a:p>
            <a:pPr algn="r"/>
            <a:r>
              <a:rPr lang="en-US" dirty="0"/>
              <a:t>To the left…</a:t>
            </a:r>
            <a:br>
              <a:rPr lang="en-US" dirty="0"/>
            </a:br>
            <a:r>
              <a:rPr lang="en-US" dirty="0"/>
              <a:t>to the left…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7F78CA-D515-6E88-7650-6776DAB3734B}"/>
              </a:ext>
            </a:extLst>
          </p:cNvPr>
          <p:cNvSpPr txBox="1"/>
          <p:nvPr/>
        </p:nvSpPr>
        <p:spPr>
          <a:xfrm>
            <a:off x="556138" y="406835"/>
            <a:ext cx="564369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__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TreeMap_put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self,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char *key, int value) {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cur = self-&gt;__root;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right = NULL;  /* Our nearest right neighbor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left = NULL;   /* Out nearest left neighbor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while(cur != NULL 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(key, cur-&gt;key);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0 )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cur-&gt;value = value;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if(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0 ) { /* Turn left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right = cur;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cur = cur-&gt;__left;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 else {  /* Turn right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left = cur;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cur = cur-&gt;__right;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42692-B417-8104-C93D-04D39B6D066B}"/>
              </a:ext>
            </a:extLst>
          </p:cNvPr>
          <p:cNvGrpSpPr/>
          <p:nvPr/>
        </p:nvGrpSpPr>
        <p:grpSpPr>
          <a:xfrm>
            <a:off x="3393195" y="3150824"/>
            <a:ext cx="8368415" cy="2696308"/>
            <a:chOff x="3938344" y="3429000"/>
            <a:chExt cx="7761569" cy="2289066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021B147-E04B-7714-1072-281493417893}"/>
                </a:ext>
              </a:extLst>
            </p:cNvPr>
            <p:cNvCxnSpPr>
              <a:cxnSpLocks/>
              <a:endCxn id="28" idx="3"/>
            </p:cNvCxnSpPr>
            <p:nvPr/>
          </p:nvCxnSpPr>
          <p:spPr>
            <a:xfrm flipH="1">
              <a:off x="6155920" y="4130261"/>
              <a:ext cx="1717419" cy="536771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Snip Same Side Corner Rectangle 5">
              <a:extLst>
                <a:ext uri="{FF2B5EF4-FFF2-40B4-BE49-F238E27FC236}">
                  <a16:creationId xmlns:a16="http://schemas.microsoft.com/office/drawing/2014/main" id="{C33DDA9B-DE13-04DB-46F0-98E8E144ECF1}"/>
                </a:ext>
              </a:extLst>
            </p:cNvPr>
            <p:cNvSpPr/>
            <p:nvPr/>
          </p:nvSpPr>
          <p:spPr>
            <a:xfrm>
              <a:off x="7646072" y="3913364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h=42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07C04B9-ECC2-9D41-CE2C-E69904CD8F71}"/>
                </a:ext>
              </a:extLst>
            </p:cNvPr>
            <p:cNvCxnSpPr>
              <a:cxnSpLocks/>
              <a:endCxn id="27" idx="3"/>
            </p:cNvCxnSpPr>
            <p:nvPr/>
          </p:nvCxnSpPr>
          <p:spPr>
            <a:xfrm>
              <a:off x="8292234" y="4195676"/>
              <a:ext cx="1544923" cy="461626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5797185-4688-D7FA-769C-F38963A57A88}"/>
                </a:ext>
              </a:extLst>
            </p:cNvPr>
            <p:cNvCxnSpPr>
              <a:cxnSpLocks/>
              <a:endCxn id="9" idx="3"/>
            </p:cNvCxnSpPr>
            <p:nvPr/>
          </p:nvCxnSpPr>
          <p:spPr>
            <a:xfrm flipH="1">
              <a:off x="5235610" y="4953347"/>
              <a:ext cx="601333" cy="39588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Snip Same Side Corner Rectangle 8">
              <a:extLst>
                <a:ext uri="{FF2B5EF4-FFF2-40B4-BE49-F238E27FC236}">
                  <a16:creationId xmlns:a16="http://schemas.microsoft.com/office/drawing/2014/main" id="{E1997218-D72D-0B55-8B9C-150A75D7BFED}"/>
                </a:ext>
              </a:extLst>
            </p:cNvPr>
            <p:cNvSpPr/>
            <p:nvPr/>
          </p:nvSpPr>
          <p:spPr>
            <a:xfrm>
              <a:off x="4885144" y="534923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b=123</a:t>
              </a:r>
            </a:p>
          </p:txBody>
        </p:sp>
        <p:sp>
          <p:nvSpPr>
            <p:cNvPr id="11" name="Snip Same Side Corner Rectangle 10">
              <a:extLst>
                <a:ext uri="{FF2B5EF4-FFF2-40B4-BE49-F238E27FC236}">
                  <a16:creationId xmlns:a16="http://schemas.microsoft.com/office/drawing/2014/main" id="{D479322A-02E2-7BE6-0A77-DA68345410C8}"/>
                </a:ext>
              </a:extLst>
            </p:cNvPr>
            <p:cNvSpPr/>
            <p:nvPr/>
          </p:nvSpPr>
          <p:spPr>
            <a:xfrm>
              <a:off x="6725762" y="5368293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f=6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7DF9DC6-1E8A-7F53-36B1-274CDE3FB490}"/>
                </a:ext>
              </a:extLst>
            </p:cNvPr>
            <p:cNvCxnSpPr>
              <a:cxnSpLocks/>
              <a:endCxn id="11" idx="3"/>
            </p:cNvCxnSpPr>
            <p:nvPr/>
          </p:nvCxnSpPr>
          <p:spPr>
            <a:xfrm>
              <a:off x="6460091" y="4953347"/>
              <a:ext cx="616138" cy="414946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9EB8599-D557-57A6-49A8-92D2DE6B09E2}"/>
                </a:ext>
              </a:extLst>
            </p:cNvPr>
            <p:cNvCxnSpPr>
              <a:cxnSpLocks/>
              <a:endCxn id="14" idx="3"/>
            </p:cNvCxnSpPr>
            <p:nvPr/>
          </p:nvCxnSpPr>
          <p:spPr>
            <a:xfrm flipH="1">
              <a:off x="8916848" y="4939615"/>
              <a:ext cx="625031" cy="418949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nip Same Side Corner Rectangle 13">
              <a:extLst>
                <a:ext uri="{FF2B5EF4-FFF2-40B4-BE49-F238E27FC236}">
                  <a16:creationId xmlns:a16="http://schemas.microsoft.com/office/drawing/2014/main" id="{72FC8C0B-7189-F6A3-8B1E-86920FA32492}"/>
                </a:ext>
              </a:extLst>
            </p:cNvPr>
            <p:cNvSpPr/>
            <p:nvPr/>
          </p:nvSpPr>
          <p:spPr>
            <a:xfrm>
              <a:off x="8566381" y="5358564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j=12</a:t>
              </a:r>
            </a:p>
          </p:txBody>
        </p:sp>
        <p:sp>
          <p:nvSpPr>
            <p:cNvPr id="15" name="Snip Same Side Corner Rectangle 14">
              <a:extLst>
                <a:ext uri="{FF2B5EF4-FFF2-40B4-BE49-F238E27FC236}">
                  <a16:creationId xmlns:a16="http://schemas.microsoft.com/office/drawing/2014/main" id="{E0FAEB72-361C-3CF4-A019-3904D3217E20}"/>
                </a:ext>
              </a:extLst>
            </p:cNvPr>
            <p:cNvSpPr/>
            <p:nvPr/>
          </p:nvSpPr>
          <p:spPr>
            <a:xfrm>
              <a:off x="10407001" y="5349510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m=67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C156405-D07A-B99C-4ABE-93C880574A6F}"/>
                </a:ext>
              </a:extLst>
            </p:cNvPr>
            <p:cNvCxnSpPr>
              <a:cxnSpLocks/>
              <a:endCxn id="15" idx="3"/>
            </p:cNvCxnSpPr>
            <p:nvPr/>
          </p:nvCxnSpPr>
          <p:spPr>
            <a:xfrm>
              <a:off x="10090097" y="4939615"/>
              <a:ext cx="667371" cy="40989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>
              <a:extLst>
                <a:ext uri="{FF2B5EF4-FFF2-40B4-BE49-F238E27FC236}">
                  <a16:creationId xmlns:a16="http://schemas.microsoft.com/office/drawing/2014/main" id="{66114473-4F34-4FF2-63BD-CD15C23CD712}"/>
                </a:ext>
              </a:extLst>
            </p:cNvPr>
            <p:cNvCxnSpPr>
              <a:cxnSpLocks/>
              <a:stCxn id="28" idx="0"/>
              <a:endCxn id="11" idx="2"/>
            </p:cNvCxnSpPr>
            <p:nvPr/>
          </p:nvCxnSpPr>
          <p:spPr>
            <a:xfrm>
              <a:off x="6506386" y="4841919"/>
              <a:ext cx="219377" cy="701261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>
              <a:extLst>
                <a:ext uri="{FF2B5EF4-FFF2-40B4-BE49-F238E27FC236}">
                  <a16:creationId xmlns:a16="http://schemas.microsoft.com/office/drawing/2014/main" id="{3A7ADC3C-4746-3D7F-4D3D-240E26AA8F6C}"/>
                </a:ext>
              </a:extLst>
            </p:cNvPr>
            <p:cNvCxnSpPr>
              <a:cxnSpLocks/>
              <a:stCxn id="19" idx="3"/>
              <a:endCxn id="9" idx="2"/>
            </p:cNvCxnSpPr>
            <p:nvPr/>
          </p:nvCxnSpPr>
          <p:spPr>
            <a:xfrm>
              <a:off x="4549273" y="5514727"/>
              <a:ext cx="335871" cy="9392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4AC831B-FE5E-57A6-2E7F-619276F66643}"/>
                </a:ext>
              </a:extLst>
            </p:cNvPr>
            <p:cNvSpPr/>
            <p:nvPr/>
          </p:nvSpPr>
          <p:spPr>
            <a:xfrm>
              <a:off x="3938344" y="5383710"/>
              <a:ext cx="610929" cy="26203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head</a:t>
              </a:r>
              <a:r>
                <a:rPr lang="en-US" sz="14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</a:p>
          </p:txBody>
        </p:sp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4564A3A4-EC95-8DBC-AEBA-C556CBC4AA28}"/>
                </a:ext>
              </a:extLst>
            </p:cNvPr>
            <p:cNvCxnSpPr>
              <a:cxnSpLocks/>
              <a:stCxn id="9" idx="0"/>
              <a:endCxn id="28" idx="2"/>
            </p:cNvCxnSpPr>
            <p:nvPr/>
          </p:nvCxnSpPr>
          <p:spPr>
            <a:xfrm flipV="1">
              <a:off x="5586077" y="4841919"/>
              <a:ext cx="219377" cy="6822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>
              <a:extLst>
                <a:ext uri="{FF2B5EF4-FFF2-40B4-BE49-F238E27FC236}">
                  <a16:creationId xmlns:a16="http://schemas.microsoft.com/office/drawing/2014/main" id="{1C2CB222-639E-A53F-53CE-0A781D7B6182}"/>
                </a:ext>
              </a:extLst>
            </p:cNvPr>
            <p:cNvCxnSpPr>
              <a:cxnSpLocks/>
              <a:stCxn id="11" idx="0"/>
              <a:endCxn id="6" idx="2"/>
            </p:cNvCxnSpPr>
            <p:nvPr/>
          </p:nvCxnSpPr>
          <p:spPr>
            <a:xfrm flipV="1">
              <a:off x="7426695" y="4088250"/>
              <a:ext cx="219377" cy="145493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>
              <a:extLst>
                <a:ext uri="{FF2B5EF4-FFF2-40B4-BE49-F238E27FC236}">
                  <a16:creationId xmlns:a16="http://schemas.microsoft.com/office/drawing/2014/main" id="{7E29711F-545D-885C-FB3C-F5C575D9FA09}"/>
                </a:ext>
              </a:extLst>
            </p:cNvPr>
            <p:cNvCxnSpPr>
              <a:cxnSpLocks/>
              <a:stCxn id="6" idx="0"/>
              <a:endCxn id="14" idx="2"/>
            </p:cNvCxnSpPr>
            <p:nvPr/>
          </p:nvCxnSpPr>
          <p:spPr>
            <a:xfrm>
              <a:off x="8347005" y="4088250"/>
              <a:ext cx="219377" cy="14452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id="{415D877F-35C0-CC57-3B85-C878064BBF9C}"/>
                </a:ext>
              </a:extLst>
            </p:cNvPr>
            <p:cNvCxnSpPr>
              <a:cxnSpLocks/>
              <a:stCxn id="14" idx="0"/>
              <a:endCxn id="27" idx="2"/>
            </p:cNvCxnSpPr>
            <p:nvPr/>
          </p:nvCxnSpPr>
          <p:spPr>
            <a:xfrm flipV="1">
              <a:off x="9267314" y="4832189"/>
              <a:ext cx="219377" cy="701261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7F54C812-129A-FA63-7889-3737F6D2BF50}"/>
                </a:ext>
              </a:extLst>
            </p:cNvPr>
            <p:cNvCxnSpPr>
              <a:cxnSpLocks/>
              <a:stCxn id="27" idx="0"/>
              <a:endCxn id="15" idx="2"/>
            </p:cNvCxnSpPr>
            <p:nvPr/>
          </p:nvCxnSpPr>
          <p:spPr>
            <a:xfrm>
              <a:off x="10187624" y="4832189"/>
              <a:ext cx="219378" cy="692207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0A71A2F0-3F81-EF71-1A30-5894091305F0}"/>
                </a:ext>
              </a:extLst>
            </p:cNvPr>
            <p:cNvCxnSpPr>
              <a:cxnSpLocks/>
              <a:stCxn id="15" idx="0"/>
              <a:endCxn id="26" idx="1"/>
            </p:cNvCxnSpPr>
            <p:nvPr/>
          </p:nvCxnSpPr>
          <p:spPr>
            <a:xfrm flipV="1">
              <a:off x="11107934" y="5515065"/>
              <a:ext cx="389386" cy="9332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1AC3C37-15DE-6042-B7E7-9D4C77626380}"/>
                </a:ext>
              </a:extLst>
            </p:cNvPr>
            <p:cNvSpPr/>
            <p:nvPr/>
          </p:nvSpPr>
          <p:spPr>
            <a:xfrm>
              <a:off x="11497321" y="5383710"/>
              <a:ext cx="202592" cy="26270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∅</a:t>
              </a:r>
            </a:p>
          </p:txBody>
        </p:sp>
        <p:sp>
          <p:nvSpPr>
            <p:cNvPr id="27" name="Snip Same Side Corner Rectangle 26">
              <a:extLst>
                <a:ext uri="{FF2B5EF4-FFF2-40B4-BE49-F238E27FC236}">
                  <a16:creationId xmlns:a16="http://schemas.microsoft.com/office/drawing/2014/main" id="{0EE0C3BC-1B6B-C561-FA36-8394FEC40513}"/>
                </a:ext>
              </a:extLst>
            </p:cNvPr>
            <p:cNvSpPr/>
            <p:nvPr/>
          </p:nvSpPr>
          <p:spPr>
            <a:xfrm>
              <a:off x="9486691" y="465730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k=9</a:t>
              </a:r>
            </a:p>
          </p:txBody>
        </p:sp>
        <p:sp>
          <p:nvSpPr>
            <p:cNvPr id="28" name="Snip Same Side Corner Rectangle 27">
              <a:extLst>
                <a:ext uri="{FF2B5EF4-FFF2-40B4-BE49-F238E27FC236}">
                  <a16:creationId xmlns:a16="http://schemas.microsoft.com/office/drawing/2014/main" id="{67EBBE2E-FDAD-A1A3-9E66-7CA21AE3768A}"/>
                </a:ext>
              </a:extLst>
            </p:cNvPr>
            <p:cNvSpPr/>
            <p:nvPr/>
          </p:nvSpPr>
          <p:spPr>
            <a:xfrm>
              <a:off x="5805453" y="466703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d=8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FB0AB1A-5B1F-AC88-0995-B3543C7A46B0}"/>
                </a:ext>
              </a:extLst>
            </p:cNvPr>
            <p:cNvSpPr/>
            <p:nvPr/>
          </p:nvSpPr>
          <p:spPr>
            <a:xfrm>
              <a:off x="7681144" y="3429000"/>
              <a:ext cx="610775" cy="26270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root</a:t>
              </a:r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9BA86AB-E27D-2A3A-EC1F-C6E07C151685}"/>
                </a:ext>
              </a:extLst>
            </p:cNvPr>
            <p:cNvCxnSpPr>
              <a:cxnSpLocks/>
              <a:stCxn id="29" idx="2"/>
              <a:endCxn id="6" idx="3"/>
            </p:cNvCxnSpPr>
            <p:nvPr/>
          </p:nvCxnSpPr>
          <p:spPr>
            <a:xfrm>
              <a:off x="7986532" y="3691709"/>
              <a:ext cx="10007" cy="22165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Snip Same Side Corner Rectangle 31">
            <a:extLst>
              <a:ext uri="{FF2B5EF4-FFF2-40B4-BE49-F238E27FC236}">
                <a16:creationId xmlns:a16="http://schemas.microsoft.com/office/drawing/2014/main" id="{DC0B4DD4-71AA-53C5-4865-9169231518BA}"/>
              </a:ext>
            </a:extLst>
          </p:cNvPr>
          <p:cNvSpPr/>
          <p:nvPr/>
        </p:nvSpPr>
        <p:spPr>
          <a:xfrm>
            <a:off x="4407577" y="4816122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a=17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39CFEE8-769F-ED17-3946-6F428EB615BA}"/>
              </a:ext>
            </a:extLst>
          </p:cNvPr>
          <p:cNvSpPr/>
          <p:nvPr/>
        </p:nvSpPr>
        <p:spPr>
          <a:xfrm>
            <a:off x="8584736" y="3118550"/>
            <a:ext cx="755736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right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6A92E6C-8523-A314-78DA-9F616248D338}"/>
              </a:ext>
            </a:extLst>
          </p:cNvPr>
          <p:cNvSpPr/>
          <p:nvPr/>
        </p:nvSpPr>
        <p:spPr>
          <a:xfrm>
            <a:off x="6199836" y="3150824"/>
            <a:ext cx="755736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22FC12F-D638-3D8E-64D0-E002B93858E0}"/>
              </a:ext>
            </a:extLst>
          </p:cNvPr>
          <p:cNvSpPr/>
          <p:nvPr/>
        </p:nvSpPr>
        <p:spPr>
          <a:xfrm>
            <a:off x="8856997" y="3686284"/>
            <a:ext cx="218432" cy="30944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E601012-0005-899D-0E74-B295ABDA7BA0}"/>
              </a:ext>
            </a:extLst>
          </p:cNvPr>
          <p:cNvSpPr/>
          <p:nvPr/>
        </p:nvSpPr>
        <p:spPr>
          <a:xfrm>
            <a:off x="6458629" y="3763599"/>
            <a:ext cx="218432" cy="30944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76533D2-73C1-FFA5-E39C-CFB8C6EED53F}"/>
              </a:ext>
            </a:extLst>
          </p:cNvPr>
          <p:cNvCxnSpPr>
            <a:cxnSpLocks/>
            <a:stCxn id="34" idx="2"/>
            <a:endCxn id="28" idx="3"/>
          </p:cNvCxnSpPr>
          <p:nvPr/>
        </p:nvCxnSpPr>
        <p:spPr>
          <a:xfrm flipH="1">
            <a:off x="5784154" y="3427997"/>
            <a:ext cx="3178450" cy="1181114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43EB65B-6492-9291-E4DE-05C8F026D856}"/>
              </a:ext>
            </a:extLst>
          </p:cNvPr>
          <p:cNvCxnSpPr>
            <a:cxnSpLocks/>
            <a:stCxn id="35" idx="2"/>
            <a:endCxn id="37" idx="0"/>
          </p:cNvCxnSpPr>
          <p:nvPr/>
        </p:nvCxnSpPr>
        <p:spPr>
          <a:xfrm flipH="1">
            <a:off x="6567845" y="3460271"/>
            <a:ext cx="9859" cy="30332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Bent Arrow 32">
            <a:extLst>
              <a:ext uri="{FF2B5EF4-FFF2-40B4-BE49-F238E27FC236}">
                <a16:creationId xmlns:a16="http://schemas.microsoft.com/office/drawing/2014/main" id="{76D6D19A-8A2B-B388-2A8E-44801BB17950}"/>
              </a:ext>
            </a:extLst>
          </p:cNvPr>
          <p:cNvSpPr/>
          <p:nvPr/>
        </p:nvSpPr>
        <p:spPr>
          <a:xfrm flipH="1" flipV="1">
            <a:off x="5458222" y="5021111"/>
            <a:ext cx="371066" cy="261155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633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0689F-D755-2301-1778-42EFDD5F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6550" y="365125"/>
            <a:ext cx="3207249" cy="1325563"/>
          </a:xfrm>
        </p:spPr>
        <p:txBody>
          <a:bodyPr/>
          <a:lstStyle/>
          <a:p>
            <a:pPr algn="r"/>
            <a:r>
              <a:rPr lang="en-US" dirty="0"/>
              <a:t>To the left…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7F78CA-D515-6E88-7650-6776DAB3734B}"/>
              </a:ext>
            </a:extLst>
          </p:cNvPr>
          <p:cNvSpPr txBox="1"/>
          <p:nvPr/>
        </p:nvSpPr>
        <p:spPr>
          <a:xfrm>
            <a:off x="556138" y="406835"/>
            <a:ext cx="564369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__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TreeMap_put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self,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char *key, int value) {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cur = self-&gt;__root;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right = NULL;  /* Our nearest right neighbor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left = NULL;   /* Out nearest left neighbor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while(cur != NULL 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(key, cur-&gt;key);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0 )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cur-&gt;value = value;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if(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0 ) { /* Turn left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right = cur;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cur = cur-&gt;__left;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 else {  /* Turn right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left = cur;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cur = cur-&gt;__right;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42692-B417-8104-C93D-04D39B6D066B}"/>
              </a:ext>
            </a:extLst>
          </p:cNvPr>
          <p:cNvGrpSpPr/>
          <p:nvPr/>
        </p:nvGrpSpPr>
        <p:grpSpPr>
          <a:xfrm>
            <a:off x="3393195" y="3150824"/>
            <a:ext cx="8368415" cy="2696308"/>
            <a:chOff x="3938344" y="3429000"/>
            <a:chExt cx="7761569" cy="2289066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021B147-E04B-7714-1072-281493417893}"/>
                </a:ext>
              </a:extLst>
            </p:cNvPr>
            <p:cNvCxnSpPr>
              <a:cxnSpLocks/>
              <a:endCxn id="28" idx="3"/>
            </p:cNvCxnSpPr>
            <p:nvPr/>
          </p:nvCxnSpPr>
          <p:spPr>
            <a:xfrm flipH="1">
              <a:off x="6155920" y="4130261"/>
              <a:ext cx="1717419" cy="536771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Snip Same Side Corner Rectangle 5">
              <a:extLst>
                <a:ext uri="{FF2B5EF4-FFF2-40B4-BE49-F238E27FC236}">
                  <a16:creationId xmlns:a16="http://schemas.microsoft.com/office/drawing/2014/main" id="{C33DDA9B-DE13-04DB-46F0-98E8E144ECF1}"/>
                </a:ext>
              </a:extLst>
            </p:cNvPr>
            <p:cNvSpPr/>
            <p:nvPr/>
          </p:nvSpPr>
          <p:spPr>
            <a:xfrm>
              <a:off x="7646072" y="3913364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h=42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07C04B9-ECC2-9D41-CE2C-E69904CD8F71}"/>
                </a:ext>
              </a:extLst>
            </p:cNvPr>
            <p:cNvCxnSpPr>
              <a:cxnSpLocks/>
              <a:endCxn id="27" idx="3"/>
            </p:cNvCxnSpPr>
            <p:nvPr/>
          </p:nvCxnSpPr>
          <p:spPr>
            <a:xfrm>
              <a:off x="8292234" y="4195676"/>
              <a:ext cx="1544923" cy="461626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5797185-4688-D7FA-769C-F38963A57A88}"/>
                </a:ext>
              </a:extLst>
            </p:cNvPr>
            <p:cNvCxnSpPr>
              <a:cxnSpLocks/>
              <a:endCxn id="9" idx="3"/>
            </p:cNvCxnSpPr>
            <p:nvPr/>
          </p:nvCxnSpPr>
          <p:spPr>
            <a:xfrm flipH="1">
              <a:off x="5235610" y="4953347"/>
              <a:ext cx="601333" cy="39588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Snip Same Side Corner Rectangle 8">
              <a:extLst>
                <a:ext uri="{FF2B5EF4-FFF2-40B4-BE49-F238E27FC236}">
                  <a16:creationId xmlns:a16="http://schemas.microsoft.com/office/drawing/2014/main" id="{E1997218-D72D-0B55-8B9C-150A75D7BFED}"/>
                </a:ext>
              </a:extLst>
            </p:cNvPr>
            <p:cNvSpPr/>
            <p:nvPr/>
          </p:nvSpPr>
          <p:spPr>
            <a:xfrm>
              <a:off x="4885144" y="534923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b=123</a:t>
              </a:r>
            </a:p>
          </p:txBody>
        </p:sp>
        <p:sp>
          <p:nvSpPr>
            <p:cNvPr id="11" name="Snip Same Side Corner Rectangle 10">
              <a:extLst>
                <a:ext uri="{FF2B5EF4-FFF2-40B4-BE49-F238E27FC236}">
                  <a16:creationId xmlns:a16="http://schemas.microsoft.com/office/drawing/2014/main" id="{D479322A-02E2-7BE6-0A77-DA68345410C8}"/>
                </a:ext>
              </a:extLst>
            </p:cNvPr>
            <p:cNvSpPr/>
            <p:nvPr/>
          </p:nvSpPr>
          <p:spPr>
            <a:xfrm>
              <a:off x="6725762" y="5368293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f=6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7DF9DC6-1E8A-7F53-36B1-274CDE3FB490}"/>
                </a:ext>
              </a:extLst>
            </p:cNvPr>
            <p:cNvCxnSpPr>
              <a:cxnSpLocks/>
              <a:endCxn id="11" idx="3"/>
            </p:cNvCxnSpPr>
            <p:nvPr/>
          </p:nvCxnSpPr>
          <p:spPr>
            <a:xfrm>
              <a:off x="6460091" y="4953347"/>
              <a:ext cx="616138" cy="414946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9EB8599-D557-57A6-49A8-92D2DE6B09E2}"/>
                </a:ext>
              </a:extLst>
            </p:cNvPr>
            <p:cNvCxnSpPr>
              <a:cxnSpLocks/>
              <a:endCxn id="14" idx="3"/>
            </p:cNvCxnSpPr>
            <p:nvPr/>
          </p:nvCxnSpPr>
          <p:spPr>
            <a:xfrm flipH="1">
              <a:off x="8916848" y="4939615"/>
              <a:ext cx="625031" cy="418949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nip Same Side Corner Rectangle 13">
              <a:extLst>
                <a:ext uri="{FF2B5EF4-FFF2-40B4-BE49-F238E27FC236}">
                  <a16:creationId xmlns:a16="http://schemas.microsoft.com/office/drawing/2014/main" id="{72FC8C0B-7189-F6A3-8B1E-86920FA32492}"/>
                </a:ext>
              </a:extLst>
            </p:cNvPr>
            <p:cNvSpPr/>
            <p:nvPr/>
          </p:nvSpPr>
          <p:spPr>
            <a:xfrm>
              <a:off x="8566381" y="5358564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j=12</a:t>
              </a:r>
            </a:p>
          </p:txBody>
        </p:sp>
        <p:sp>
          <p:nvSpPr>
            <p:cNvPr id="15" name="Snip Same Side Corner Rectangle 14">
              <a:extLst>
                <a:ext uri="{FF2B5EF4-FFF2-40B4-BE49-F238E27FC236}">
                  <a16:creationId xmlns:a16="http://schemas.microsoft.com/office/drawing/2014/main" id="{E0FAEB72-361C-3CF4-A019-3904D3217E20}"/>
                </a:ext>
              </a:extLst>
            </p:cNvPr>
            <p:cNvSpPr/>
            <p:nvPr/>
          </p:nvSpPr>
          <p:spPr>
            <a:xfrm>
              <a:off x="10407001" y="5349510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m=67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C156405-D07A-B99C-4ABE-93C880574A6F}"/>
                </a:ext>
              </a:extLst>
            </p:cNvPr>
            <p:cNvCxnSpPr>
              <a:cxnSpLocks/>
              <a:endCxn id="15" idx="3"/>
            </p:cNvCxnSpPr>
            <p:nvPr/>
          </p:nvCxnSpPr>
          <p:spPr>
            <a:xfrm>
              <a:off x="10090097" y="4939615"/>
              <a:ext cx="667371" cy="40989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>
              <a:extLst>
                <a:ext uri="{FF2B5EF4-FFF2-40B4-BE49-F238E27FC236}">
                  <a16:creationId xmlns:a16="http://schemas.microsoft.com/office/drawing/2014/main" id="{66114473-4F34-4FF2-63BD-CD15C23CD712}"/>
                </a:ext>
              </a:extLst>
            </p:cNvPr>
            <p:cNvCxnSpPr>
              <a:cxnSpLocks/>
              <a:stCxn id="28" idx="0"/>
              <a:endCxn id="11" idx="2"/>
            </p:cNvCxnSpPr>
            <p:nvPr/>
          </p:nvCxnSpPr>
          <p:spPr>
            <a:xfrm>
              <a:off x="6506386" y="4841919"/>
              <a:ext cx="219377" cy="701261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>
              <a:extLst>
                <a:ext uri="{FF2B5EF4-FFF2-40B4-BE49-F238E27FC236}">
                  <a16:creationId xmlns:a16="http://schemas.microsoft.com/office/drawing/2014/main" id="{3A7ADC3C-4746-3D7F-4D3D-240E26AA8F6C}"/>
                </a:ext>
              </a:extLst>
            </p:cNvPr>
            <p:cNvCxnSpPr>
              <a:cxnSpLocks/>
              <a:stCxn id="19" idx="3"/>
              <a:endCxn id="9" idx="2"/>
            </p:cNvCxnSpPr>
            <p:nvPr/>
          </p:nvCxnSpPr>
          <p:spPr>
            <a:xfrm>
              <a:off x="4549273" y="5514727"/>
              <a:ext cx="335871" cy="9392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4AC831B-FE5E-57A6-2E7F-619276F66643}"/>
                </a:ext>
              </a:extLst>
            </p:cNvPr>
            <p:cNvSpPr/>
            <p:nvPr/>
          </p:nvSpPr>
          <p:spPr>
            <a:xfrm>
              <a:off x="3938344" y="5383710"/>
              <a:ext cx="610929" cy="26203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head</a:t>
              </a:r>
              <a:r>
                <a:rPr lang="en-US" sz="14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</a:p>
          </p:txBody>
        </p:sp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4564A3A4-EC95-8DBC-AEBA-C556CBC4AA28}"/>
                </a:ext>
              </a:extLst>
            </p:cNvPr>
            <p:cNvCxnSpPr>
              <a:cxnSpLocks/>
              <a:stCxn id="9" idx="0"/>
              <a:endCxn id="28" idx="2"/>
            </p:cNvCxnSpPr>
            <p:nvPr/>
          </p:nvCxnSpPr>
          <p:spPr>
            <a:xfrm flipV="1">
              <a:off x="5586077" y="4841919"/>
              <a:ext cx="219377" cy="6822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>
              <a:extLst>
                <a:ext uri="{FF2B5EF4-FFF2-40B4-BE49-F238E27FC236}">
                  <a16:creationId xmlns:a16="http://schemas.microsoft.com/office/drawing/2014/main" id="{1C2CB222-639E-A53F-53CE-0A781D7B6182}"/>
                </a:ext>
              </a:extLst>
            </p:cNvPr>
            <p:cNvCxnSpPr>
              <a:cxnSpLocks/>
              <a:stCxn id="11" idx="0"/>
              <a:endCxn id="6" idx="2"/>
            </p:cNvCxnSpPr>
            <p:nvPr/>
          </p:nvCxnSpPr>
          <p:spPr>
            <a:xfrm flipV="1">
              <a:off x="7426695" y="4088250"/>
              <a:ext cx="219377" cy="145493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>
              <a:extLst>
                <a:ext uri="{FF2B5EF4-FFF2-40B4-BE49-F238E27FC236}">
                  <a16:creationId xmlns:a16="http://schemas.microsoft.com/office/drawing/2014/main" id="{7E29711F-545D-885C-FB3C-F5C575D9FA09}"/>
                </a:ext>
              </a:extLst>
            </p:cNvPr>
            <p:cNvCxnSpPr>
              <a:cxnSpLocks/>
              <a:stCxn id="6" idx="0"/>
              <a:endCxn id="14" idx="2"/>
            </p:cNvCxnSpPr>
            <p:nvPr/>
          </p:nvCxnSpPr>
          <p:spPr>
            <a:xfrm>
              <a:off x="8347005" y="4088250"/>
              <a:ext cx="219377" cy="14452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id="{415D877F-35C0-CC57-3B85-C878064BBF9C}"/>
                </a:ext>
              </a:extLst>
            </p:cNvPr>
            <p:cNvCxnSpPr>
              <a:cxnSpLocks/>
              <a:stCxn id="14" idx="0"/>
              <a:endCxn id="27" idx="2"/>
            </p:cNvCxnSpPr>
            <p:nvPr/>
          </p:nvCxnSpPr>
          <p:spPr>
            <a:xfrm flipV="1">
              <a:off x="9267314" y="4832189"/>
              <a:ext cx="219377" cy="701261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7F54C812-129A-FA63-7889-3737F6D2BF50}"/>
                </a:ext>
              </a:extLst>
            </p:cNvPr>
            <p:cNvCxnSpPr>
              <a:cxnSpLocks/>
              <a:stCxn id="27" idx="0"/>
              <a:endCxn id="15" idx="2"/>
            </p:cNvCxnSpPr>
            <p:nvPr/>
          </p:nvCxnSpPr>
          <p:spPr>
            <a:xfrm>
              <a:off x="10187624" y="4832189"/>
              <a:ext cx="219378" cy="692207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0A71A2F0-3F81-EF71-1A30-5894091305F0}"/>
                </a:ext>
              </a:extLst>
            </p:cNvPr>
            <p:cNvCxnSpPr>
              <a:cxnSpLocks/>
              <a:stCxn id="15" idx="0"/>
              <a:endCxn id="26" idx="1"/>
            </p:cNvCxnSpPr>
            <p:nvPr/>
          </p:nvCxnSpPr>
          <p:spPr>
            <a:xfrm flipV="1">
              <a:off x="11107934" y="5515065"/>
              <a:ext cx="389386" cy="9332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1AC3C37-15DE-6042-B7E7-9D4C77626380}"/>
                </a:ext>
              </a:extLst>
            </p:cNvPr>
            <p:cNvSpPr/>
            <p:nvPr/>
          </p:nvSpPr>
          <p:spPr>
            <a:xfrm>
              <a:off x="11497321" y="5383710"/>
              <a:ext cx="202592" cy="26270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∅</a:t>
              </a:r>
            </a:p>
          </p:txBody>
        </p:sp>
        <p:sp>
          <p:nvSpPr>
            <p:cNvPr id="27" name="Snip Same Side Corner Rectangle 26">
              <a:extLst>
                <a:ext uri="{FF2B5EF4-FFF2-40B4-BE49-F238E27FC236}">
                  <a16:creationId xmlns:a16="http://schemas.microsoft.com/office/drawing/2014/main" id="{0EE0C3BC-1B6B-C561-FA36-8394FEC40513}"/>
                </a:ext>
              </a:extLst>
            </p:cNvPr>
            <p:cNvSpPr/>
            <p:nvPr/>
          </p:nvSpPr>
          <p:spPr>
            <a:xfrm>
              <a:off x="9486691" y="465730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k=9</a:t>
              </a:r>
            </a:p>
          </p:txBody>
        </p:sp>
        <p:sp>
          <p:nvSpPr>
            <p:cNvPr id="28" name="Snip Same Side Corner Rectangle 27">
              <a:extLst>
                <a:ext uri="{FF2B5EF4-FFF2-40B4-BE49-F238E27FC236}">
                  <a16:creationId xmlns:a16="http://schemas.microsoft.com/office/drawing/2014/main" id="{67EBBE2E-FDAD-A1A3-9E66-7CA21AE3768A}"/>
                </a:ext>
              </a:extLst>
            </p:cNvPr>
            <p:cNvSpPr/>
            <p:nvPr/>
          </p:nvSpPr>
          <p:spPr>
            <a:xfrm>
              <a:off x="5805453" y="466703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d=8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FB0AB1A-5B1F-AC88-0995-B3543C7A46B0}"/>
                </a:ext>
              </a:extLst>
            </p:cNvPr>
            <p:cNvSpPr/>
            <p:nvPr/>
          </p:nvSpPr>
          <p:spPr>
            <a:xfrm>
              <a:off x="7681144" y="3429000"/>
              <a:ext cx="610775" cy="26270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root</a:t>
              </a:r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9BA86AB-E27D-2A3A-EC1F-C6E07C151685}"/>
                </a:ext>
              </a:extLst>
            </p:cNvPr>
            <p:cNvCxnSpPr>
              <a:cxnSpLocks/>
              <a:stCxn id="29" idx="2"/>
              <a:endCxn id="6" idx="3"/>
            </p:cNvCxnSpPr>
            <p:nvPr/>
          </p:nvCxnSpPr>
          <p:spPr>
            <a:xfrm>
              <a:off x="7986532" y="3691709"/>
              <a:ext cx="10007" cy="22165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D39CFEE8-769F-ED17-3946-6F428EB615BA}"/>
              </a:ext>
            </a:extLst>
          </p:cNvPr>
          <p:cNvSpPr/>
          <p:nvPr/>
        </p:nvSpPr>
        <p:spPr>
          <a:xfrm>
            <a:off x="8584736" y="3118550"/>
            <a:ext cx="755736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right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6A92E6C-8523-A314-78DA-9F616248D338}"/>
              </a:ext>
            </a:extLst>
          </p:cNvPr>
          <p:cNvSpPr/>
          <p:nvPr/>
        </p:nvSpPr>
        <p:spPr>
          <a:xfrm>
            <a:off x="6199836" y="3150824"/>
            <a:ext cx="755736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22FC12F-D638-3D8E-64D0-E002B93858E0}"/>
              </a:ext>
            </a:extLst>
          </p:cNvPr>
          <p:cNvSpPr/>
          <p:nvPr/>
        </p:nvSpPr>
        <p:spPr>
          <a:xfrm>
            <a:off x="8856997" y="3686284"/>
            <a:ext cx="218432" cy="30944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E601012-0005-899D-0E74-B295ABDA7BA0}"/>
              </a:ext>
            </a:extLst>
          </p:cNvPr>
          <p:cNvSpPr/>
          <p:nvPr/>
        </p:nvSpPr>
        <p:spPr>
          <a:xfrm>
            <a:off x="6458629" y="3763599"/>
            <a:ext cx="218432" cy="30944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76533D2-73C1-FFA5-E39C-CFB8C6EED53F}"/>
              </a:ext>
            </a:extLst>
          </p:cNvPr>
          <p:cNvCxnSpPr>
            <a:cxnSpLocks/>
            <a:stCxn id="34" idx="2"/>
            <a:endCxn id="9" idx="3"/>
          </p:cNvCxnSpPr>
          <p:nvPr/>
        </p:nvCxnSpPr>
        <p:spPr>
          <a:xfrm flipH="1">
            <a:off x="4791890" y="3427997"/>
            <a:ext cx="4170714" cy="1984683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43EB65B-6492-9291-E4DE-05C8F026D856}"/>
              </a:ext>
            </a:extLst>
          </p:cNvPr>
          <p:cNvCxnSpPr>
            <a:cxnSpLocks/>
            <a:stCxn id="35" idx="2"/>
            <a:endCxn id="37" idx="0"/>
          </p:cNvCxnSpPr>
          <p:nvPr/>
        </p:nvCxnSpPr>
        <p:spPr>
          <a:xfrm flipH="1">
            <a:off x="6567845" y="3460271"/>
            <a:ext cx="9859" cy="30332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Bent Arrow 32">
            <a:extLst>
              <a:ext uri="{FF2B5EF4-FFF2-40B4-BE49-F238E27FC236}">
                <a16:creationId xmlns:a16="http://schemas.microsoft.com/office/drawing/2014/main" id="{76D6D19A-8A2B-B388-2A8E-44801BB17950}"/>
              </a:ext>
            </a:extLst>
          </p:cNvPr>
          <p:cNvSpPr/>
          <p:nvPr/>
        </p:nvSpPr>
        <p:spPr>
          <a:xfrm flipH="1" flipV="1">
            <a:off x="4421122" y="5848683"/>
            <a:ext cx="371066" cy="261155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Snip Same Side Corner Rectangle 30">
            <a:extLst>
              <a:ext uri="{FF2B5EF4-FFF2-40B4-BE49-F238E27FC236}">
                <a16:creationId xmlns:a16="http://schemas.microsoft.com/office/drawing/2014/main" id="{E592FD22-136D-BF63-C288-07A03E167741}"/>
              </a:ext>
            </a:extLst>
          </p:cNvPr>
          <p:cNvSpPr/>
          <p:nvPr/>
        </p:nvSpPr>
        <p:spPr>
          <a:xfrm>
            <a:off x="3430834" y="6039165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a=17</a:t>
            </a:r>
          </a:p>
        </p:txBody>
      </p:sp>
    </p:spTree>
    <p:extLst>
      <p:ext uri="{BB962C8B-B14F-4D97-AF65-F5344CB8AC3E}">
        <p14:creationId xmlns:p14="http://schemas.microsoft.com/office/powerpoint/2010/main" val="31352101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0689F-D755-2301-1778-42EFDD5F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6550" y="365125"/>
            <a:ext cx="3207249" cy="1325563"/>
          </a:xfrm>
        </p:spPr>
        <p:txBody>
          <a:bodyPr/>
          <a:lstStyle/>
          <a:p>
            <a:pPr algn="r"/>
            <a:r>
              <a:rPr lang="en-US" dirty="0"/>
              <a:t>Insert into the linked list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021B147-E04B-7714-1072-281493417893}"/>
              </a:ext>
            </a:extLst>
          </p:cNvPr>
          <p:cNvCxnSpPr>
            <a:cxnSpLocks/>
            <a:endCxn id="28" idx="3"/>
          </p:cNvCxnSpPr>
          <p:nvPr/>
        </p:nvCxnSpPr>
        <p:spPr>
          <a:xfrm flipH="1">
            <a:off x="5784154" y="3976845"/>
            <a:ext cx="1851697" cy="632267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nip Same Side Corner Rectangle 5">
            <a:extLst>
              <a:ext uri="{FF2B5EF4-FFF2-40B4-BE49-F238E27FC236}">
                <a16:creationId xmlns:a16="http://schemas.microsoft.com/office/drawing/2014/main" id="{C33DDA9B-DE13-04DB-46F0-98E8E144ECF1}"/>
              </a:ext>
            </a:extLst>
          </p:cNvPr>
          <p:cNvSpPr/>
          <p:nvPr/>
        </p:nvSpPr>
        <p:spPr>
          <a:xfrm>
            <a:off x="7390815" y="3721360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h=42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07C04B9-ECC2-9D41-CE2C-E69904CD8F71}"/>
              </a:ext>
            </a:extLst>
          </p:cNvPr>
          <p:cNvCxnSpPr>
            <a:cxnSpLocks/>
            <a:endCxn id="27" idx="3"/>
          </p:cNvCxnSpPr>
          <p:nvPr/>
        </p:nvCxnSpPr>
        <p:spPr>
          <a:xfrm>
            <a:off x="8087498" y="4053897"/>
            <a:ext cx="1665714" cy="54375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5797185-4688-D7FA-769C-F38963A57A88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4791889" y="4946364"/>
            <a:ext cx="648349" cy="46631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nip Same Side Corner Rectangle 8">
            <a:extLst>
              <a:ext uri="{FF2B5EF4-FFF2-40B4-BE49-F238E27FC236}">
                <a16:creationId xmlns:a16="http://schemas.microsoft.com/office/drawing/2014/main" id="{E1997218-D72D-0B55-8B9C-150A75D7BFED}"/>
              </a:ext>
            </a:extLst>
          </p:cNvPr>
          <p:cNvSpPr/>
          <p:nvPr/>
        </p:nvSpPr>
        <p:spPr>
          <a:xfrm>
            <a:off x="4414022" y="5412680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b=123</a:t>
            </a:r>
          </a:p>
        </p:txBody>
      </p:sp>
      <p:sp>
        <p:nvSpPr>
          <p:cNvPr id="11" name="Snip Same Side Corner Rectangle 10">
            <a:extLst>
              <a:ext uri="{FF2B5EF4-FFF2-40B4-BE49-F238E27FC236}">
                <a16:creationId xmlns:a16="http://schemas.microsoft.com/office/drawing/2014/main" id="{D479322A-02E2-7BE6-0A77-DA68345410C8}"/>
              </a:ext>
            </a:extLst>
          </p:cNvPr>
          <p:cNvSpPr/>
          <p:nvPr/>
        </p:nvSpPr>
        <p:spPr>
          <a:xfrm>
            <a:off x="6398550" y="5435132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f=6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7DF9DC6-1E8A-7F53-36B1-274CDE3FB490}"/>
              </a:ext>
            </a:extLst>
          </p:cNvPr>
          <p:cNvCxnSpPr>
            <a:cxnSpLocks/>
            <a:endCxn id="11" idx="3"/>
          </p:cNvCxnSpPr>
          <p:nvPr/>
        </p:nvCxnSpPr>
        <p:spPr>
          <a:xfrm>
            <a:off x="6112107" y="4946364"/>
            <a:ext cx="664311" cy="48876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9EB8599-D557-57A6-49A8-92D2DE6B09E2}"/>
              </a:ext>
            </a:extLst>
          </p:cNvPr>
          <p:cNvCxnSpPr>
            <a:cxnSpLocks/>
            <a:endCxn id="14" idx="3"/>
          </p:cNvCxnSpPr>
          <p:nvPr/>
        </p:nvCxnSpPr>
        <p:spPr>
          <a:xfrm flipH="1">
            <a:off x="8760948" y="4930189"/>
            <a:ext cx="673900" cy="49348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nip Same Side Corner Rectangle 13">
            <a:extLst>
              <a:ext uri="{FF2B5EF4-FFF2-40B4-BE49-F238E27FC236}">
                <a16:creationId xmlns:a16="http://schemas.microsoft.com/office/drawing/2014/main" id="{72FC8C0B-7189-F6A3-8B1E-86920FA32492}"/>
              </a:ext>
            </a:extLst>
          </p:cNvPr>
          <p:cNvSpPr/>
          <p:nvPr/>
        </p:nvSpPr>
        <p:spPr>
          <a:xfrm>
            <a:off x="8383080" y="5423672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j=12</a:t>
            </a:r>
          </a:p>
        </p:txBody>
      </p:sp>
      <p:sp>
        <p:nvSpPr>
          <p:cNvPr id="15" name="Snip Same Side Corner Rectangle 14">
            <a:extLst>
              <a:ext uri="{FF2B5EF4-FFF2-40B4-BE49-F238E27FC236}">
                <a16:creationId xmlns:a16="http://schemas.microsoft.com/office/drawing/2014/main" id="{E0FAEB72-361C-3CF4-A019-3904D3217E20}"/>
              </a:ext>
            </a:extLst>
          </p:cNvPr>
          <p:cNvSpPr/>
          <p:nvPr/>
        </p:nvSpPr>
        <p:spPr>
          <a:xfrm>
            <a:off x="10367610" y="5413007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m=67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C156405-D07A-B99C-4ABE-93C880574A6F}"/>
              </a:ext>
            </a:extLst>
          </p:cNvPr>
          <p:cNvCxnSpPr>
            <a:cxnSpLocks/>
            <a:endCxn id="15" idx="3"/>
          </p:cNvCxnSpPr>
          <p:nvPr/>
        </p:nvCxnSpPr>
        <p:spPr>
          <a:xfrm>
            <a:off x="10025929" y="4930189"/>
            <a:ext cx="719550" cy="48281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66114473-4F34-4FF2-63BD-CD15C23CD712}"/>
              </a:ext>
            </a:extLst>
          </p:cNvPr>
          <p:cNvCxnSpPr>
            <a:cxnSpLocks/>
            <a:stCxn id="28" idx="0"/>
            <a:endCxn id="11" idx="2"/>
          </p:cNvCxnSpPr>
          <p:nvPr/>
        </p:nvCxnSpPr>
        <p:spPr>
          <a:xfrm>
            <a:off x="6162022" y="4815112"/>
            <a:ext cx="236529" cy="826021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3A7ADC3C-4746-3D7F-4D3D-240E26AA8F6C}"/>
              </a:ext>
            </a:extLst>
          </p:cNvPr>
          <p:cNvCxnSpPr>
            <a:cxnSpLocks/>
            <a:stCxn id="19" idx="3"/>
            <a:endCxn id="32" idx="2"/>
          </p:cNvCxnSpPr>
          <p:nvPr/>
        </p:nvCxnSpPr>
        <p:spPr>
          <a:xfrm flipH="1">
            <a:off x="3430834" y="5607618"/>
            <a:ext cx="621056" cy="637547"/>
          </a:xfrm>
          <a:prstGeom prst="curvedConnector5">
            <a:avLst>
              <a:gd name="adj1" fmla="val -36808"/>
              <a:gd name="adj2" fmla="val 45947"/>
              <a:gd name="adj3" fmla="val 136808"/>
            </a:avLst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4AC831B-FE5E-57A6-2E7F-619276F66643}"/>
              </a:ext>
            </a:extLst>
          </p:cNvPr>
          <p:cNvSpPr/>
          <p:nvPr/>
        </p:nvSpPr>
        <p:spPr>
          <a:xfrm>
            <a:off x="3393195" y="5453292"/>
            <a:ext cx="658695" cy="3086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4564A3A4-EC95-8DBC-AEBA-C556CBC4AA28}"/>
              </a:ext>
            </a:extLst>
          </p:cNvPr>
          <p:cNvCxnSpPr>
            <a:cxnSpLocks/>
            <a:stCxn id="9" idx="0"/>
            <a:endCxn id="28" idx="2"/>
          </p:cNvCxnSpPr>
          <p:nvPr/>
        </p:nvCxnSpPr>
        <p:spPr>
          <a:xfrm flipV="1">
            <a:off x="5169758" y="4815112"/>
            <a:ext cx="236529" cy="803568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1C2CB222-639E-A53F-53CE-0A781D7B6182}"/>
              </a:ext>
            </a:extLst>
          </p:cNvPr>
          <p:cNvCxnSpPr>
            <a:cxnSpLocks/>
            <a:stCxn id="11" idx="0"/>
            <a:endCxn id="6" idx="2"/>
          </p:cNvCxnSpPr>
          <p:nvPr/>
        </p:nvCxnSpPr>
        <p:spPr>
          <a:xfrm flipV="1">
            <a:off x="7154286" y="3927360"/>
            <a:ext cx="236529" cy="1713773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7E29711F-545D-885C-FB3C-F5C575D9FA09}"/>
              </a:ext>
            </a:extLst>
          </p:cNvPr>
          <p:cNvCxnSpPr>
            <a:cxnSpLocks/>
            <a:stCxn id="6" idx="0"/>
            <a:endCxn id="14" idx="2"/>
          </p:cNvCxnSpPr>
          <p:nvPr/>
        </p:nvCxnSpPr>
        <p:spPr>
          <a:xfrm>
            <a:off x="8146552" y="3927360"/>
            <a:ext cx="236529" cy="1702312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415D877F-35C0-CC57-3B85-C878064BBF9C}"/>
              </a:ext>
            </a:extLst>
          </p:cNvPr>
          <p:cNvCxnSpPr>
            <a:cxnSpLocks/>
            <a:stCxn id="14" idx="0"/>
            <a:endCxn id="27" idx="2"/>
          </p:cNvCxnSpPr>
          <p:nvPr/>
        </p:nvCxnSpPr>
        <p:spPr>
          <a:xfrm flipV="1">
            <a:off x="9138816" y="4803651"/>
            <a:ext cx="236529" cy="826021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7F54C812-129A-FA63-7889-3737F6D2BF50}"/>
              </a:ext>
            </a:extLst>
          </p:cNvPr>
          <p:cNvCxnSpPr>
            <a:cxnSpLocks/>
            <a:stCxn id="27" idx="0"/>
            <a:endCxn id="15" idx="2"/>
          </p:cNvCxnSpPr>
          <p:nvPr/>
        </p:nvCxnSpPr>
        <p:spPr>
          <a:xfrm>
            <a:off x="10131081" y="4803651"/>
            <a:ext cx="236530" cy="815356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0A71A2F0-3F81-EF71-1A30-5894091305F0}"/>
              </a:ext>
            </a:extLst>
          </p:cNvPr>
          <p:cNvCxnSpPr>
            <a:cxnSpLocks/>
            <a:stCxn id="15" idx="0"/>
            <a:endCxn id="26" idx="1"/>
          </p:cNvCxnSpPr>
          <p:nvPr/>
        </p:nvCxnSpPr>
        <p:spPr>
          <a:xfrm flipV="1">
            <a:off x="11123347" y="5608016"/>
            <a:ext cx="419831" cy="10992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A1AC3C37-15DE-6042-B7E7-9D4C77626380}"/>
              </a:ext>
            </a:extLst>
          </p:cNvPr>
          <p:cNvSpPr/>
          <p:nvPr/>
        </p:nvSpPr>
        <p:spPr>
          <a:xfrm>
            <a:off x="11543178" y="5453292"/>
            <a:ext cx="218432" cy="30944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</a:p>
        </p:txBody>
      </p:sp>
      <p:sp>
        <p:nvSpPr>
          <p:cNvPr id="27" name="Snip Same Side Corner Rectangle 26">
            <a:extLst>
              <a:ext uri="{FF2B5EF4-FFF2-40B4-BE49-F238E27FC236}">
                <a16:creationId xmlns:a16="http://schemas.microsoft.com/office/drawing/2014/main" id="{0EE0C3BC-1B6B-C561-FA36-8394FEC40513}"/>
              </a:ext>
            </a:extLst>
          </p:cNvPr>
          <p:cNvSpPr/>
          <p:nvPr/>
        </p:nvSpPr>
        <p:spPr>
          <a:xfrm>
            <a:off x="9375345" y="4597650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k=9</a:t>
            </a:r>
          </a:p>
        </p:txBody>
      </p:sp>
      <p:sp>
        <p:nvSpPr>
          <p:cNvPr id="28" name="Snip Same Side Corner Rectangle 27">
            <a:extLst>
              <a:ext uri="{FF2B5EF4-FFF2-40B4-BE49-F238E27FC236}">
                <a16:creationId xmlns:a16="http://schemas.microsoft.com/office/drawing/2014/main" id="{67EBBE2E-FDAD-A1A3-9E66-7CA21AE3768A}"/>
              </a:ext>
            </a:extLst>
          </p:cNvPr>
          <p:cNvSpPr/>
          <p:nvPr/>
        </p:nvSpPr>
        <p:spPr>
          <a:xfrm>
            <a:off x="5406286" y="4609111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d=8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B0AB1A-5B1F-AC88-0995-B3543C7A46B0}"/>
              </a:ext>
            </a:extLst>
          </p:cNvPr>
          <p:cNvSpPr/>
          <p:nvPr/>
        </p:nvSpPr>
        <p:spPr>
          <a:xfrm>
            <a:off x="7428630" y="3150824"/>
            <a:ext cx="658529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9BA86AB-E27D-2A3A-EC1F-C6E07C151685}"/>
              </a:ext>
            </a:extLst>
          </p:cNvPr>
          <p:cNvCxnSpPr>
            <a:cxnSpLocks/>
            <a:stCxn id="29" idx="2"/>
            <a:endCxn id="6" idx="3"/>
          </p:cNvCxnSpPr>
          <p:nvPr/>
        </p:nvCxnSpPr>
        <p:spPr>
          <a:xfrm>
            <a:off x="7757895" y="3460271"/>
            <a:ext cx="10789" cy="26108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nip Same Side Corner Rectangle 31">
            <a:extLst>
              <a:ext uri="{FF2B5EF4-FFF2-40B4-BE49-F238E27FC236}">
                <a16:creationId xmlns:a16="http://schemas.microsoft.com/office/drawing/2014/main" id="{DC0B4DD4-71AA-53C5-4865-9169231518BA}"/>
              </a:ext>
            </a:extLst>
          </p:cNvPr>
          <p:cNvSpPr/>
          <p:nvPr/>
        </p:nvSpPr>
        <p:spPr>
          <a:xfrm>
            <a:off x="3430834" y="6039165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a=17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39CFEE8-769F-ED17-3946-6F428EB615BA}"/>
              </a:ext>
            </a:extLst>
          </p:cNvPr>
          <p:cNvSpPr/>
          <p:nvPr/>
        </p:nvSpPr>
        <p:spPr>
          <a:xfrm>
            <a:off x="8584736" y="3118550"/>
            <a:ext cx="755736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right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6A92E6C-8523-A314-78DA-9F616248D338}"/>
              </a:ext>
            </a:extLst>
          </p:cNvPr>
          <p:cNvSpPr/>
          <p:nvPr/>
        </p:nvSpPr>
        <p:spPr>
          <a:xfrm>
            <a:off x="6199836" y="3150824"/>
            <a:ext cx="755736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22FC12F-D638-3D8E-64D0-E002B93858E0}"/>
              </a:ext>
            </a:extLst>
          </p:cNvPr>
          <p:cNvSpPr/>
          <p:nvPr/>
        </p:nvSpPr>
        <p:spPr>
          <a:xfrm>
            <a:off x="8856997" y="3686284"/>
            <a:ext cx="218432" cy="30944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E601012-0005-899D-0E74-B295ABDA7BA0}"/>
              </a:ext>
            </a:extLst>
          </p:cNvPr>
          <p:cNvSpPr/>
          <p:nvPr/>
        </p:nvSpPr>
        <p:spPr>
          <a:xfrm>
            <a:off x="6458629" y="3763599"/>
            <a:ext cx="218432" cy="30944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76533D2-73C1-FFA5-E39C-CFB8C6EED53F}"/>
              </a:ext>
            </a:extLst>
          </p:cNvPr>
          <p:cNvCxnSpPr>
            <a:cxnSpLocks/>
            <a:stCxn id="34" idx="2"/>
            <a:endCxn id="9" idx="3"/>
          </p:cNvCxnSpPr>
          <p:nvPr/>
        </p:nvCxnSpPr>
        <p:spPr>
          <a:xfrm flipH="1">
            <a:off x="4791890" y="3427997"/>
            <a:ext cx="4170714" cy="1984683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43EB65B-6492-9291-E4DE-05C8F026D856}"/>
              </a:ext>
            </a:extLst>
          </p:cNvPr>
          <p:cNvCxnSpPr>
            <a:cxnSpLocks/>
            <a:stCxn id="35" idx="2"/>
            <a:endCxn id="37" idx="0"/>
          </p:cNvCxnSpPr>
          <p:nvPr/>
        </p:nvCxnSpPr>
        <p:spPr>
          <a:xfrm flipH="1">
            <a:off x="6567845" y="3460271"/>
            <a:ext cx="9859" cy="30332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A24F594-94E7-6E4C-FCC0-361CC831353B}"/>
              </a:ext>
            </a:extLst>
          </p:cNvPr>
          <p:cNvSpPr txBox="1"/>
          <p:nvPr/>
        </p:nvSpPr>
        <p:spPr>
          <a:xfrm>
            <a:off x="556138" y="406835"/>
            <a:ext cx="564369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__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TreeMap_put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self,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char *key, int value) {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// Insert into the sorted linked list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( left != NULL 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new-&gt;__next = right;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left-&gt;__next = new;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 else {</a:t>
            </a:r>
          </a:p>
          <a:p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new-&gt;__next = self-&gt;__head;</a:t>
            </a:r>
          </a:p>
          <a:p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self-&gt;__head = new;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A58374C9-57D4-B45C-3258-49099398C0BB}"/>
              </a:ext>
            </a:extLst>
          </p:cNvPr>
          <p:cNvCxnSpPr>
            <a:cxnSpLocks/>
            <a:stCxn id="32" idx="0"/>
            <a:endCxn id="9" idx="2"/>
          </p:cNvCxnSpPr>
          <p:nvPr/>
        </p:nvCxnSpPr>
        <p:spPr>
          <a:xfrm flipV="1">
            <a:off x="4186570" y="5618680"/>
            <a:ext cx="227452" cy="626485"/>
          </a:xfrm>
          <a:prstGeom prst="curvedConnector3">
            <a:avLst>
              <a:gd name="adj1" fmla="val 50000"/>
            </a:avLst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8334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0689F-D755-2301-1778-42EFDD5F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6550" y="365125"/>
            <a:ext cx="3207249" cy="1325563"/>
          </a:xfrm>
        </p:spPr>
        <p:txBody>
          <a:bodyPr/>
          <a:lstStyle/>
          <a:p>
            <a:pPr algn="r"/>
            <a:r>
              <a:rPr lang="en-US" dirty="0"/>
              <a:t>Insert into the tree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021B147-E04B-7714-1072-281493417893}"/>
              </a:ext>
            </a:extLst>
          </p:cNvPr>
          <p:cNvCxnSpPr>
            <a:cxnSpLocks/>
            <a:endCxn id="28" idx="3"/>
          </p:cNvCxnSpPr>
          <p:nvPr/>
        </p:nvCxnSpPr>
        <p:spPr>
          <a:xfrm flipH="1">
            <a:off x="5784154" y="3976845"/>
            <a:ext cx="1851697" cy="632267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nip Same Side Corner Rectangle 5">
            <a:extLst>
              <a:ext uri="{FF2B5EF4-FFF2-40B4-BE49-F238E27FC236}">
                <a16:creationId xmlns:a16="http://schemas.microsoft.com/office/drawing/2014/main" id="{C33DDA9B-DE13-04DB-46F0-98E8E144ECF1}"/>
              </a:ext>
            </a:extLst>
          </p:cNvPr>
          <p:cNvSpPr/>
          <p:nvPr/>
        </p:nvSpPr>
        <p:spPr>
          <a:xfrm>
            <a:off x="7390815" y="3721360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h=42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07C04B9-ECC2-9D41-CE2C-E69904CD8F71}"/>
              </a:ext>
            </a:extLst>
          </p:cNvPr>
          <p:cNvCxnSpPr>
            <a:cxnSpLocks/>
            <a:endCxn id="27" idx="3"/>
          </p:cNvCxnSpPr>
          <p:nvPr/>
        </p:nvCxnSpPr>
        <p:spPr>
          <a:xfrm>
            <a:off x="8087498" y="4053897"/>
            <a:ext cx="1665714" cy="54375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5797185-4688-D7FA-769C-F38963A57A88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4791889" y="4946364"/>
            <a:ext cx="648349" cy="46631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nip Same Side Corner Rectangle 10">
            <a:extLst>
              <a:ext uri="{FF2B5EF4-FFF2-40B4-BE49-F238E27FC236}">
                <a16:creationId xmlns:a16="http://schemas.microsoft.com/office/drawing/2014/main" id="{D479322A-02E2-7BE6-0A77-DA68345410C8}"/>
              </a:ext>
            </a:extLst>
          </p:cNvPr>
          <p:cNvSpPr/>
          <p:nvPr/>
        </p:nvSpPr>
        <p:spPr>
          <a:xfrm>
            <a:off x="6398550" y="5435132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f=6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7DF9DC6-1E8A-7F53-36B1-274CDE3FB490}"/>
              </a:ext>
            </a:extLst>
          </p:cNvPr>
          <p:cNvCxnSpPr>
            <a:cxnSpLocks/>
            <a:endCxn id="11" idx="3"/>
          </p:cNvCxnSpPr>
          <p:nvPr/>
        </p:nvCxnSpPr>
        <p:spPr>
          <a:xfrm>
            <a:off x="6112107" y="4946364"/>
            <a:ext cx="664311" cy="48876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9EB8599-D557-57A6-49A8-92D2DE6B09E2}"/>
              </a:ext>
            </a:extLst>
          </p:cNvPr>
          <p:cNvCxnSpPr>
            <a:cxnSpLocks/>
            <a:endCxn id="14" idx="3"/>
          </p:cNvCxnSpPr>
          <p:nvPr/>
        </p:nvCxnSpPr>
        <p:spPr>
          <a:xfrm flipH="1">
            <a:off x="8760948" y="4930189"/>
            <a:ext cx="673900" cy="49348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nip Same Side Corner Rectangle 13">
            <a:extLst>
              <a:ext uri="{FF2B5EF4-FFF2-40B4-BE49-F238E27FC236}">
                <a16:creationId xmlns:a16="http://schemas.microsoft.com/office/drawing/2014/main" id="{72FC8C0B-7189-F6A3-8B1E-86920FA32492}"/>
              </a:ext>
            </a:extLst>
          </p:cNvPr>
          <p:cNvSpPr/>
          <p:nvPr/>
        </p:nvSpPr>
        <p:spPr>
          <a:xfrm>
            <a:off x="8383080" y="5423672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j=12</a:t>
            </a:r>
          </a:p>
        </p:txBody>
      </p:sp>
      <p:sp>
        <p:nvSpPr>
          <p:cNvPr id="15" name="Snip Same Side Corner Rectangle 14">
            <a:extLst>
              <a:ext uri="{FF2B5EF4-FFF2-40B4-BE49-F238E27FC236}">
                <a16:creationId xmlns:a16="http://schemas.microsoft.com/office/drawing/2014/main" id="{E0FAEB72-361C-3CF4-A019-3904D3217E20}"/>
              </a:ext>
            </a:extLst>
          </p:cNvPr>
          <p:cNvSpPr/>
          <p:nvPr/>
        </p:nvSpPr>
        <p:spPr>
          <a:xfrm>
            <a:off x="10367610" y="5413007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m=67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C156405-D07A-B99C-4ABE-93C880574A6F}"/>
              </a:ext>
            </a:extLst>
          </p:cNvPr>
          <p:cNvCxnSpPr>
            <a:cxnSpLocks/>
            <a:endCxn id="15" idx="3"/>
          </p:cNvCxnSpPr>
          <p:nvPr/>
        </p:nvCxnSpPr>
        <p:spPr>
          <a:xfrm>
            <a:off x="10025929" y="4930189"/>
            <a:ext cx="719550" cy="48281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66114473-4F34-4FF2-63BD-CD15C23CD712}"/>
              </a:ext>
            </a:extLst>
          </p:cNvPr>
          <p:cNvCxnSpPr>
            <a:cxnSpLocks/>
            <a:stCxn id="28" idx="0"/>
            <a:endCxn id="11" idx="2"/>
          </p:cNvCxnSpPr>
          <p:nvPr/>
        </p:nvCxnSpPr>
        <p:spPr>
          <a:xfrm>
            <a:off x="6162022" y="4815112"/>
            <a:ext cx="236529" cy="826021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3A7ADC3C-4746-3D7F-4D3D-240E26AA8F6C}"/>
              </a:ext>
            </a:extLst>
          </p:cNvPr>
          <p:cNvCxnSpPr>
            <a:cxnSpLocks/>
            <a:stCxn id="19" idx="3"/>
            <a:endCxn id="32" idx="2"/>
          </p:cNvCxnSpPr>
          <p:nvPr/>
        </p:nvCxnSpPr>
        <p:spPr>
          <a:xfrm flipH="1">
            <a:off x="3430834" y="5607618"/>
            <a:ext cx="621056" cy="637547"/>
          </a:xfrm>
          <a:prstGeom prst="curvedConnector5">
            <a:avLst>
              <a:gd name="adj1" fmla="val -36808"/>
              <a:gd name="adj2" fmla="val 45947"/>
              <a:gd name="adj3" fmla="val 136808"/>
            </a:avLst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4AC831B-FE5E-57A6-2E7F-619276F66643}"/>
              </a:ext>
            </a:extLst>
          </p:cNvPr>
          <p:cNvSpPr/>
          <p:nvPr/>
        </p:nvSpPr>
        <p:spPr>
          <a:xfrm>
            <a:off x="3393195" y="5453292"/>
            <a:ext cx="658695" cy="3086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4564A3A4-EC95-8DBC-AEBA-C556CBC4AA28}"/>
              </a:ext>
            </a:extLst>
          </p:cNvPr>
          <p:cNvCxnSpPr>
            <a:cxnSpLocks/>
            <a:stCxn id="9" idx="0"/>
            <a:endCxn id="28" idx="2"/>
          </p:cNvCxnSpPr>
          <p:nvPr/>
        </p:nvCxnSpPr>
        <p:spPr>
          <a:xfrm flipV="1">
            <a:off x="5169758" y="4815112"/>
            <a:ext cx="236529" cy="803568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1C2CB222-639E-A53F-53CE-0A781D7B6182}"/>
              </a:ext>
            </a:extLst>
          </p:cNvPr>
          <p:cNvCxnSpPr>
            <a:cxnSpLocks/>
            <a:stCxn id="11" idx="0"/>
            <a:endCxn id="6" idx="2"/>
          </p:cNvCxnSpPr>
          <p:nvPr/>
        </p:nvCxnSpPr>
        <p:spPr>
          <a:xfrm flipV="1">
            <a:off x="7154286" y="3927360"/>
            <a:ext cx="236529" cy="1713773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7E29711F-545D-885C-FB3C-F5C575D9FA09}"/>
              </a:ext>
            </a:extLst>
          </p:cNvPr>
          <p:cNvCxnSpPr>
            <a:cxnSpLocks/>
            <a:stCxn id="6" idx="0"/>
            <a:endCxn id="14" idx="2"/>
          </p:cNvCxnSpPr>
          <p:nvPr/>
        </p:nvCxnSpPr>
        <p:spPr>
          <a:xfrm>
            <a:off x="8146552" y="3927360"/>
            <a:ext cx="236529" cy="1702312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415D877F-35C0-CC57-3B85-C878064BBF9C}"/>
              </a:ext>
            </a:extLst>
          </p:cNvPr>
          <p:cNvCxnSpPr>
            <a:cxnSpLocks/>
            <a:stCxn id="14" idx="0"/>
            <a:endCxn id="27" idx="2"/>
          </p:cNvCxnSpPr>
          <p:nvPr/>
        </p:nvCxnSpPr>
        <p:spPr>
          <a:xfrm flipV="1">
            <a:off x="9138816" y="4803651"/>
            <a:ext cx="236529" cy="826021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7F54C812-129A-FA63-7889-3737F6D2BF50}"/>
              </a:ext>
            </a:extLst>
          </p:cNvPr>
          <p:cNvCxnSpPr>
            <a:cxnSpLocks/>
            <a:stCxn id="27" idx="0"/>
            <a:endCxn id="15" idx="2"/>
          </p:cNvCxnSpPr>
          <p:nvPr/>
        </p:nvCxnSpPr>
        <p:spPr>
          <a:xfrm>
            <a:off x="10131081" y="4803651"/>
            <a:ext cx="236530" cy="815356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0A71A2F0-3F81-EF71-1A30-5894091305F0}"/>
              </a:ext>
            </a:extLst>
          </p:cNvPr>
          <p:cNvCxnSpPr>
            <a:cxnSpLocks/>
            <a:stCxn id="15" idx="0"/>
            <a:endCxn id="26" idx="1"/>
          </p:cNvCxnSpPr>
          <p:nvPr/>
        </p:nvCxnSpPr>
        <p:spPr>
          <a:xfrm flipV="1">
            <a:off x="11123347" y="5608016"/>
            <a:ext cx="419831" cy="10992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A1AC3C37-15DE-6042-B7E7-9D4C77626380}"/>
              </a:ext>
            </a:extLst>
          </p:cNvPr>
          <p:cNvSpPr/>
          <p:nvPr/>
        </p:nvSpPr>
        <p:spPr>
          <a:xfrm>
            <a:off x="11543178" y="5453292"/>
            <a:ext cx="218432" cy="30944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</a:p>
        </p:txBody>
      </p:sp>
      <p:sp>
        <p:nvSpPr>
          <p:cNvPr id="27" name="Snip Same Side Corner Rectangle 26">
            <a:extLst>
              <a:ext uri="{FF2B5EF4-FFF2-40B4-BE49-F238E27FC236}">
                <a16:creationId xmlns:a16="http://schemas.microsoft.com/office/drawing/2014/main" id="{0EE0C3BC-1B6B-C561-FA36-8394FEC40513}"/>
              </a:ext>
            </a:extLst>
          </p:cNvPr>
          <p:cNvSpPr/>
          <p:nvPr/>
        </p:nvSpPr>
        <p:spPr>
          <a:xfrm>
            <a:off x="9375345" y="4597650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k=9</a:t>
            </a:r>
          </a:p>
        </p:txBody>
      </p:sp>
      <p:sp>
        <p:nvSpPr>
          <p:cNvPr id="28" name="Snip Same Side Corner Rectangle 27">
            <a:extLst>
              <a:ext uri="{FF2B5EF4-FFF2-40B4-BE49-F238E27FC236}">
                <a16:creationId xmlns:a16="http://schemas.microsoft.com/office/drawing/2014/main" id="{67EBBE2E-FDAD-A1A3-9E66-7CA21AE3768A}"/>
              </a:ext>
            </a:extLst>
          </p:cNvPr>
          <p:cNvSpPr/>
          <p:nvPr/>
        </p:nvSpPr>
        <p:spPr>
          <a:xfrm>
            <a:off x="5406286" y="4609111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d=8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B0AB1A-5B1F-AC88-0995-B3543C7A46B0}"/>
              </a:ext>
            </a:extLst>
          </p:cNvPr>
          <p:cNvSpPr/>
          <p:nvPr/>
        </p:nvSpPr>
        <p:spPr>
          <a:xfrm>
            <a:off x="7428630" y="3150824"/>
            <a:ext cx="658529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9BA86AB-E27D-2A3A-EC1F-C6E07C151685}"/>
              </a:ext>
            </a:extLst>
          </p:cNvPr>
          <p:cNvCxnSpPr>
            <a:cxnSpLocks/>
            <a:stCxn id="29" idx="2"/>
            <a:endCxn id="6" idx="3"/>
          </p:cNvCxnSpPr>
          <p:nvPr/>
        </p:nvCxnSpPr>
        <p:spPr>
          <a:xfrm>
            <a:off x="7757895" y="3460271"/>
            <a:ext cx="10789" cy="26108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nip Same Side Corner Rectangle 31">
            <a:extLst>
              <a:ext uri="{FF2B5EF4-FFF2-40B4-BE49-F238E27FC236}">
                <a16:creationId xmlns:a16="http://schemas.microsoft.com/office/drawing/2014/main" id="{DC0B4DD4-71AA-53C5-4865-9169231518BA}"/>
              </a:ext>
            </a:extLst>
          </p:cNvPr>
          <p:cNvSpPr/>
          <p:nvPr/>
        </p:nvSpPr>
        <p:spPr>
          <a:xfrm>
            <a:off x="3430834" y="6039165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a=17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39CFEE8-769F-ED17-3946-6F428EB615BA}"/>
              </a:ext>
            </a:extLst>
          </p:cNvPr>
          <p:cNvSpPr/>
          <p:nvPr/>
        </p:nvSpPr>
        <p:spPr>
          <a:xfrm>
            <a:off x="8584736" y="3118550"/>
            <a:ext cx="755736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right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6A92E6C-8523-A314-78DA-9F616248D338}"/>
              </a:ext>
            </a:extLst>
          </p:cNvPr>
          <p:cNvSpPr/>
          <p:nvPr/>
        </p:nvSpPr>
        <p:spPr>
          <a:xfrm>
            <a:off x="6199836" y="3150824"/>
            <a:ext cx="755736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22FC12F-D638-3D8E-64D0-E002B93858E0}"/>
              </a:ext>
            </a:extLst>
          </p:cNvPr>
          <p:cNvSpPr/>
          <p:nvPr/>
        </p:nvSpPr>
        <p:spPr>
          <a:xfrm>
            <a:off x="8856997" y="3686284"/>
            <a:ext cx="218432" cy="30944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E601012-0005-899D-0E74-B295ABDA7BA0}"/>
              </a:ext>
            </a:extLst>
          </p:cNvPr>
          <p:cNvSpPr/>
          <p:nvPr/>
        </p:nvSpPr>
        <p:spPr>
          <a:xfrm>
            <a:off x="6458629" y="3763599"/>
            <a:ext cx="218432" cy="30944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76533D2-73C1-FFA5-E39C-CFB8C6EED53F}"/>
              </a:ext>
            </a:extLst>
          </p:cNvPr>
          <p:cNvCxnSpPr>
            <a:cxnSpLocks/>
            <a:stCxn id="34" idx="2"/>
            <a:endCxn id="9" idx="3"/>
          </p:cNvCxnSpPr>
          <p:nvPr/>
        </p:nvCxnSpPr>
        <p:spPr>
          <a:xfrm flipH="1">
            <a:off x="4791890" y="3427997"/>
            <a:ext cx="4170714" cy="1984683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43EB65B-6492-9291-E4DE-05C8F026D856}"/>
              </a:ext>
            </a:extLst>
          </p:cNvPr>
          <p:cNvCxnSpPr>
            <a:cxnSpLocks/>
            <a:stCxn id="35" idx="2"/>
            <a:endCxn id="37" idx="0"/>
          </p:cNvCxnSpPr>
          <p:nvPr/>
        </p:nvCxnSpPr>
        <p:spPr>
          <a:xfrm flipH="1">
            <a:off x="6567845" y="3460271"/>
            <a:ext cx="9859" cy="30332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A58374C9-57D4-B45C-3258-49099398C0BB}"/>
              </a:ext>
            </a:extLst>
          </p:cNvPr>
          <p:cNvCxnSpPr>
            <a:cxnSpLocks/>
            <a:stCxn id="32" idx="0"/>
            <a:endCxn id="9" idx="2"/>
          </p:cNvCxnSpPr>
          <p:nvPr/>
        </p:nvCxnSpPr>
        <p:spPr>
          <a:xfrm flipV="1">
            <a:off x="4186570" y="5618680"/>
            <a:ext cx="227452" cy="626485"/>
          </a:xfrm>
          <a:prstGeom prst="curvedConnector3">
            <a:avLst>
              <a:gd name="adj1" fmla="val 50000"/>
            </a:avLst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7AD10E3-905C-D81E-A35D-AD2DA6658097}"/>
              </a:ext>
            </a:extLst>
          </p:cNvPr>
          <p:cNvSpPr txBox="1"/>
          <p:nvPr/>
        </p:nvSpPr>
        <p:spPr>
          <a:xfrm>
            <a:off x="556137" y="406835"/>
            <a:ext cx="6954437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__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TreeMap_put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self,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char *key, int value) {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// Insert into the tree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 right != NULL &amp;&amp; right-&gt;__left == NULL ) {</a:t>
            </a:r>
          </a:p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right-&gt;__left = new;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 else if ( left != NULL &amp;&amp; left-&gt;__right == NULL 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left-&gt;__right = new;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 else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("FAIL\n");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72E668-63F4-3181-77D6-CF6A2F498ECB}"/>
              </a:ext>
            </a:extLst>
          </p:cNvPr>
          <p:cNvCxnSpPr>
            <a:cxnSpLocks/>
            <a:endCxn id="32" idx="3"/>
          </p:cNvCxnSpPr>
          <p:nvPr/>
        </p:nvCxnSpPr>
        <p:spPr>
          <a:xfrm flipH="1">
            <a:off x="3808702" y="5761943"/>
            <a:ext cx="686180" cy="27722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nip Same Side Corner Rectangle 8">
            <a:extLst>
              <a:ext uri="{FF2B5EF4-FFF2-40B4-BE49-F238E27FC236}">
                <a16:creationId xmlns:a16="http://schemas.microsoft.com/office/drawing/2014/main" id="{E1997218-D72D-0B55-8B9C-150A75D7BFED}"/>
              </a:ext>
            </a:extLst>
          </p:cNvPr>
          <p:cNvSpPr/>
          <p:nvPr/>
        </p:nvSpPr>
        <p:spPr>
          <a:xfrm>
            <a:off x="4414022" y="5412680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b=123</a:t>
            </a:r>
          </a:p>
        </p:txBody>
      </p:sp>
    </p:spTree>
    <p:extLst>
      <p:ext uri="{BB962C8B-B14F-4D97-AF65-F5344CB8AC3E}">
        <p14:creationId xmlns:p14="http://schemas.microsoft.com/office/powerpoint/2010/main" val="22534556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0689F-D755-2301-1778-42EFDD5F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6550" y="365125"/>
            <a:ext cx="3207249" cy="1325563"/>
          </a:xfrm>
        </p:spPr>
        <p:txBody>
          <a:bodyPr/>
          <a:lstStyle/>
          <a:p>
            <a:pPr algn="r"/>
            <a:r>
              <a:rPr lang="en-US" dirty="0"/>
              <a:t>At the end…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7F78CA-D515-6E88-7650-6776DAB3734B}"/>
              </a:ext>
            </a:extLst>
          </p:cNvPr>
          <p:cNvSpPr txBox="1"/>
          <p:nvPr/>
        </p:nvSpPr>
        <p:spPr>
          <a:xfrm>
            <a:off x="556138" y="406835"/>
            <a:ext cx="564369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__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TreeMap_put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self,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char *key, int value) {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cur = self-&gt;__root;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right = NULL;  /* Our nearest right neighbor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left = NULL;   /* Out nearest left neighbor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while(cur != NULL 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(key, cur-&gt;key);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0 )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cur-&gt;value = value;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if(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0 ) { /* Turn left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right = cur;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cur = cur-&gt;__left;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 else {  /* Turn right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left = cur;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cur = cur-&gt;__right;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42692-B417-8104-C93D-04D39B6D066B}"/>
              </a:ext>
            </a:extLst>
          </p:cNvPr>
          <p:cNvGrpSpPr/>
          <p:nvPr/>
        </p:nvGrpSpPr>
        <p:grpSpPr>
          <a:xfrm>
            <a:off x="3393195" y="3150824"/>
            <a:ext cx="8368415" cy="2696308"/>
            <a:chOff x="3938344" y="3429000"/>
            <a:chExt cx="7761569" cy="2289066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021B147-E04B-7714-1072-281493417893}"/>
                </a:ext>
              </a:extLst>
            </p:cNvPr>
            <p:cNvCxnSpPr>
              <a:cxnSpLocks/>
              <a:endCxn id="28" idx="3"/>
            </p:cNvCxnSpPr>
            <p:nvPr/>
          </p:nvCxnSpPr>
          <p:spPr>
            <a:xfrm flipH="1">
              <a:off x="6155920" y="4130261"/>
              <a:ext cx="1717419" cy="536771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Snip Same Side Corner Rectangle 5">
              <a:extLst>
                <a:ext uri="{FF2B5EF4-FFF2-40B4-BE49-F238E27FC236}">
                  <a16:creationId xmlns:a16="http://schemas.microsoft.com/office/drawing/2014/main" id="{C33DDA9B-DE13-04DB-46F0-98E8E144ECF1}"/>
                </a:ext>
              </a:extLst>
            </p:cNvPr>
            <p:cNvSpPr/>
            <p:nvPr/>
          </p:nvSpPr>
          <p:spPr>
            <a:xfrm>
              <a:off x="7646072" y="3913364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h=42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07C04B9-ECC2-9D41-CE2C-E69904CD8F71}"/>
                </a:ext>
              </a:extLst>
            </p:cNvPr>
            <p:cNvCxnSpPr>
              <a:cxnSpLocks/>
              <a:endCxn id="27" idx="3"/>
            </p:cNvCxnSpPr>
            <p:nvPr/>
          </p:nvCxnSpPr>
          <p:spPr>
            <a:xfrm>
              <a:off x="8292234" y="4195676"/>
              <a:ext cx="1544923" cy="461626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5797185-4688-D7FA-769C-F38963A57A88}"/>
                </a:ext>
              </a:extLst>
            </p:cNvPr>
            <p:cNvCxnSpPr>
              <a:cxnSpLocks/>
              <a:endCxn id="9" idx="3"/>
            </p:cNvCxnSpPr>
            <p:nvPr/>
          </p:nvCxnSpPr>
          <p:spPr>
            <a:xfrm flipH="1">
              <a:off x="5235610" y="4953347"/>
              <a:ext cx="601333" cy="39588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Snip Same Side Corner Rectangle 8">
              <a:extLst>
                <a:ext uri="{FF2B5EF4-FFF2-40B4-BE49-F238E27FC236}">
                  <a16:creationId xmlns:a16="http://schemas.microsoft.com/office/drawing/2014/main" id="{E1997218-D72D-0B55-8B9C-150A75D7BFED}"/>
                </a:ext>
              </a:extLst>
            </p:cNvPr>
            <p:cNvSpPr/>
            <p:nvPr/>
          </p:nvSpPr>
          <p:spPr>
            <a:xfrm>
              <a:off x="4885144" y="534923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b=123</a:t>
              </a:r>
            </a:p>
          </p:txBody>
        </p:sp>
        <p:sp>
          <p:nvSpPr>
            <p:cNvPr id="11" name="Snip Same Side Corner Rectangle 10">
              <a:extLst>
                <a:ext uri="{FF2B5EF4-FFF2-40B4-BE49-F238E27FC236}">
                  <a16:creationId xmlns:a16="http://schemas.microsoft.com/office/drawing/2014/main" id="{D479322A-02E2-7BE6-0A77-DA68345410C8}"/>
                </a:ext>
              </a:extLst>
            </p:cNvPr>
            <p:cNvSpPr/>
            <p:nvPr/>
          </p:nvSpPr>
          <p:spPr>
            <a:xfrm>
              <a:off x="6725762" y="5368293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f=6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7DF9DC6-1E8A-7F53-36B1-274CDE3FB490}"/>
                </a:ext>
              </a:extLst>
            </p:cNvPr>
            <p:cNvCxnSpPr>
              <a:cxnSpLocks/>
              <a:endCxn id="11" idx="3"/>
            </p:cNvCxnSpPr>
            <p:nvPr/>
          </p:nvCxnSpPr>
          <p:spPr>
            <a:xfrm>
              <a:off x="6460091" y="4953347"/>
              <a:ext cx="616138" cy="414946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9EB8599-D557-57A6-49A8-92D2DE6B09E2}"/>
                </a:ext>
              </a:extLst>
            </p:cNvPr>
            <p:cNvCxnSpPr>
              <a:cxnSpLocks/>
              <a:endCxn id="14" idx="3"/>
            </p:cNvCxnSpPr>
            <p:nvPr/>
          </p:nvCxnSpPr>
          <p:spPr>
            <a:xfrm flipH="1">
              <a:off x="8916848" y="4939615"/>
              <a:ext cx="625031" cy="418949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nip Same Side Corner Rectangle 13">
              <a:extLst>
                <a:ext uri="{FF2B5EF4-FFF2-40B4-BE49-F238E27FC236}">
                  <a16:creationId xmlns:a16="http://schemas.microsoft.com/office/drawing/2014/main" id="{72FC8C0B-7189-F6A3-8B1E-86920FA32492}"/>
                </a:ext>
              </a:extLst>
            </p:cNvPr>
            <p:cNvSpPr/>
            <p:nvPr/>
          </p:nvSpPr>
          <p:spPr>
            <a:xfrm>
              <a:off x="8566381" y="5358564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j=12</a:t>
              </a:r>
            </a:p>
          </p:txBody>
        </p:sp>
        <p:sp>
          <p:nvSpPr>
            <p:cNvPr id="15" name="Snip Same Side Corner Rectangle 14">
              <a:extLst>
                <a:ext uri="{FF2B5EF4-FFF2-40B4-BE49-F238E27FC236}">
                  <a16:creationId xmlns:a16="http://schemas.microsoft.com/office/drawing/2014/main" id="{E0FAEB72-361C-3CF4-A019-3904D3217E20}"/>
                </a:ext>
              </a:extLst>
            </p:cNvPr>
            <p:cNvSpPr/>
            <p:nvPr/>
          </p:nvSpPr>
          <p:spPr>
            <a:xfrm>
              <a:off x="10407001" y="5349510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m=67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C156405-D07A-B99C-4ABE-93C880574A6F}"/>
                </a:ext>
              </a:extLst>
            </p:cNvPr>
            <p:cNvCxnSpPr>
              <a:cxnSpLocks/>
              <a:endCxn id="15" idx="3"/>
            </p:cNvCxnSpPr>
            <p:nvPr/>
          </p:nvCxnSpPr>
          <p:spPr>
            <a:xfrm>
              <a:off x="10090097" y="4939615"/>
              <a:ext cx="667371" cy="40989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>
              <a:extLst>
                <a:ext uri="{FF2B5EF4-FFF2-40B4-BE49-F238E27FC236}">
                  <a16:creationId xmlns:a16="http://schemas.microsoft.com/office/drawing/2014/main" id="{66114473-4F34-4FF2-63BD-CD15C23CD712}"/>
                </a:ext>
              </a:extLst>
            </p:cNvPr>
            <p:cNvCxnSpPr>
              <a:cxnSpLocks/>
              <a:stCxn id="28" idx="0"/>
              <a:endCxn id="11" idx="2"/>
            </p:cNvCxnSpPr>
            <p:nvPr/>
          </p:nvCxnSpPr>
          <p:spPr>
            <a:xfrm>
              <a:off x="6506386" y="4841919"/>
              <a:ext cx="219377" cy="701261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>
              <a:extLst>
                <a:ext uri="{FF2B5EF4-FFF2-40B4-BE49-F238E27FC236}">
                  <a16:creationId xmlns:a16="http://schemas.microsoft.com/office/drawing/2014/main" id="{3A7ADC3C-4746-3D7F-4D3D-240E26AA8F6C}"/>
                </a:ext>
              </a:extLst>
            </p:cNvPr>
            <p:cNvCxnSpPr>
              <a:cxnSpLocks/>
              <a:stCxn id="19" idx="3"/>
              <a:endCxn id="9" idx="2"/>
            </p:cNvCxnSpPr>
            <p:nvPr/>
          </p:nvCxnSpPr>
          <p:spPr>
            <a:xfrm>
              <a:off x="4549273" y="5514727"/>
              <a:ext cx="335871" cy="9392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4AC831B-FE5E-57A6-2E7F-619276F66643}"/>
                </a:ext>
              </a:extLst>
            </p:cNvPr>
            <p:cNvSpPr/>
            <p:nvPr/>
          </p:nvSpPr>
          <p:spPr>
            <a:xfrm>
              <a:off x="3938344" y="5383710"/>
              <a:ext cx="610929" cy="26203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head</a:t>
              </a:r>
              <a:r>
                <a:rPr lang="en-US" sz="14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</a:p>
          </p:txBody>
        </p:sp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4564A3A4-EC95-8DBC-AEBA-C556CBC4AA28}"/>
                </a:ext>
              </a:extLst>
            </p:cNvPr>
            <p:cNvCxnSpPr>
              <a:cxnSpLocks/>
              <a:stCxn id="9" idx="0"/>
              <a:endCxn id="28" idx="2"/>
            </p:cNvCxnSpPr>
            <p:nvPr/>
          </p:nvCxnSpPr>
          <p:spPr>
            <a:xfrm flipV="1">
              <a:off x="5586077" y="4841919"/>
              <a:ext cx="219377" cy="6822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>
              <a:extLst>
                <a:ext uri="{FF2B5EF4-FFF2-40B4-BE49-F238E27FC236}">
                  <a16:creationId xmlns:a16="http://schemas.microsoft.com/office/drawing/2014/main" id="{1C2CB222-639E-A53F-53CE-0A781D7B6182}"/>
                </a:ext>
              </a:extLst>
            </p:cNvPr>
            <p:cNvCxnSpPr>
              <a:cxnSpLocks/>
              <a:stCxn id="11" idx="0"/>
              <a:endCxn id="6" idx="2"/>
            </p:cNvCxnSpPr>
            <p:nvPr/>
          </p:nvCxnSpPr>
          <p:spPr>
            <a:xfrm flipV="1">
              <a:off x="7426695" y="4088250"/>
              <a:ext cx="219377" cy="145493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>
              <a:extLst>
                <a:ext uri="{FF2B5EF4-FFF2-40B4-BE49-F238E27FC236}">
                  <a16:creationId xmlns:a16="http://schemas.microsoft.com/office/drawing/2014/main" id="{7E29711F-545D-885C-FB3C-F5C575D9FA09}"/>
                </a:ext>
              </a:extLst>
            </p:cNvPr>
            <p:cNvCxnSpPr>
              <a:cxnSpLocks/>
              <a:stCxn id="6" idx="0"/>
              <a:endCxn id="14" idx="2"/>
            </p:cNvCxnSpPr>
            <p:nvPr/>
          </p:nvCxnSpPr>
          <p:spPr>
            <a:xfrm>
              <a:off x="8347005" y="4088250"/>
              <a:ext cx="219377" cy="14452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id="{415D877F-35C0-CC57-3B85-C878064BBF9C}"/>
                </a:ext>
              </a:extLst>
            </p:cNvPr>
            <p:cNvCxnSpPr>
              <a:cxnSpLocks/>
              <a:stCxn id="14" idx="0"/>
              <a:endCxn id="27" idx="2"/>
            </p:cNvCxnSpPr>
            <p:nvPr/>
          </p:nvCxnSpPr>
          <p:spPr>
            <a:xfrm flipV="1">
              <a:off x="9267314" y="4832189"/>
              <a:ext cx="219377" cy="701261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7F54C812-129A-FA63-7889-3737F6D2BF50}"/>
                </a:ext>
              </a:extLst>
            </p:cNvPr>
            <p:cNvCxnSpPr>
              <a:cxnSpLocks/>
              <a:stCxn id="27" idx="0"/>
              <a:endCxn id="15" idx="2"/>
            </p:cNvCxnSpPr>
            <p:nvPr/>
          </p:nvCxnSpPr>
          <p:spPr>
            <a:xfrm>
              <a:off x="10187624" y="4832189"/>
              <a:ext cx="219378" cy="692207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0A71A2F0-3F81-EF71-1A30-5894091305F0}"/>
                </a:ext>
              </a:extLst>
            </p:cNvPr>
            <p:cNvCxnSpPr>
              <a:cxnSpLocks/>
              <a:stCxn id="15" idx="0"/>
              <a:endCxn id="26" idx="1"/>
            </p:cNvCxnSpPr>
            <p:nvPr/>
          </p:nvCxnSpPr>
          <p:spPr>
            <a:xfrm flipV="1">
              <a:off x="11107934" y="5515065"/>
              <a:ext cx="389386" cy="9332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1AC3C37-15DE-6042-B7E7-9D4C77626380}"/>
                </a:ext>
              </a:extLst>
            </p:cNvPr>
            <p:cNvSpPr/>
            <p:nvPr/>
          </p:nvSpPr>
          <p:spPr>
            <a:xfrm>
              <a:off x="11497321" y="5383710"/>
              <a:ext cx="202592" cy="26270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∅</a:t>
              </a:r>
            </a:p>
          </p:txBody>
        </p:sp>
        <p:sp>
          <p:nvSpPr>
            <p:cNvPr id="27" name="Snip Same Side Corner Rectangle 26">
              <a:extLst>
                <a:ext uri="{FF2B5EF4-FFF2-40B4-BE49-F238E27FC236}">
                  <a16:creationId xmlns:a16="http://schemas.microsoft.com/office/drawing/2014/main" id="{0EE0C3BC-1B6B-C561-FA36-8394FEC40513}"/>
                </a:ext>
              </a:extLst>
            </p:cNvPr>
            <p:cNvSpPr/>
            <p:nvPr/>
          </p:nvSpPr>
          <p:spPr>
            <a:xfrm>
              <a:off x="9486691" y="465730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k=9</a:t>
              </a:r>
            </a:p>
          </p:txBody>
        </p:sp>
        <p:sp>
          <p:nvSpPr>
            <p:cNvPr id="28" name="Snip Same Side Corner Rectangle 27">
              <a:extLst>
                <a:ext uri="{FF2B5EF4-FFF2-40B4-BE49-F238E27FC236}">
                  <a16:creationId xmlns:a16="http://schemas.microsoft.com/office/drawing/2014/main" id="{67EBBE2E-FDAD-A1A3-9E66-7CA21AE3768A}"/>
                </a:ext>
              </a:extLst>
            </p:cNvPr>
            <p:cNvSpPr/>
            <p:nvPr/>
          </p:nvSpPr>
          <p:spPr>
            <a:xfrm>
              <a:off x="5805453" y="466703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d=8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FB0AB1A-5B1F-AC88-0995-B3543C7A46B0}"/>
                </a:ext>
              </a:extLst>
            </p:cNvPr>
            <p:cNvSpPr/>
            <p:nvPr/>
          </p:nvSpPr>
          <p:spPr>
            <a:xfrm>
              <a:off x="7681144" y="3429000"/>
              <a:ext cx="610775" cy="26270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root</a:t>
              </a:r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9BA86AB-E27D-2A3A-EC1F-C6E07C151685}"/>
                </a:ext>
              </a:extLst>
            </p:cNvPr>
            <p:cNvCxnSpPr>
              <a:cxnSpLocks/>
              <a:stCxn id="29" idx="2"/>
              <a:endCxn id="6" idx="3"/>
            </p:cNvCxnSpPr>
            <p:nvPr/>
          </p:nvCxnSpPr>
          <p:spPr>
            <a:xfrm>
              <a:off x="7986532" y="3691709"/>
              <a:ext cx="10007" cy="22165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Snip Same Side Corner Rectangle 31">
            <a:extLst>
              <a:ext uri="{FF2B5EF4-FFF2-40B4-BE49-F238E27FC236}">
                <a16:creationId xmlns:a16="http://schemas.microsoft.com/office/drawing/2014/main" id="{DC0B4DD4-71AA-53C5-4865-9169231518BA}"/>
              </a:ext>
            </a:extLst>
          </p:cNvPr>
          <p:cNvSpPr/>
          <p:nvPr/>
        </p:nvSpPr>
        <p:spPr>
          <a:xfrm>
            <a:off x="7390816" y="2127756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x=71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39CFEE8-769F-ED17-3946-6F428EB615BA}"/>
              </a:ext>
            </a:extLst>
          </p:cNvPr>
          <p:cNvSpPr/>
          <p:nvPr/>
        </p:nvSpPr>
        <p:spPr>
          <a:xfrm>
            <a:off x="8584736" y="3118550"/>
            <a:ext cx="755736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right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6A92E6C-8523-A314-78DA-9F616248D338}"/>
              </a:ext>
            </a:extLst>
          </p:cNvPr>
          <p:cNvSpPr/>
          <p:nvPr/>
        </p:nvSpPr>
        <p:spPr>
          <a:xfrm>
            <a:off x="6199836" y="3150824"/>
            <a:ext cx="755736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22FC12F-D638-3D8E-64D0-E002B93858E0}"/>
              </a:ext>
            </a:extLst>
          </p:cNvPr>
          <p:cNvSpPr/>
          <p:nvPr/>
        </p:nvSpPr>
        <p:spPr>
          <a:xfrm>
            <a:off x="8856997" y="3686284"/>
            <a:ext cx="218432" cy="30944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E601012-0005-899D-0E74-B295ABDA7BA0}"/>
              </a:ext>
            </a:extLst>
          </p:cNvPr>
          <p:cNvSpPr/>
          <p:nvPr/>
        </p:nvSpPr>
        <p:spPr>
          <a:xfrm>
            <a:off x="6458629" y="3763599"/>
            <a:ext cx="218432" cy="30944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76533D2-73C1-FFA5-E39C-CFB8C6EED53F}"/>
              </a:ext>
            </a:extLst>
          </p:cNvPr>
          <p:cNvCxnSpPr>
            <a:cxnSpLocks/>
            <a:stCxn id="34" idx="2"/>
            <a:endCxn id="36" idx="0"/>
          </p:cNvCxnSpPr>
          <p:nvPr/>
        </p:nvCxnSpPr>
        <p:spPr>
          <a:xfrm>
            <a:off x="8962604" y="3427997"/>
            <a:ext cx="3609" cy="258287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43EB65B-6492-9291-E4DE-05C8F026D856}"/>
              </a:ext>
            </a:extLst>
          </p:cNvPr>
          <p:cNvCxnSpPr>
            <a:cxnSpLocks/>
            <a:stCxn id="35" idx="2"/>
            <a:endCxn id="37" idx="0"/>
          </p:cNvCxnSpPr>
          <p:nvPr/>
        </p:nvCxnSpPr>
        <p:spPr>
          <a:xfrm flipH="1">
            <a:off x="6567845" y="3460271"/>
            <a:ext cx="9859" cy="30332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88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0689F-D755-2301-1778-42EFDD5F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6550" y="365125"/>
            <a:ext cx="3207249" cy="1325563"/>
          </a:xfrm>
        </p:spPr>
        <p:txBody>
          <a:bodyPr/>
          <a:lstStyle/>
          <a:p>
            <a:pPr algn="r"/>
            <a:r>
              <a:rPr lang="en-US" dirty="0"/>
              <a:t>To the right..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7F78CA-D515-6E88-7650-6776DAB3734B}"/>
              </a:ext>
            </a:extLst>
          </p:cNvPr>
          <p:cNvSpPr txBox="1"/>
          <p:nvPr/>
        </p:nvSpPr>
        <p:spPr>
          <a:xfrm>
            <a:off x="556138" y="406835"/>
            <a:ext cx="564369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__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TreeMap_put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self,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char *key, int value) {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cur = self-&gt;__root;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right = NULL;  /* Our nearest right neighbor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left = NULL;   /* Out nearest left neighbor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while(cur != NULL 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(key, cur-&gt;key);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0 )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cur-&gt;value = value;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if(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0 ) { /* Turn left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right = cur;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cur = cur-&gt;__left;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 else {  /* Turn right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left = cur;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cur = cur-&gt;__right;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42692-B417-8104-C93D-04D39B6D066B}"/>
              </a:ext>
            </a:extLst>
          </p:cNvPr>
          <p:cNvGrpSpPr/>
          <p:nvPr/>
        </p:nvGrpSpPr>
        <p:grpSpPr>
          <a:xfrm>
            <a:off x="3393195" y="3150824"/>
            <a:ext cx="8368415" cy="2696308"/>
            <a:chOff x="3938344" y="3429000"/>
            <a:chExt cx="7761569" cy="2289066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021B147-E04B-7714-1072-281493417893}"/>
                </a:ext>
              </a:extLst>
            </p:cNvPr>
            <p:cNvCxnSpPr>
              <a:cxnSpLocks/>
              <a:endCxn id="28" idx="3"/>
            </p:cNvCxnSpPr>
            <p:nvPr/>
          </p:nvCxnSpPr>
          <p:spPr>
            <a:xfrm flipH="1">
              <a:off x="6155920" y="4130261"/>
              <a:ext cx="1717419" cy="536771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Snip Same Side Corner Rectangle 5">
              <a:extLst>
                <a:ext uri="{FF2B5EF4-FFF2-40B4-BE49-F238E27FC236}">
                  <a16:creationId xmlns:a16="http://schemas.microsoft.com/office/drawing/2014/main" id="{C33DDA9B-DE13-04DB-46F0-98E8E144ECF1}"/>
                </a:ext>
              </a:extLst>
            </p:cNvPr>
            <p:cNvSpPr/>
            <p:nvPr/>
          </p:nvSpPr>
          <p:spPr>
            <a:xfrm>
              <a:off x="7646072" y="3913364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h=42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07C04B9-ECC2-9D41-CE2C-E69904CD8F71}"/>
                </a:ext>
              </a:extLst>
            </p:cNvPr>
            <p:cNvCxnSpPr>
              <a:cxnSpLocks/>
              <a:endCxn id="27" idx="3"/>
            </p:cNvCxnSpPr>
            <p:nvPr/>
          </p:nvCxnSpPr>
          <p:spPr>
            <a:xfrm>
              <a:off x="8292234" y="4195676"/>
              <a:ext cx="1544923" cy="461626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5797185-4688-D7FA-769C-F38963A57A88}"/>
                </a:ext>
              </a:extLst>
            </p:cNvPr>
            <p:cNvCxnSpPr>
              <a:cxnSpLocks/>
              <a:endCxn id="9" idx="3"/>
            </p:cNvCxnSpPr>
            <p:nvPr/>
          </p:nvCxnSpPr>
          <p:spPr>
            <a:xfrm flipH="1">
              <a:off x="5235610" y="4953347"/>
              <a:ext cx="601333" cy="39588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Snip Same Side Corner Rectangle 8">
              <a:extLst>
                <a:ext uri="{FF2B5EF4-FFF2-40B4-BE49-F238E27FC236}">
                  <a16:creationId xmlns:a16="http://schemas.microsoft.com/office/drawing/2014/main" id="{E1997218-D72D-0B55-8B9C-150A75D7BFED}"/>
                </a:ext>
              </a:extLst>
            </p:cNvPr>
            <p:cNvSpPr/>
            <p:nvPr/>
          </p:nvSpPr>
          <p:spPr>
            <a:xfrm>
              <a:off x="4885144" y="534923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b=123</a:t>
              </a:r>
            </a:p>
          </p:txBody>
        </p:sp>
        <p:sp>
          <p:nvSpPr>
            <p:cNvPr id="11" name="Snip Same Side Corner Rectangle 10">
              <a:extLst>
                <a:ext uri="{FF2B5EF4-FFF2-40B4-BE49-F238E27FC236}">
                  <a16:creationId xmlns:a16="http://schemas.microsoft.com/office/drawing/2014/main" id="{D479322A-02E2-7BE6-0A77-DA68345410C8}"/>
                </a:ext>
              </a:extLst>
            </p:cNvPr>
            <p:cNvSpPr/>
            <p:nvPr/>
          </p:nvSpPr>
          <p:spPr>
            <a:xfrm>
              <a:off x="6725762" y="5368293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f=6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7DF9DC6-1E8A-7F53-36B1-274CDE3FB490}"/>
                </a:ext>
              </a:extLst>
            </p:cNvPr>
            <p:cNvCxnSpPr>
              <a:cxnSpLocks/>
              <a:endCxn id="11" idx="3"/>
            </p:cNvCxnSpPr>
            <p:nvPr/>
          </p:nvCxnSpPr>
          <p:spPr>
            <a:xfrm>
              <a:off x="6460091" y="4953347"/>
              <a:ext cx="616138" cy="414946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9EB8599-D557-57A6-49A8-92D2DE6B09E2}"/>
                </a:ext>
              </a:extLst>
            </p:cNvPr>
            <p:cNvCxnSpPr>
              <a:cxnSpLocks/>
              <a:endCxn id="14" idx="3"/>
            </p:cNvCxnSpPr>
            <p:nvPr/>
          </p:nvCxnSpPr>
          <p:spPr>
            <a:xfrm flipH="1">
              <a:off x="8916848" y="4939615"/>
              <a:ext cx="625031" cy="418949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nip Same Side Corner Rectangle 13">
              <a:extLst>
                <a:ext uri="{FF2B5EF4-FFF2-40B4-BE49-F238E27FC236}">
                  <a16:creationId xmlns:a16="http://schemas.microsoft.com/office/drawing/2014/main" id="{72FC8C0B-7189-F6A3-8B1E-86920FA32492}"/>
                </a:ext>
              </a:extLst>
            </p:cNvPr>
            <p:cNvSpPr/>
            <p:nvPr/>
          </p:nvSpPr>
          <p:spPr>
            <a:xfrm>
              <a:off x="8566381" y="5358564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j=12</a:t>
              </a:r>
            </a:p>
          </p:txBody>
        </p:sp>
        <p:sp>
          <p:nvSpPr>
            <p:cNvPr id="15" name="Snip Same Side Corner Rectangle 14">
              <a:extLst>
                <a:ext uri="{FF2B5EF4-FFF2-40B4-BE49-F238E27FC236}">
                  <a16:creationId xmlns:a16="http://schemas.microsoft.com/office/drawing/2014/main" id="{E0FAEB72-361C-3CF4-A019-3904D3217E20}"/>
                </a:ext>
              </a:extLst>
            </p:cNvPr>
            <p:cNvSpPr/>
            <p:nvPr/>
          </p:nvSpPr>
          <p:spPr>
            <a:xfrm>
              <a:off x="10407001" y="5349510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m=67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C156405-D07A-B99C-4ABE-93C880574A6F}"/>
                </a:ext>
              </a:extLst>
            </p:cNvPr>
            <p:cNvCxnSpPr>
              <a:cxnSpLocks/>
              <a:endCxn id="15" idx="3"/>
            </p:cNvCxnSpPr>
            <p:nvPr/>
          </p:nvCxnSpPr>
          <p:spPr>
            <a:xfrm>
              <a:off x="10090097" y="4939615"/>
              <a:ext cx="667371" cy="40989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>
              <a:extLst>
                <a:ext uri="{FF2B5EF4-FFF2-40B4-BE49-F238E27FC236}">
                  <a16:creationId xmlns:a16="http://schemas.microsoft.com/office/drawing/2014/main" id="{66114473-4F34-4FF2-63BD-CD15C23CD712}"/>
                </a:ext>
              </a:extLst>
            </p:cNvPr>
            <p:cNvCxnSpPr>
              <a:cxnSpLocks/>
              <a:stCxn id="28" idx="0"/>
              <a:endCxn id="11" idx="2"/>
            </p:cNvCxnSpPr>
            <p:nvPr/>
          </p:nvCxnSpPr>
          <p:spPr>
            <a:xfrm>
              <a:off x="6506386" y="4841919"/>
              <a:ext cx="219377" cy="701261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>
              <a:extLst>
                <a:ext uri="{FF2B5EF4-FFF2-40B4-BE49-F238E27FC236}">
                  <a16:creationId xmlns:a16="http://schemas.microsoft.com/office/drawing/2014/main" id="{3A7ADC3C-4746-3D7F-4D3D-240E26AA8F6C}"/>
                </a:ext>
              </a:extLst>
            </p:cNvPr>
            <p:cNvCxnSpPr>
              <a:cxnSpLocks/>
              <a:stCxn id="19" idx="3"/>
              <a:endCxn id="9" idx="2"/>
            </p:cNvCxnSpPr>
            <p:nvPr/>
          </p:nvCxnSpPr>
          <p:spPr>
            <a:xfrm>
              <a:off x="4549273" y="5514727"/>
              <a:ext cx="335871" cy="9392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4AC831B-FE5E-57A6-2E7F-619276F66643}"/>
                </a:ext>
              </a:extLst>
            </p:cNvPr>
            <p:cNvSpPr/>
            <p:nvPr/>
          </p:nvSpPr>
          <p:spPr>
            <a:xfrm>
              <a:off x="3938344" y="5383710"/>
              <a:ext cx="610929" cy="26203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head</a:t>
              </a:r>
              <a:r>
                <a:rPr lang="en-US" sz="14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</a:p>
          </p:txBody>
        </p:sp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4564A3A4-EC95-8DBC-AEBA-C556CBC4AA28}"/>
                </a:ext>
              </a:extLst>
            </p:cNvPr>
            <p:cNvCxnSpPr>
              <a:cxnSpLocks/>
              <a:stCxn id="9" idx="0"/>
              <a:endCxn id="28" idx="2"/>
            </p:cNvCxnSpPr>
            <p:nvPr/>
          </p:nvCxnSpPr>
          <p:spPr>
            <a:xfrm flipV="1">
              <a:off x="5586077" y="4841919"/>
              <a:ext cx="219377" cy="6822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>
              <a:extLst>
                <a:ext uri="{FF2B5EF4-FFF2-40B4-BE49-F238E27FC236}">
                  <a16:creationId xmlns:a16="http://schemas.microsoft.com/office/drawing/2014/main" id="{1C2CB222-639E-A53F-53CE-0A781D7B6182}"/>
                </a:ext>
              </a:extLst>
            </p:cNvPr>
            <p:cNvCxnSpPr>
              <a:cxnSpLocks/>
              <a:stCxn id="11" idx="0"/>
              <a:endCxn id="6" idx="2"/>
            </p:cNvCxnSpPr>
            <p:nvPr/>
          </p:nvCxnSpPr>
          <p:spPr>
            <a:xfrm flipV="1">
              <a:off x="7426695" y="4088250"/>
              <a:ext cx="219377" cy="145493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>
              <a:extLst>
                <a:ext uri="{FF2B5EF4-FFF2-40B4-BE49-F238E27FC236}">
                  <a16:creationId xmlns:a16="http://schemas.microsoft.com/office/drawing/2014/main" id="{7E29711F-545D-885C-FB3C-F5C575D9FA09}"/>
                </a:ext>
              </a:extLst>
            </p:cNvPr>
            <p:cNvCxnSpPr>
              <a:cxnSpLocks/>
              <a:stCxn id="6" idx="0"/>
              <a:endCxn id="14" idx="2"/>
            </p:cNvCxnSpPr>
            <p:nvPr/>
          </p:nvCxnSpPr>
          <p:spPr>
            <a:xfrm>
              <a:off x="8347005" y="4088250"/>
              <a:ext cx="219377" cy="14452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id="{415D877F-35C0-CC57-3B85-C878064BBF9C}"/>
                </a:ext>
              </a:extLst>
            </p:cNvPr>
            <p:cNvCxnSpPr>
              <a:cxnSpLocks/>
              <a:stCxn id="14" idx="0"/>
              <a:endCxn id="27" idx="2"/>
            </p:cNvCxnSpPr>
            <p:nvPr/>
          </p:nvCxnSpPr>
          <p:spPr>
            <a:xfrm flipV="1">
              <a:off x="9267314" y="4832189"/>
              <a:ext cx="219377" cy="701261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7F54C812-129A-FA63-7889-3737F6D2BF50}"/>
                </a:ext>
              </a:extLst>
            </p:cNvPr>
            <p:cNvCxnSpPr>
              <a:cxnSpLocks/>
              <a:stCxn id="27" idx="0"/>
              <a:endCxn id="15" idx="2"/>
            </p:cNvCxnSpPr>
            <p:nvPr/>
          </p:nvCxnSpPr>
          <p:spPr>
            <a:xfrm>
              <a:off x="10187624" y="4832189"/>
              <a:ext cx="219378" cy="692207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0A71A2F0-3F81-EF71-1A30-5894091305F0}"/>
                </a:ext>
              </a:extLst>
            </p:cNvPr>
            <p:cNvCxnSpPr>
              <a:cxnSpLocks/>
              <a:stCxn id="15" idx="0"/>
              <a:endCxn id="26" idx="1"/>
            </p:cNvCxnSpPr>
            <p:nvPr/>
          </p:nvCxnSpPr>
          <p:spPr>
            <a:xfrm flipV="1">
              <a:off x="11107934" y="5515065"/>
              <a:ext cx="389386" cy="9332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1AC3C37-15DE-6042-B7E7-9D4C77626380}"/>
                </a:ext>
              </a:extLst>
            </p:cNvPr>
            <p:cNvSpPr/>
            <p:nvPr/>
          </p:nvSpPr>
          <p:spPr>
            <a:xfrm>
              <a:off x="11497321" y="5383710"/>
              <a:ext cx="202592" cy="26270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∅</a:t>
              </a:r>
            </a:p>
          </p:txBody>
        </p:sp>
        <p:sp>
          <p:nvSpPr>
            <p:cNvPr id="27" name="Snip Same Side Corner Rectangle 26">
              <a:extLst>
                <a:ext uri="{FF2B5EF4-FFF2-40B4-BE49-F238E27FC236}">
                  <a16:creationId xmlns:a16="http://schemas.microsoft.com/office/drawing/2014/main" id="{0EE0C3BC-1B6B-C561-FA36-8394FEC40513}"/>
                </a:ext>
              </a:extLst>
            </p:cNvPr>
            <p:cNvSpPr/>
            <p:nvPr/>
          </p:nvSpPr>
          <p:spPr>
            <a:xfrm>
              <a:off x="9486691" y="465730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k=9</a:t>
              </a:r>
            </a:p>
          </p:txBody>
        </p:sp>
        <p:sp>
          <p:nvSpPr>
            <p:cNvPr id="28" name="Snip Same Side Corner Rectangle 27">
              <a:extLst>
                <a:ext uri="{FF2B5EF4-FFF2-40B4-BE49-F238E27FC236}">
                  <a16:creationId xmlns:a16="http://schemas.microsoft.com/office/drawing/2014/main" id="{67EBBE2E-FDAD-A1A3-9E66-7CA21AE3768A}"/>
                </a:ext>
              </a:extLst>
            </p:cNvPr>
            <p:cNvSpPr/>
            <p:nvPr/>
          </p:nvSpPr>
          <p:spPr>
            <a:xfrm>
              <a:off x="5805453" y="466703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d=8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FB0AB1A-5B1F-AC88-0995-B3543C7A46B0}"/>
                </a:ext>
              </a:extLst>
            </p:cNvPr>
            <p:cNvSpPr/>
            <p:nvPr/>
          </p:nvSpPr>
          <p:spPr>
            <a:xfrm>
              <a:off x="7681144" y="3429000"/>
              <a:ext cx="610775" cy="26270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root</a:t>
              </a:r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9BA86AB-E27D-2A3A-EC1F-C6E07C151685}"/>
                </a:ext>
              </a:extLst>
            </p:cNvPr>
            <p:cNvCxnSpPr>
              <a:cxnSpLocks/>
              <a:stCxn id="29" idx="2"/>
              <a:endCxn id="6" idx="3"/>
            </p:cNvCxnSpPr>
            <p:nvPr/>
          </p:nvCxnSpPr>
          <p:spPr>
            <a:xfrm>
              <a:off x="7986532" y="3691709"/>
              <a:ext cx="10007" cy="22165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Snip Same Side Corner Rectangle 31">
            <a:extLst>
              <a:ext uri="{FF2B5EF4-FFF2-40B4-BE49-F238E27FC236}">
                <a16:creationId xmlns:a16="http://schemas.microsoft.com/office/drawing/2014/main" id="{DC0B4DD4-71AA-53C5-4865-9169231518BA}"/>
              </a:ext>
            </a:extLst>
          </p:cNvPr>
          <p:cNvSpPr/>
          <p:nvPr/>
        </p:nvSpPr>
        <p:spPr>
          <a:xfrm>
            <a:off x="8501345" y="4112827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x=71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39CFEE8-769F-ED17-3946-6F428EB615BA}"/>
              </a:ext>
            </a:extLst>
          </p:cNvPr>
          <p:cNvSpPr/>
          <p:nvPr/>
        </p:nvSpPr>
        <p:spPr>
          <a:xfrm>
            <a:off x="8584736" y="3118550"/>
            <a:ext cx="755736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right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6A92E6C-8523-A314-78DA-9F616248D338}"/>
              </a:ext>
            </a:extLst>
          </p:cNvPr>
          <p:cNvSpPr/>
          <p:nvPr/>
        </p:nvSpPr>
        <p:spPr>
          <a:xfrm>
            <a:off x="6199836" y="3150824"/>
            <a:ext cx="755736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22FC12F-D638-3D8E-64D0-E002B93858E0}"/>
              </a:ext>
            </a:extLst>
          </p:cNvPr>
          <p:cNvSpPr/>
          <p:nvPr/>
        </p:nvSpPr>
        <p:spPr>
          <a:xfrm>
            <a:off x="8856997" y="3686284"/>
            <a:ext cx="218432" cy="30944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76533D2-73C1-FFA5-E39C-CFB8C6EED53F}"/>
              </a:ext>
            </a:extLst>
          </p:cNvPr>
          <p:cNvCxnSpPr>
            <a:cxnSpLocks/>
            <a:stCxn id="34" idx="2"/>
            <a:endCxn id="36" idx="0"/>
          </p:cNvCxnSpPr>
          <p:nvPr/>
        </p:nvCxnSpPr>
        <p:spPr>
          <a:xfrm>
            <a:off x="8962604" y="3427997"/>
            <a:ext cx="3609" cy="258287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43EB65B-6492-9291-E4DE-05C8F026D856}"/>
              </a:ext>
            </a:extLst>
          </p:cNvPr>
          <p:cNvCxnSpPr>
            <a:cxnSpLocks/>
            <a:stCxn id="35" idx="2"/>
            <a:endCxn id="6" idx="3"/>
          </p:cNvCxnSpPr>
          <p:nvPr/>
        </p:nvCxnSpPr>
        <p:spPr>
          <a:xfrm>
            <a:off x="6577704" y="3460271"/>
            <a:ext cx="1190979" cy="26108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Bent Arrow 2">
            <a:extLst>
              <a:ext uri="{FF2B5EF4-FFF2-40B4-BE49-F238E27FC236}">
                <a16:creationId xmlns:a16="http://schemas.microsoft.com/office/drawing/2014/main" id="{5F5D99F8-0C00-4BA6-67DC-35FB9231362E}"/>
              </a:ext>
            </a:extLst>
          </p:cNvPr>
          <p:cNvSpPr/>
          <p:nvPr/>
        </p:nvSpPr>
        <p:spPr>
          <a:xfrm flipV="1">
            <a:off x="7694905" y="4133360"/>
            <a:ext cx="371066" cy="261155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65951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0689F-D755-2301-1778-42EFDD5F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6550" y="365125"/>
            <a:ext cx="3207249" cy="1325563"/>
          </a:xfrm>
        </p:spPr>
        <p:txBody>
          <a:bodyPr/>
          <a:lstStyle/>
          <a:p>
            <a:pPr algn="r"/>
            <a:r>
              <a:rPr lang="en-US" dirty="0"/>
              <a:t>To the right..</a:t>
            </a:r>
            <a:br>
              <a:rPr lang="en-US" dirty="0"/>
            </a:br>
            <a:r>
              <a:rPr lang="en-US" dirty="0"/>
              <a:t>To the right..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7F78CA-D515-6E88-7650-6776DAB3734B}"/>
              </a:ext>
            </a:extLst>
          </p:cNvPr>
          <p:cNvSpPr txBox="1"/>
          <p:nvPr/>
        </p:nvSpPr>
        <p:spPr>
          <a:xfrm>
            <a:off x="556138" y="406835"/>
            <a:ext cx="564369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__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TreeMap_put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self,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char *key, int value) {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cur = self-&gt;__root;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right = NULL;  /* Our nearest right neighbor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left = NULL;   /* Out nearest left neighbor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while(cur != NULL 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(key, cur-&gt;key);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0 )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cur-&gt;value = value;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if(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0 ) { /* Turn left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right = cur;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cur = cur-&gt;__left;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 else {  /* Turn right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left = cur;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cur = cur-&gt;__right;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42692-B417-8104-C93D-04D39B6D066B}"/>
              </a:ext>
            </a:extLst>
          </p:cNvPr>
          <p:cNvGrpSpPr/>
          <p:nvPr/>
        </p:nvGrpSpPr>
        <p:grpSpPr>
          <a:xfrm>
            <a:off x="3393195" y="3150824"/>
            <a:ext cx="8368415" cy="2696308"/>
            <a:chOff x="3938344" y="3429000"/>
            <a:chExt cx="7761569" cy="2289066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021B147-E04B-7714-1072-281493417893}"/>
                </a:ext>
              </a:extLst>
            </p:cNvPr>
            <p:cNvCxnSpPr>
              <a:cxnSpLocks/>
              <a:endCxn id="28" idx="3"/>
            </p:cNvCxnSpPr>
            <p:nvPr/>
          </p:nvCxnSpPr>
          <p:spPr>
            <a:xfrm flipH="1">
              <a:off x="6155920" y="4130261"/>
              <a:ext cx="1717419" cy="536771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Snip Same Side Corner Rectangle 5">
              <a:extLst>
                <a:ext uri="{FF2B5EF4-FFF2-40B4-BE49-F238E27FC236}">
                  <a16:creationId xmlns:a16="http://schemas.microsoft.com/office/drawing/2014/main" id="{C33DDA9B-DE13-04DB-46F0-98E8E144ECF1}"/>
                </a:ext>
              </a:extLst>
            </p:cNvPr>
            <p:cNvSpPr/>
            <p:nvPr/>
          </p:nvSpPr>
          <p:spPr>
            <a:xfrm>
              <a:off x="7646072" y="3913364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h=42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07C04B9-ECC2-9D41-CE2C-E69904CD8F71}"/>
                </a:ext>
              </a:extLst>
            </p:cNvPr>
            <p:cNvCxnSpPr>
              <a:cxnSpLocks/>
              <a:endCxn id="27" idx="3"/>
            </p:cNvCxnSpPr>
            <p:nvPr/>
          </p:nvCxnSpPr>
          <p:spPr>
            <a:xfrm>
              <a:off x="8292234" y="4195676"/>
              <a:ext cx="1544923" cy="461626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5797185-4688-D7FA-769C-F38963A57A88}"/>
                </a:ext>
              </a:extLst>
            </p:cNvPr>
            <p:cNvCxnSpPr>
              <a:cxnSpLocks/>
              <a:endCxn id="9" idx="3"/>
            </p:cNvCxnSpPr>
            <p:nvPr/>
          </p:nvCxnSpPr>
          <p:spPr>
            <a:xfrm flipH="1">
              <a:off x="5235610" y="4953347"/>
              <a:ext cx="601333" cy="39588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Snip Same Side Corner Rectangle 8">
              <a:extLst>
                <a:ext uri="{FF2B5EF4-FFF2-40B4-BE49-F238E27FC236}">
                  <a16:creationId xmlns:a16="http://schemas.microsoft.com/office/drawing/2014/main" id="{E1997218-D72D-0B55-8B9C-150A75D7BFED}"/>
                </a:ext>
              </a:extLst>
            </p:cNvPr>
            <p:cNvSpPr/>
            <p:nvPr/>
          </p:nvSpPr>
          <p:spPr>
            <a:xfrm>
              <a:off x="4885144" y="534923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b=123</a:t>
              </a:r>
            </a:p>
          </p:txBody>
        </p:sp>
        <p:sp>
          <p:nvSpPr>
            <p:cNvPr id="11" name="Snip Same Side Corner Rectangle 10">
              <a:extLst>
                <a:ext uri="{FF2B5EF4-FFF2-40B4-BE49-F238E27FC236}">
                  <a16:creationId xmlns:a16="http://schemas.microsoft.com/office/drawing/2014/main" id="{D479322A-02E2-7BE6-0A77-DA68345410C8}"/>
                </a:ext>
              </a:extLst>
            </p:cNvPr>
            <p:cNvSpPr/>
            <p:nvPr/>
          </p:nvSpPr>
          <p:spPr>
            <a:xfrm>
              <a:off x="6725762" y="5368293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f=6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7DF9DC6-1E8A-7F53-36B1-274CDE3FB490}"/>
                </a:ext>
              </a:extLst>
            </p:cNvPr>
            <p:cNvCxnSpPr>
              <a:cxnSpLocks/>
              <a:endCxn id="11" idx="3"/>
            </p:cNvCxnSpPr>
            <p:nvPr/>
          </p:nvCxnSpPr>
          <p:spPr>
            <a:xfrm>
              <a:off x="6460091" y="4953347"/>
              <a:ext cx="616138" cy="414946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9EB8599-D557-57A6-49A8-92D2DE6B09E2}"/>
                </a:ext>
              </a:extLst>
            </p:cNvPr>
            <p:cNvCxnSpPr>
              <a:cxnSpLocks/>
              <a:endCxn id="14" idx="3"/>
            </p:cNvCxnSpPr>
            <p:nvPr/>
          </p:nvCxnSpPr>
          <p:spPr>
            <a:xfrm flipH="1">
              <a:off x="8916848" y="4939615"/>
              <a:ext cx="625031" cy="418949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nip Same Side Corner Rectangle 13">
              <a:extLst>
                <a:ext uri="{FF2B5EF4-FFF2-40B4-BE49-F238E27FC236}">
                  <a16:creationId xmlns:a16="http://schemas.microsoft.com/office/drawing/2014/main" id="{72FC8C0B-7189-F6A3-8B1E-86920FA32492}"/>
                </a:ext>
              </a:extLst>
            </p:cNvPr>
            <p:cNvSpPr/>
            <p:nvPr/>
          </p:nvSpPr>
          <p:spPr>
            <a:xfrm>
              <a:off x="8566381" y="5358564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j=12</a:t>
              </a:r>
            </a:p>
          </p:txBody>
        </p:sp>
        <p:sp>
          <p:nvSpPr>
            <p:cNvPr id="15" name="Snip Same Side Corner Rectangle 14">
              <a:extLst>
                <a:ext uri="{FF2B5EF4-FFF2-40B4-BE49-F238E27FC236}">
                  <a16:creationId xmlns:a16="http://schemas.microsoft.com/office/drawing/2014/main" id="{E0FAEB72-361C-3CF4-A019-3904D3217E20}"/>
                </a:ext>
              </a:extLst>
            </p:cNvPr>
            <p:cNvSpPr/>
            <p:nvPr/>
          </p:nvSpPr>
          <p:spPr>
            <a:xfrm>
              <a:off x="10407001" y="5349510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m=67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C156405-D07A-B99C-4ABE-93C880574A6F}"/>
                </a:ext>
              </a:extLst>
            </p:cNvPr>
            <p:cNvCxnSpPr>
              <a:cxnSpLocks/>
              <a:endCxn id="15" idx="3"/>
            </p:cNvCxnSpPr>
            <p:nvPr/>
          </p:nvCxnSpPr>
          <p:spPr>
            <a:xfrm>
              <a:off x="10090097" y="4939615"/>
              <a:ext cx="667371" cy="40989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>
              <a:extLst>
                <a:ext uri="{FF2B5EF4-FFF2-40B4-BE49-F238E27FC236}">
                  <a16:creationId xmlns:a16="http://schemas.microsoft.com/office/drawing/2014/main" id="{66114473-4F34-4FF2-63BD-CD15C23CD712}"/>
                </a:ext>
              </a:extLst>
            </p:cNvPr>
            <p:cNvCxnSpPr>
              <a:cxnSpLocks/>
              <a:stCxn id="28" idx="0"/>
              <a:endCxn id="11" idx="2"/>
            </p:cNvCxnSpPr>
            <p:nvPr/>
          </p:nvCxnSpPr>
          <p:spPr>
            <a:xfrm>
              <a:off x="6506386" y="4841919"/>
              <a:ext cx="219377" cy="701261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>
              <a:extLst>
                <a:ext uri="{FF2B5EF4-FFF2-40B4-BE49-F238E27FC236}">
                  <a16:creationId xmlns:a16="http://schemas.microsoft.com/office/drawing/2014/main" id="{3A7ADC3C-4746-3D7F-4D3D-240E26AA8F6C}"/>
                </a:ext>
              </a:extLst>
            </p:cNvPr>
            <p:cNvCxnSpPr>
              <a:cxnSpLocks/>
              <a:stCxn id="19" idx="3"/>
              <a:endCxn id="9" idx="2"/>
            </p:cNvCxnSpPr>
            <p:nvPr/>
          </p:nvCxnSpPr>
          <p:spPr>
            <a:xfrm>
              <a:off x="4549273" y="5514727"/>
              <a:ext cx="335871" cy="9392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4AC831B-FE5E-57A6-2E7F-619276F66643}"/>
                </a:ext>
              </a:extLst>
            </p:cNvPr>
            <p:cNvSpPr/>
            <p:nvPr/>
          </p:nvSpPr>
          <p:spPr>
            <a:xfrm>
              <a:off x="3938344" y="5383710"/>
              <a:ext cx="610929" cy="26203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head</a:t>
              </a:r>
              <a:r>
                <a:rPr lang="en-US" sz="14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</a:p>
          </p:txBody>
        </p:sp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4564A3A4-EC95-8DBC-AEBA-C556CBC4AA28}"/>
                </a:ext>
              </a:extLst>
            </p:cNvPr>
            <p:cNvCxnSpPr>
              <a:cxnSpLocks/>
              <a:stCxn id="9" idx="0"/>
              <a:endCxn id="28" idx="2"/>
            </p:cNvCxnSpPr>
            <p:nvPr/>
          </p:nvCxnSpPr>
          <p:spPr>
            <a:xfrm flipV="1">
              <a:off x="5586077" y="4841919"/>
              <a:ext cx="219377" cy="6822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>
              <a:extLst>
                <a:ext uri="{FF2B5EF4-FFF2-40B4-BE49-F238E27FC236}">
                  <a16:creationId xmlns:a16="http://schemas.microsoft.com/office/drawing/2014/main" id="{1C2CB222-639E-A53F-53CE-0A781D7B6182}"/>
                </a:ext>
              </a:extLst>
            </p:cNvPr>
            <p:cNvCxnSpPr>
              <a:cxnSpLocks/>
              <a:stCxn id="11" idx="0"/>
              <a:endCxn id="6" idx="2"/>
            </p:cNvCxnSpPr>
            <p:nvPr/>
          </p:nvCxnSpPr>
          <p:spPr>
            <a:xfrm flipV="1">
              <a:off x="7426695" y="4088250"/>
              <a:ext cx="219377" cy="145493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>
              <a:extLst>
                <a:ext uri="{FF2B5EF4-FFF2-40B4-BE49-F238E27FC236}">
                  <a16:creationId xmlns:a16="http://schemas.microsoft.com/office/drawing/2014/main" id="{7E29711F-545D-885C-FB3C-F5C575D9FA09}"/>
                </a:ext>
              </a:extLst>
            </p:cNvPr>
            <p:cNvCxnSpPr>
              <a:cxnSpLocks/>
              <a:stCxn id="6" idx="0"/>
              <a:endCxn id="14" idx="2"/>
            </p:cNvCxnSpPr>
            <p:nvPr/>
          </p:nvCxnSpPr>
          <p:spPr>
            <a:xfrm>
              <a:off x="8347005" y="4088250"/>
              <a:ext cx="219377" cy="14452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id="{415D877F-35C0-CC57-3B85-C878064BBF9C}"/>
                </a:ext>
              </a:extLst>
            </p:cNvPr>
            <p:cNvCxnSpPr>
              <a:cxnSpLocks/>
              <a:stCxn id="14" idx="0"/>
              <a:endCxn id="27" idx="2"/>
            </p:cNvCxnSpPr>
            <p:nvPr/>
          </p:nvCxnSpPr>
          <p:spPr>
            <a:xfrm flipV="1">
              <a:off x="9267314" y="4832189"/>
              <a:ext cx="219377" cy="701261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7F54C812-129A-FA63-7889-3737F6D2BF50}"/>
                </a:ext>
              </a:extLst>
            </p:cNvPr>
            <p:cNvCxnSpPr>
              <a:cxnSpLocks/>
              <a:stCxn id="27" idx="0"/>
              <a:endCxn id="15" idx="2"/>
            </p:cNvCxnSpPr>
            <p:nvPr/>
          </p:nvCxnSpPr>
          <p:spPr>
            <a:xfrm>
              <a:off x="10187624" y="4832189"/>
              <a:ext cx="219378" cy="692207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0A71A2F0-3F81-EF71-1A30-5894091305F0}"/>
                </a:ext>
              </a:extLst>
            </p:cNvPr>
            <p:cNvCxnSpPr>
              <a:cxnSpLocks/>
              <a:stCxn id="15" idx="0"/>
              <a:endCxn id="26" idx="1"/>
            </p:cNvCxnSpPr>
            <p:nvPr/>
          </p:nvCxnSpPr>
          <p:spPr>
            <a:xfrm flipV="1">
              <a:off x="11107934" y="5515065"/>
              <a:ext cx="389386" cy="9332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1AC3C37-15DE-6042-B7E7-9D4C77626380}"/>
                </a:ext>
              </a:extLst>
            </p:cNvPr>
            <p:cNvSpPr/>
            <p:nvPr/>
          </p:nvSpPr>
          <p:spPr>
            <a:xfrm>
              <a:off x="11497321" y="5383710"/>
              <a:ext cx="202592" cy="26270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∅</a:t>
              </a:r>
            </a:p>
          </p:txBody>
        </p:sp>
        <p:sp>
          <p:nvSpPr>
            <p:cNvPr id="27" name="Snip Same Side Corner Rectangle 26">
              <a:extLst>
                <a:ext uri="{FF2B5EF4-FFF2-40B4-BE49-F238E27FC236}">
                  <a16:creationId xmlns:a16="http://schemas.microsoft.com/office/drawing/2014/main" id="{0EE0C3BC-1B6B-C561-FA36-8394FEC40513}"/>
                </a:ext>
              </a:extLst>
            </p:cNvPr>
            <p:cNvSpPr/>
            <p:nvPr/>
          </p:nvSpPr>
          <p:spPr>
            <a:xfrm>
              <a:off x="9486691" y="465730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k=9</a:t>
              </a:r>
            </a:p>
          </p:txBody>
        </p:sp>
        <p:sp>
          <p:nvSpPr>
            <p:cNvPr id="28" name="Snip Same Side Corner Rectangle 27">
              <a:extLst>
                <a:ext uri="{FF2B5EF4-FFF2-40B4-BE49-F238E27FC236}">
                  <a16:creationId xmlns:a16="http://schemas.microsoft.com/office/drawing/2014/main" id="{67EBBE2E-FDAD-A1A3-9E66-7CA21AE3768A}"/>
                </a:ext>
              </a:extLst>
            </p:cNvPr>
            <p:cNvSpPr/>
            <p:nvPr/>
          </p:nvSpPr>
          <p:spPr>
            <a:xfrm>
              <a:off x="5805453" y="466703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d=8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FB0AB1A-5B1F-AC88-0995-B3543C7A46B0}"/>
                </a:ext>
              </a:extLst>
            </p:cNvPr>
            <p:cNvSpPr/>
            <p:nvPr/>
          </p:nvSpPr>
          <p:spPr>
            <a:xfrm>
              <a:off x="7681144" y="3429000"/>
              <a:ext cx="610775" cy="26270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root</a:t>
              </a:r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9BA86AB-E27D-2A3A-EC1F-C6E07C151685}"/>
                </a:ext>
              </a:extLst>
            </p:cNvPr>
            <p:cNvCxnSpPr>
              <a:cxnSpLocks/>
              <a:stCxn id="29" idx="2"/>
              <a:endCxn id="6" idx="3"/>
            </p:cNvCxnSpPr>
            <p:nvPr/>
          </p:nvCxnSpPr>
          <p:spPr>
            <a:xfrm>
              <a:off x="7986532" y="3691709"/>
              <a:ext cx="10007" cy="22165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Snip Same Side Corner Rectangle 31">
            <a:extLst>
              <a:ext uri="{FF2B5EF4-FFF2-40B4-BE49-F238E27FC236}">
                <a16:creationId xmlns:a16="http://schemas.microsoft.com/office/drawing/2014/main" id="{DC0B4DD4-71AA-53C5-4865-9169231518BA}"/>
              </a:ext>
            </a:extLst>
          </p:cNvPr>
          <p:cNvSpPr/>
          <p:nvPr/>
        </p:nvSpPr>
        <p:spPr>
          <a:xfrm>
            <a:off x="10290466" y="4844117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x=71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39CFEE8-769F-ED17-3946-6F428EB615BA}"/>
              </a:ext>
            </a:extLst>
          </p:cNvPr>
          <p:cNvSpPr/>
          <p:nvPr/>
        </p:nvSpPr>
        <p:spPr>
          <a:xfrm>
            <a:off x="8584736" y="3118550"/>
            <a:ext cx="755736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right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6A92E6C-8523-A314-78DA-9F616248D338}"/>
              </a:ext>
            </a:extLst>
          </p:cNvPr>
          <p:cNvSpPr/>
          <p:nvPr/>
        </p:nvSpPr>
        <p:spPr>
          <a:xfrm>
            <a:off x="6199836" y="3150824"/>
            <a:ext cx="755736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22FC12F-D638-3D8E-64D0-E002B93858E0}"/>
              </a:ext>
            </a:extLst>
          </p:cNvPr>
          <p:cNvSpPr/>
          <p:nvPr/>
        </p:nvSpPr>
        <p:spPr>
          <a:xfrm>
            <a:off x="8856997" y="3686284"/>
            <a:ext cx="218432" cy="30944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76533D2-73C1-FFA5-E39C-CFB8C6EED53F}"/>
              </a:ext>
            </a:extLst>
          </p:cNvPr>
          <p:cNvCxnSpPr>
            <a:cxnSpLocks/>
            <a:stCxn id="34" idx="2"/>
            <a:endCxn id="36" idx="0"/>
          </p:cNvCxnSpPr>
          <p:nvPr/>
        </p:nvCxnSpPr>
        <p:spPr>
          <a:xfrm>
            <a:off x="8962604" y="3427997"/>
            <a:ext cx="3609" cy="258287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43EB65B-6492-9291-E4DE-05C8F026D856}"/>
              </a:ext>
            </a:extLst>
          </p:cNvPr>
          <p:cNvCxnSpPr>
            <a:cxnSpLocks/>
            <a:stCxn id="35" idx="2"/>
            <a:endCxn id="27" idx="3"/>
          </p:cNvCxnSpPr>
          <p:nvPr/>
        </p:nvCxnSpPr>
        <p:spPr>
          <a:xfrm>
            <a:off x="6577704" y="3460271"/>
            <a:ext cx="3175509" cy="113737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Bent Arrow 2">
            <a:extLst>
              <a:ext uri="{FF2B5EF4-FFF2-40B4-BE49-F238E27FC236}">
                <a16:creationId xmlns:a16="http://schemas.microsoft.com/office/drawing/2014/main" id="{5F5D99F8-0C00-4BA6-67DC-35FB9231362E}"/>
              </a:ext>
            </a:extLst>
          </p:cNvPr>
          <p:cNvSpPr/>
          <p:nvPr/>
        </p:nvSpPr>
        <p:spPr>
          <a:xfrm flipV="1">
            <a:off x="9725206" y="5009650"/>
            <a:ext cx="371066" cy="261155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3938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0689F-D755-2301-1778-42EFDD5F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6550" y="365125"/>
            <a:ext cx="3207249" cy="1325563"/>
          </a:xfrm>
        </p:spPr>
        <p:txBody>
          <a:bodyPr/>
          <a:lstStyle/>
          <a:p>
            <a:pPr algn="r"/>
            <a:r>
              <a:rPr lang="en-US" dirty="0"/>
              <a:t>To the right..</a:t>
            </a:r>
            <a:br>
              <a:rPr lang="en-US" dirty="0"/>
            </a:br>
            <a:r>
              <a:rPr lang="en-US" dirty="0"/>
              <a:t>To the right..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7F78CA-D515-6E88-7650-6776DAB3734B}"/>
              </a:ext>
            </a:extLst>
          </p:cNvPr>
          <p:cNvSpPr txBox="1"/>
          <p:nvPr/>
        </p:nvSpPr>
        <p:spPr>
          <a:xfrm>
            <a:off x="556138" y="406835"/>
            <a:ext cx="564369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__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TreeMap_put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self,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char *key, int value) {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cur = self-&gt;__root;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right = NULL;  /* Our nearest right neighbor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left = NULL;   /* Out nearest left neighbor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while(cur != NULL 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(key, cur-&gt;key);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0 )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cur-&gt;value = value;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if(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0 ) { /* Turn left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right = cur;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cur = cur-&gt;__left;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 else {  /* Turn right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left = cur;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cur = cur-&gt;__right;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42692-B417-8104-C93D-04D39B6D066B}"/>
              </a:ext>
            </a:extLst>
          </p:cNvPr>
          <p:cNvGrpSpPr/>
          <p:nvPr/>
        </p:nvGrpSpPr>
        <p:grpSpPr>
          <a:xfrm>
            <a:off x="3393195" y="3150824"/>
            <a:ext cx="8368415" cy="2696308"/>
            <a:chOff x="3938344" y="3429000"/>
            <a:chExt cx="7761569" cy="2289066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021B147-E04B-7714-1072-281493417893}"/>
                </a:ext>
              </a:extLst>
            </p:cNvPr>
            <p:cNvCxnSpPr>
              <a:cxnSpLocks/>
              <a:endCxn id="28" idx="3"/>
            </p:cNvCxnSpPr>
            <p:nvPr/>
          </p:nvCxnSpPr>
          <p:spPr>
            <a:xfrm flipH="1">
              <a:off x="6155920" y="4130261"/>
              <a:ext cx="1717419" cy="536771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Snip Same Side Corner Rectangle 5">
              <a:extLst>
                <a:ext uri="{FF2B5EF4-FFF2-40B4-BE49-F238E27FC236}">
                  <a16:creationId xmlns:a16="http://schemas.microsoft.com/office/drawing/2014/main" id="{C33DDA9B-DE13-04DB-46F0-98E8E144ECF1}"/>
                </a:ext>
              </a:extLst>
            </p:cNvPr>
            <p:cNvSpPr/>
            <p:nvPr/>
          </p:nvSpPr>
          <p:spPr>
            <a:xfrm>
              <a:off x="7646072" y="3913364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h=42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07C04B9-ECC2-9D41-CE2C-E69904CD8F71}"/>
                </a:ext>
              </a:extLst>
            </p:cNvPr>
            <p:cNvCxnSpPr>
              <a:cxnSpLocks/>
              <a:endCxn id="27" idx="3"/>
            </p:cNvCxnSpPr>
            <p:nvPr/>
          </p:nvCxnSpPr>
          <p:spPr>
            <a:xfrm>
              <a:off x="8292234" y="4195676"/>
              <a:ext cx="1544923" cy="461626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5797185-4688-D7FA-769C-F38963A57A88}"/>
                </a:ext>
              </a:extLst>
            </p:cNvPr>
            <p:cNvCxnSpPr>
              <a:cxnSpLocks/>
              <a:endCxn id="9" idx="3"/>
            </p:cNvCxnSpPr>
            <p:nvPr/>
          </p:nvCxnSpPr>
          <p:spPr>
            <a:xfrm flipH="1">
              <a:off x="5235610" y="4953347"/>
              <a:ext cx="601333" cy="39588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Snip Same Side Corner Rectangle 8">
              <a:extLst>
                <a:ext uri="{FF2B5EF4-FFF2-40B4-BE49-F238E27FC236}">
                  <a16:creationId xmlns:a16="http://schemas.microsoft.com/office/drawing/2014/main" id="{E1997218-D72D-0B55-8B9C-150A75D7BFED}"/>
                </a:ext>
              </a:extLst>
            </p:cNvPr>
            <p:cNvSpPr/>
            <p:nvPr/>
          </p:nvSpPr>
          <p:spPr>
            <a:xfrm>
              <a:off x="4885144" y="534923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b=123</a:t>
              </a:r>
            </a:p>
          </p:txBody>
        </p:sp>
        <p:sp>
          <p:nvSpPr>
            <p:cNvPr id="11" name="Snip Same Side Corner Rectangle 10">
              <a:extLst>
                <a:ext uri="{FF2B5EF4-FFF2-40B4-BE49-F238E27FC236}">
                  <a16:creationId xmlns:a16="http://schemas.microsoft.com/office/drawing/2014/main" id="{D479322A-02E2-7BE6-0A77-DA68345410C8}"/>
                </a:ext>
              </a:extLst>
            </p:cNvPr>
            <p:cNvSpPr/>
            <p:nvPr/>
          </p:nvSpPr>
          <p:spPr>
            <a:xfrm>
              <a:off x="6725762" y="5368293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f=6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7DF9DC6-1E8A-7F53-36B1-274CDE3FB490}"/>
                </a:ext>
              </a:extLst>
            </p:cNvPr>
            <p:cNvCxnSpPr>
              <a:cxnSpLocks/>
              <a:endCxn id="11" idx="3"/>
            </p:cNvCxnSpPr>
            <p:nvPr/>
          </p:nvCxnSpPr>
          <p:spPr>
            <a:xfrm>
              <a:off x="6460091" y="4953347"/>
              <a:ext cx="616138" cy="414946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9EB8599-D557-57A6-49A8-92D2DE6B09E2}"/>
                </a:ext>
              </a:extLst>
            </p:cNvPr>
            <p:cNvCxnSpPr>
              <a:cxnSpLocks/>
              <a:endCxn id="14" idx="3"/>
            </p:cNvCxnSpPr>
            <p:nvPr/>
          </p:nvCxnSpPr>
          <p:spPr>
            <a:xfrm flipH="1">
              <a:off x="8916848" y="4939615"/>
              <a:ext cx="625031" cy="418949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nip Same Side Corner Rectangle 13">
              <a:extLst>
                <a:ext uri="{FF2B5EF4-FFF2-40B4-BE49-F238E27FC236}">
                  <a16:creationId xmlns:a16="http://schemas.microsoft.com/office/drawing/2014/main" id="{72FC8C0B-7189-F6A3-8B1E-86920FA32492}"/>
                </a:ext>
              </a:extLst>
            </p:cNvPr>
            <p:cNvSpPr/>
            <p:nvPr/>
          </p:nvSpPr>
          <p:spPr>
            <a:xfrm>
              <a:off x="8566381" y="5358564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j=12</a:t>
              </a:r>
            </a:p>
          </p:txBody>
        </p:sp>
        <p:sp>
          <p:nvSpPr>
            <p:cNvPr id="15" name="Snip Same Side Corner Rectangle 14">
              <a:extLst>
                <a:ext uri="{FF2B5EF4-FFF2-40B4-BE49-F238E27FC236}">
                  <a16:creationId xmlns:a16="http://schemas.microsoft.com/office/drawing/2014/main" id="{E0FAEB72-361C-3CF4-A019-3904D3217E20}"/>
                </a:ext>
              </a:extLst>
            </p:cNvPr>
            <p:cNvSpPr/>
            <p:nvPr/>
          </p:nvSpPr>
          <p:spPr>
            <a:xfrm>
              <a:off x="10407001" y="5349510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m=67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C156405-D07A-B99C-4ABE-93C880574A6F}"/>
                </a:ext>
              </a:extLst>
            </p:cNvPr>
            <p:cNvCxnSpPr>
              <a:cxnSpLocks/>
              <a:endCxn id="15" idx="3"/>
            </p:cNvCxnSpPr>
            <p:nvPr/>
          </p:nvCxnSpPr>
          <p:spPr>
            <a:xfrm>
              <a:off x="10090097" y="4939615"/>
              <a:ext cx="667371" cy="40989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>
              <a:extLst>
                <a:ext uri="{FF2B5EF4-FFF2-40B4-BE49-F238E27FC236}">
                  <a16:creationId xmlns:a16="http://schemas.microsoft.com/office/drawing/2014/main" id="{66114473-4F34-4FF2-63BD-CD15C23CD712}"/>
                </a:ext>
              </a:extLst>
            </p:cNvPr>
            <p:cNvCxnSpPr>
              <a:cxnSpLocks/>
              <a:stCxn id="28" idx="0"/>
              <a:endCxn id="11" idx="2"/>
            </p:cNvCxnSpPr>
            <p:nvPr/>
          </p:nvCxnSpPr>
          <p:spPr>
            <a:xfrm>
              <a:off x="6506386" y="4841919"/>
              <a:ext cx="219377" cy="701261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>
              <a:extLst>
                <a:ext uri="{FF2B5EF4-FFF2-40B4-BE49-F238E27FC236}">
                  <a16:creationId xmlns:a16="http://schemas.microsoft.com/office/drawing/2014/main" id="{3A7ADC3C-4746-3D7F-4D3D-240E26AA8F6C}"/>
                </a:ext>
              </a:extLst>
            </p:cNvPr>
            <p:cNvCxnSpPr>
              <a:cxnSpLocks/>
              <a:stCxn id="19" idx="3"/>
              <a:endCxn id="9" idx="2"/>
            </p:cNvCxnSpPr>
            <p:nvPr/>
          </p:nvCxnSpPr>
          <p:spPr>
            <a:xfrm>
              <a:off x="4549273" y="5514727"/>
              <a:ext cx="335871" cy="9392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4AC831B-FE5E-57A6-2E7F-619276F66643}"/>
                </a:ext>
              </a:extLst>
            </p:cNvPr>
            <p:cNvSpPr/>
            <p:nvPr/>
          </p:nvSpPr>
          <p:spPr>
            <a:xfrm>
              <a:off x="3938344" y="5383710"/>
              <a:ext cx="610929" cy="26203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head</a:t>
              </a:r>
              <a:r>
                <a:rPr lang="en-US" sz="14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</a:p>
          </p:txBody>
        </p:sp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4564A3A4-EC95-8DBC-AEBA-C556CBC4AA28}"/>
                </a:ext>
              </a:extLst>
            </p:cNvPr>
            <p:cNvCxnSpPr>
              <a:cxnSpLocks/>
              <a:stCxn id="9" idx="0"/>
              <a:endCxn id="28" idx="2"/>
            </p:cNvCxnSpPr>
            <p:nvPr/>
          </p:nvCxnSpPr>
          <p:spPr>
            <a:xfrm flipV="1">
              <a:off x="5586077" y="4841919"/>
              <a:ext cx="219377" cy="6822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>
              <a:extLst>
                <a:ext uri="{FF2B5EF4-FFF2-40B4-BE49-F238E27FC236}">
                  <a16:creationId xmlns:a16="http://schemas.microsoft.com/office/drawing/2014/main" id="{1C2CB222-639E-A53F-53CE-0A781D7B6182}"/>
                </a:ext>
              </a:extLst>
            </p:cNvPr>
            <p:cNvCxnSpPr>
              <a:cxnSpLocks/>
              <a:stCxn id="11" idx="0"/>
              <a:endCxn id="6" idx="2"/>
            </p:cNvCxnSpPr>
            <p:nvPr/>
          </p:nvCxnSpPr>
          <p:spPr>
            <a:xfrm flipV="1">
              <a:off x="7426695" y="4088250"/>
              <a:ext cx="219377" cy="145493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>
              <a:extLst>
                <a:ext uri="{FF2B5EF4-FFF2-40B4-BE49-F238E27FC236}">
                  <a16:creationId xmlns:a16="http://schemas.microsoft.com/office/drawing/2014/main" id="{7E29711F-545D-885C-FB3C-F5C575D9FA09}"/>
                </a:ext>
              </a:extLst>
            </p:cNvPr>
            <p:cNvCxnSpPr>
              <a:cxnSpLocks/>
              <a:stCxn id="6" idx="0"/>
              <a:endCxn id="14" idx="2"/>
            </p:cNvCxnSpPr>
            <p:nvPr/>
          </p:nvCxnSpPr>
          <p:spPr>
            <a:xfrm>
              <a:off x="8347005" y="4088250"/>
              <a:ext cx="219377" cy="14452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id="{415D877F-35C0-CC57-3B85-C878064BBF9C}"/>
                </a:ext>
              </a:extLst>
            </p:cNvPr>
            <p:cNvCxnSpPr>
              <a:cxnSpLocks/>
              <a:stCxn id="14" idx="0"/>
              <a:endCxn id="27" idx="2"/>
            </p:cNvCxnSpPr>
            <p:nvPr/>
          </p:nvCxnSpPr>
          <p:spPr>
            <a:xfrm flipV="1">
              <a:off x="9267314" y="4832189"/>
              <a:ext cx="219377" cy="701261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7F54C812-129A-FA63-7889-3737F6D2BF50}"/>
                </a:ext>
              </a:extLst>
            </p:cNvPr>
            <p:cNvCxnSpPr>
              <a:cxnSpLocks/>
              <a:stCxn id="27" idx="0"/>
              <a:endCxn id="15" idx="2"/>
            </p:cNvCxnSpPr>
            <p:nvPr/>
          </p:nvCxnSpPr>
          <p:spPr>
            <a:xfrm>
              <a:off x="10187624" y="4832189"/>
              <a:ext cx="219378" cy="692207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0A71A2F0-3F81-EF71-1A30-5894091305F0}"/>
                </a:ext>
              </a:extLst>
            </p:cNvPr>
            <p:cNvCxnSpPr>
              <a:cxnSpLocks/>
              <a:stCxn id="15" idx="0"/>
              <a:endCxn id="26" idx="1"/>
            </p:cNvCxnSpPr>
            <p:nvPr/>
          </p:nvCxnSpPr>
          <p:spPr>
            <a:xfrm flipV="1">
              <a:off x="11107934" y="5515065"/>
              <a:ext cx="389386" cy="9332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1AC3C37-15DE-6042-B7E7-9D4C77626380}"/>
                </a:ext>
              </a:extLst>
            </p:cNvPr>
            <p:cNvSpPr/>
            <p:nvPr/>
          </p:nvSpPr>
          <p:spPr>
            <a:xfrm>
              <a:off x="11497321" y="5383710"/>
              <a:ext cx="202592" cy="26270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∅</a:t>
              </a:r>
            </a:p>
          </p:txBody>
        </p:sp>
        <p:sp>
          <p:nvSpPr>
            <p:cNvPr id="27" name="Snip Same Side Corner Rectangle 26">
              <a:extLst>
                <a:ext uri="{FF2B5EF4-FFF2-40B4-BE49-F238E27FC236}">
                  <a16:creationId xmlns:a16="http://schemas.microsoft.com/office/drawing/2014/main" id="{0EE0C3BC-1B6B-C561-FA36-8394FEC40513}"/>
                </a:ext>
              </a:extLst>
            </p:cNvPr>
            <p:cNvSpPr/>
            <p:nvPr/>
          </p:nvSpPr>
          <p:spPr>
            <a:xfrm>
              <a:off x="9486691" y="465730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k=9</a:t>
              </a:r>
            </a:p>
          </p:txBody>
        </p:sp>
        <p:sp>
          <p:nvSpPr>
            <p:cNvPr id="28" name="Snip Same Side Corner Rectangle 27">
              <a:extLst>
                <a:ext uri="{FF2B5EF4-FFF2-40B4-BE49-F238E27FC236}">
                  <a16:creationId xmlns:a16="http://schemas.microsoft.com/office/drawing/2014/main" id="{67EBBE2E-FDAD-A1A3-9E66-7CA21AE3768A}"/>
                </a:ext>
              </a:extLst>
            </p:cNvPr>
            <p:cNvSpPr/>
            <p:nvPr/>
          </p:nvSpPr>
          <p:spPr>
            <a:xfrm>
              <a:off x="5805453" y="466703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d=8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FB0AB1A-5B1F-AC88-0995-B3543C7A46B0}"/>
                </a:ext>
              </a:extLst>
            </p:cNvPr>
            <p:cNvSpPr/>
            <p:nvPr/>
          </p:nvSpPr>
          <p:spPr>
            <a:xfrm>
              <a:off x="7681144" y="3429000"/>
              <a:ext cx="610775" cy="26270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root</a:t>
              </a:r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9BA86AB-E27D-2A3A-EC1F-C6E07C151685}"/>
                </a:ext>
              </a:extLst>
            </p:cNvPr>
            <p:cNvCxnSpPr>
              <a:cxnSpLocks/>
              <a:stCxn id="29" idx="2"/>
              <a:endCxn id="6" idx="3"/>
            </p:cNvCxnSpPr>
            <p:nvPr/>
          </p:nvCxnSpPr>
          <p:spPr>
            <a:xfrm>
              <a:off x="7986532" y="3691709"/>
              <a:ext cx="10007" cy="22165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Snip Same Side Corner Rectangle 31">
            <a:extLst>
              <a:ext uri="{FF2B5EF4-FFF2-40B4-BE49-F238E27FC236}">
                <a16:creationId xmlns:a16="http://schemas.microsoft.com/office/drawing/2014/main" id="{DC0B4DD4-71AA-53C5-4865-9169231518BA}"/>
              </a:ext>
            </a:extLst>
          </p:cNvPr>
          <p:cNvSpPr/>
          <p:nvPr/>
        </p:nvSpPr>
        <p:spPr>
          <a:xfrm>
            <a:off x="11106107" y="5957748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x=71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39CFEE8-769F-ED17-3946-6F428EB615BA}"/>
              </a:ext>
            </a:extLst>
          </p:cNvPr>
          <p:cNvSpPr/>
          <p:nvPr/>
        </p:nvSpPr>
        <p:spPr>
          <a:xfrm>
            <a:off x="8584736" y="3118550"/>
            <a:ext cx="755736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right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6A92E6C-8523-A314-78DA-9F616248D338}"/>
              </a:ext>
            </a:extLst>
          </p:cNvPr>
          <p:cNvSpPr/>
          <p:nvPr/>
        </p:nvSpPr>
        <p:spPr>
          <a:xfrm>
            <a:off x="6199836" y="3150824"/>
            <a:ext cx="755736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22FC12F-D638-3D8E-64D0-E002B93858E0}"/>
              </a:ext>
            </a:extLst>
          </p:cNvPr>
          <p:cNvSpPr/>
          <p:nvPr/>
        </p:nvSpPr>
        <p:spPr>
          <a:xfrm>
            <a:off x="8856997" y="3686284"/>
            <a:ext cx="218432" cy="30944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76533D2-73C1-FFA5-E39C-CFB8C6EED53F}"/>
              </a:ext>
            </a:extLst>
          </p:cNvPr>
          <p:cNvCxnSpPr>
            <a:cxnSpLocks/>
            <a:stCxn id="34" idx="2"/>
            <a:endCxn id="36" idx="0"/>
          </p:cNvCxnSpPr>
          <p:nvPr/>
        </p:nvCxnSpPr>
        <p:spPr>
          <a:xfrm>
            <a:off x="8962604" y="3427997"/>
            <a:ext cx="3609" cy="258287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43EB65B-6492-9291-E4DE-05C8F026D856}"/>
              </a:ext>
            </a:extLst>
          </p:cNvPr>
          <p:cNvCxnSpPr>
            <a:cxnSpLocks/>
            <a:stCxn id="35" idx="2"/>
            <a:endCxn id="15" idx="3"/>
          </p:cNvCxnSpPr>
          <p:nvPr/>
        </p:nvCxnSpPr>
        <p:spPr>
          <a:xfrm>
            <a:off x="6577704" y="3460271"/>
            <a:ext cx="4167774" cy="1952736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Bent Arrow 30">
            <a:extLst>
              <a:ext uri="{FF2B5EF4-FFF2-40B4-BE49-F238E27FC236}">
                <a16:creationId xmlns:a16="http://schemas.microsoft.com/office/drawing/2014/main" id="{8496F20D-8CC7-FE18-6C8C-7C2FF58CE6C9}"/>
              </a:ext>
            </a:extLst>
          </p:cNvPr>
          <p:cNvSpPr/>
          <p:nvPr/>
        </p:nvSpPr>
        <p:spPr>
          <a:xfrm flipV="1">
            <a:off x="10735041" y="5847132"/>
            <a:ext cx="371066" cy="261155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14826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0689F-D755-2301-1778-42EFDD5F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6550" y="365125"/>
            <a:ext cx="3207249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Insert into</a:t>
            </a:r>
            <a:br>
              <a:rPr lang="en-US" dirty="0"/>
            </a:br>
            <a:r>
              <a:rPr lang="en-US" dirty="0"/>
              <a:t>the Linked List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021B147-E04B-7714-1072-281493417893}"/>
              </a:ext>
            </a:extLst>
          </p:cNvPr>
          <p:cNvCxnSpPr>
            <a:cxnSpLocks/>
            <a:endCxn id="28" idx="3"/>
          </p:cNvCxnSpPr>
          <p:nvPr/>
        </p:nvCxnSpPr>
        <p:spPr>
          <a:xfrm flipH="1">
            <a:off x="5784154" y="3976845"/>
            <a:ext cx="1851697" cy="632267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nip Same Side Corner Rectangle 5">
            <a:extLst>
              <a:ext uri="{FF2B5EF4-FFF2-40B4-BE49-F238E27FC236}">
                <a16:creationId xmlns:a16="http://schemas.microsoft.com/office/drawing/2014/main" id="{C33DDA9B-DE13-04DB-46F0-98E8E144ECF1}"/>
              </a:ext>
            </a:extLst>
          </p:cNvPr>
          <p:cNvSpPr/>
          <p:nvPr/>
        </p:nvSpPr>
        <p:spPr>
          <a:xfrm>
            <a:off x="7390815" y="3721360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h=42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07C04B9-ECC2-9D41-CE2C-E69904CD8F71}"/>
              </a:ext>
            </a:extLst>
          </p:cNvPr>
          <p:cNvCxnSpPr>
            <a:cxnSpLocks/>
            <a:endCxn id="27" idx="3"/>
          </p:cNvCxnSpPr>
          <p:nvPr/>
        </p:nvCxnSpPr>
        <p:spPr>
          <a:xfrm>
            <a:off x="8087498" y="4053897"/>
            <a:ext cx="1665714" cy="54375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5797185-4688-D7FA-769C-F38963A57A88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4791889" y="4946364"/>
            <a:ext cx="648349" cy="46631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nip Same Side Corner Rectangle 8">
            <a:extLst>
              <a:ext uri="{FF2B5EF4-FFF2-40B4-BE49-F238E27FC236}">
                <a16:creationId xmlns:a16="http://schemas.microsoft.com/office/drawing/2014/main" id="{E1997218-D72D-0B55-8B9C-150A75D7BFED}"/>
              </a:ext>
            </a:extLst>
          </p:cNvPr>
          <p:cNvSpPr/>
          <p:nvPr/>
        </p:nvSpPr>
        <p:spPr>
          <a:xfrm>
            <a:off x="4414022" y="5412680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b=123</a:t>
            </a:r>
          </a:p>
        </p:txBody>
      </p:sp>
      <p:sp>
        <p:nvSpPr>
          <p:cNvPr id="11" name="Snip Same Side Corner Rectangle 10">
            <a:extLst>
              <a:ext uri="{FF2B5EF4-FFF2-40B4-BE49-F238E27FC236}">
                <a16:creationId xmlns:a16="http://schemas.microsoft.com/office/drawing/2014/main" id="{D479322A-02E2-7BE6-0A77-DA68345410C8}"/>
              </a:ext>
            </a:extLst>
          </p:cNvPr>
          <p:cNvSpPr/>
          <p:nvPr/>
        </p:nvSpPr>
        <p:spPr>
          <a:xfrm>
            <a:off x="6398550" y="5435132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f=6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7DF9DC6-1E8A-7F53-36B1-274CDE3FB490}"/>
              </a:ext>
            </a:extLst>
          </p:cNvPr>
          <p:cNvCxnSpPr>
            <a:cxnSpLocks/>
            <a:endCxn id="11" idx="3"/>
          </p:cNvCxnSpPr>
          <p:nvPr/>
        </p:nvCxnSpPr>
        <p:spPr>
          <a:xfrm>
            <a:off x="6112107" y="4946364"/>
            <a:ext cx="664311" cy="48876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9EB8599-D557-57A6-49A8-92D2DE6B09E2}"/>
              </a:ext>
            </a:extLst>
          </p:cNvPr>
          <p:cNvCxnSpPr>
            <a:cxnSpLocks/>
            <a:endCxn id="14" idx="3"/>
          </p:cNvCxnSpPr>
          <p:nvPr/>
        </p:nvCxnSpPr>
        <p:spPr>
          <a:xfrm flipH="1">
            <a:off x="8760948" y="4930189"/>
            <a:ext cx="673900" cy="49348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nip Same Side Corner Rectangle 13">
            <a:extLst>
              <a:ext uri="{FF2B5EF4-FFF2-40B4-BE49-F238E27FC236}">
                <a16:creationId xmlns:a16="http://schemas.microsoft.com/office/drawing/2014/main" id="{72FC8C0B-7189-F6A3-8B1E-86920FA32492}"/>
              </a:ext>
            </a:extLst>
          </p:cNvPr>
          <p:cNvSpPr/>
          <p:nvPr/>
        </p:nvSpPr>
        <p:spPr>
          <a:xfrm>
            <a:off x="8383080" y="5423672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j=12</a:t>
            </a:r>
          </a:p>
        </p:txBody>
      </p:sp>
      <p:sp>
        <p:nvSpPr>
          <p:cNvPr id="15" name="Snip Same Side Corner Rectangle 14">
            <a:extLst>
              <a:ext uri="{FF2B5EF4-FFF2-40B4-BE49-F238E27FC236}">
                <a16:creationId xmlns:a16="http://schemas.microsoft.com/office/drawing/2014/main" id="{E0FAEB72-361C-3CF4-A019-3904D3217E20}"/>
              </a:ext>
            </a:extLst>
          </p:cNvPr>
          <p:cNvSpPr/>
          <p:nvPr/>
        </p:nvSpPr>
        <p:spPr>
          <a:xfrm>
            <a:off x="10367610" y="5413007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m=67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C156405-D07A-B99C-4ABE-93C880574A6F}"/>
              </a:ext>
            </a:extLst>
          </p:cNvPr>
          <p:cNvCxnSpPr>
            <a:cxnSpLocks/>
            <a:endCxn id="15" idx="3"/>
          </p:cNvCxnSpPr>
          <p:nvPr/>
        </p:nvCxnSpPr>
        <p:spPr>
          <a:xfrm>
            <a:off x="10025929" y="4930189"/>
            <a:ext cx="719550" cy="48281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66114473-4F34-4FF2-63BD-CD15C23CD712}"/>
              </a:ext>
            </a:extLst>
          </p:cNvPr>
          <p:cNvCxnSpPr>
            <a:cxnSpLocks/>
            <a:stCxn id="28" idx="0"/>
            <a:endCxn id="11" idx="2"/>
          </p:cNvCxnSpPr>
          <p:nvPr/>
        </p:nvCxnSpPr>
        <p:spPr>
          <a:xfrm>
            <a:off x="6162022" y="4815112"/>
            <a:ext cx="236529" cy="826021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3A7ADC3C-4746-3D7F-4D3D-240E26AA8F6C}"/>
              </a:ext>
            </a:extLst>
          </p:cNvPr>
          <p:cNvCxnSpPr>
            <a:cxnSpLocks/>
            <a:stCxn id="19" idx="3"/>
            <a:endCxn id="9" idx="2"/>
          </p:cNvCxnSpPr>
          <p:nvPr/>
        </p:nvCxnSpPr>
        <p:spPr>
          <a:xfrm>
            <a:off x="4051890" y="5607617"/>
            <a:ext cx="362131" cy="11063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4AC831B-FE5E-57A6-2E7F-619276F66643}"/>
              </a:ext>
            </a:extLst>
          </p:cNvPr>
          <p:cNvSpPr/>
          <p:nvPr/>
        </p:nvSpPr>
        <p:spPr>
          <a:xfrm>
            <a:off x="3393195" y="5453292"/>
            <a:ext cx="658695" cy="3086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4564A3A4-EC95-8DBC-AEBA-C556CBC4AA28}"/>
              </a:ext>
            </a:extLst>
          </p:cNvPr>
          <p:cNvCxnSpPr>
            <a:cxnSpLocks/>
            <a:stCxn id="9" idx="0"/>
            <a:endCxn id="28" idx="2"/>
          </p:cNvCxnSpPr>
          <p:nvPr/>
        </p:nvCxnSpPr>
        <p:spPr>
          <a:xfrm flipV="1">
            <a:off x="5169758" y="4815112"/>
            <a:ext cx="236529" cy="803568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1C2CB222-639E-A53F-53CE-0A781D7B6182}"/>
              </a:ext>
            </a:extLst>
          </p:cNvPr>
          <p:cNvCxnSpPr>
            <a:cxnSpLocks/>
            <a:stCxn id="11" idx="0"/>
            <a:endCxn id="6" idx="2"/>
          </p:cNvCxnSpPr>
          <p:nvPr/>
        </p:nvCxnSpPr>
        <p:spPr>
          <a:xfrm flipV="1">
            <a:off x="7154286" y="3927360"/>
            <a:ext cx="236529" cy="1713773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7E29711F-545D-885C-FB3C-F5C575D9FA09}"/>
              </a:ext>
            </a:extLst>
          </p:cNvPr>
          <p:cNvCxnSpPr>
            <a:cxnSpLocks/>
            <a:stCxn id="6" idx="0"/>
            <a:endCxn id="14" idx="2"/>
          </p:cNvCxnSpPr>
          <p:nvPr/>
        </p:nvCxnSpPr>
        <p:spPr>
          <a:xfrm>
            <a:off x="8146552" y="3927360"/>
            <a:ext cx="236529" cy="1702312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415D877F-35C0-CC57-3B85-C878064BBF9C}"/>
              </a:ext>
            </a:extLst>
          </p:cNvPr>
          <p:cNvCxnSpPr>
            <a:cxnSpLocks/>
            <a:stCxn id="14" idx="0"/>
            <a:endCxn id="27" idx="2"/>
          </p:cNvCxnSpPr>
          <p:nvPr/>
        </p:nvCxnSpPr>
        <p:spPr>
          <a:xfrm flipV="1">
            <a:off x="9138816" y="4803651"/>
            <a:ext cx="236529" cy="826021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7F54C812-129A-FA63-7889-3737F6D2BF50}"/>
              </a:ext>
            </a:extLst>
          </p:cNvPr>
          <p:cNvCxnSpPr>
            <a:cxnSpLocks/>
            <a:stCxn id="27" idx="0"/>
            <a:endCxn id="15" idx="2"/>
          </p:cNvCxnSpPr>
          <p:nvPr/>
        </p:nvCxnSpPr>
        <p:spPr>
          <a:xfrm>
            <a:off x="10131081" y="4803651"/>
            <a:ext cx="236530" cy="815356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0A71A2F0-3F81-EF71-1A30-5894091305F0}"/>
              </a:ext>
            </a:extLst>
          </p:cNvPr>
          <p:cNvCxnSpPr>
            <a:cxnSpLocks/>
            <a:stCxn id="15" idx="0"/>
            <a:endCxn id="32" idx="2"/>
          </p:cNvCxnSpPr>
          <p:nvPr/>
        </p:nvCxnSpPr>
        <p:spPr>
          <a:xfrm flipH="1">
            <a:off x="11106107" y="5619007"/>
            <a:ext cx="17239" cy="544741"/>
          </a:xfrm>
          <a:prstGeom prst="curvedConnector5">
            <a:avLst>
              <a:gd name="adj1" fmla="val -1326063"/>
              <a:gd name="adj2" fmla="val 50000"/>
              <a:gd name="adj3" fmla="val 1426063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A1AC3C37-15DE-6042-B7E7-9D4C77626380}"/>
              </a:ext>
            </a:extLst>
          </p:cNvPr>
          <p:cNvSpPr/>
          <p:nvPr/>
        </p:nvSpPr>
        <p:spPr>
          <a:xfrm>
            <a:off x="11543178" y="5453292"/>
            <a:ext cx="218432" cy="30944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</a:p>
        </p:txBody>
      </p:sp>
      <p:sp>
        <p:nvSpPr>
          <p:cNvPr id="27" name="Snip Same Side Corner Rectangle 26">
            <a:extLst>
              <a:ext uri="{FF2B5EF4-FFF2-40B4-BE49-F238E27FC236}">
                <a16:creationId xmlns:a16="http://schemas.microsoft.com/office/drawing/2014/main" id="{0EE0C3BC-1B6B-C561-FA36-8394FEC40513}"/>
              </a:ext>
            </a:extLst>
          </p:cNvPr>
          <p:cNvSpPr/>
          <p:nvPr/>
        </p:nvSpPr>
        <p:spPr>
          <a:xfrm>
            <a:off x="9375345" y="4597650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k=9</a:t>
            </a:r>
          </a:p>
        </p:txBody>
      </p:sp>
      <p:sp>
        <p:nvSpPr>
          <p:cNvPr id="28" name="Snip Same Side Corner Rectangle 27">
            <a:extLst>
              <a:ext uri="{FF2B5EF4-FFF2-40B4-BE49-F238E27FC236}">
                <a16:creationId xmlns:a16="http://schemas.microsoft.com/office/drawing/2014/main" id="{67EBBE2E-FDAD-A1A3-9E66-7CA21AE3768A}"/>
              </a:ext>
            </a:extLst>
          </p:cNvPr>
          <p:cNvSpPr/>
          <p:nvPr/>
        </p:nvSpPr>
        <p:spPr>
          <a:xfrm>
            <a:off x="5406286" y="4609111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d=8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B0AB1A-5B1F-AC88-0995-B3543C7A46B0}"/>
              </a:ext>
            </a:extLst>
          </p:cNvPr>
          <p:cNvSpPr/>
          <p:nvPr/>
        </p:nvSpPr>
        <p:spPr>
          <a:xfrm>
            <a:off x="7428630" y="3150824"/>
            <a:ext cx="658529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9BA86AB-E27D-2A3A-EC1F-C6E07C151685}"/>
              </a:ext>
            </a:extLst>
          </p:cNvPr>
          <p:cNvCxnSpPr>
            <a:cxnSpLocks/>
            <a:stCxn id="29" idx="2"/>
            <a:endCxn id="6" idx="3"/>
          </p:cNvCxnSpPr>
          <p:nvPr/>
        </p:nvCxnSpPr>
        <p:spPr>
          <a:xfrm>
            <a:off x="7757895" y="3460271"/>
            <a:ext cx="10789" cy="26108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nip Same Side Corner Rectangle 31">
            <a:extLst>
              <a:ext uri="{FF2B5EF4-FFF2-40B4-BE49-F238E27FC236}">
                <a16:creationId xmlns:a16="http://schemas.microsoft.com/office/drawing/2014/main" id="{DC0B4DD4-71AA-53C5-4865-9169231518BA}"/>
              </a:ext>
            </a:extLst>
          </p:cNvPr>
          <p:cNvSpPr/>
          <p:nvPr/>
        </p:nvSpPr>
        <p:spPr>
          <a:xfrm>
            <a:off x="11106107" y="5957748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x=71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39CFEE8-769F-ED17-3946-6F428EB615BA}"/>
              </a:ext>
            </a:extLst>
          </p:cNvPr>
          <p:cNvSpPr/>
          <p:nvPr/>
        </p:nvSpPr>
        <p:spPr>
          <a:xfrm>
            <a:off x="8584736" y="3118550"/>
            <a:ext cx="755736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right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6A92E6C-8523-A314-78DA-9F616248D338}"/>
              </a:ext>
            </a:extLst>
          </p:cNvPr>
          <p:cNvSpPr/>
          <p:nvPr/>
        </p:nvSpPr>
        <p:spPr>
          <a:xfrm>
            <a:off x="6199836" y="3150824"/>
            <a:ext cx="755736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22FC12F-D638-3D8E-64D0-E002B93858E0}"/>
              </a:ext>
            </a:extLst>
          </p:cNvPr>
          <p:cNvSpPr/>
          <p:nvPr/>
        </p:nvSpPr>
        <p:spPr>
          <a:xfrm>
            <a:off x="8856997" y="3686284"/>
            <a:ext cx="218432" cy="30944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76533D2-73C1-FFA5-E39C-CFB8C6EED53F}"/>
              </a:ext>
            </a:extLst>
          </p:cNvPr>
          <p:cNvCxnSpPr>
            <a:cxnSpLocks/>
            <a:stCxn id="34" idx="2"/>
            <a:endCxn id="36" idx="0"/>
          </p:cNvCxnSpPr>
          <p:nvPr/>
        </p:nvCxnSpPr>
        <p:spPr>
          <a:xfrm>
            <a:off x="8962604" y="3427997"/>
            <a:ext cx="3609" cy="258287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43EB65B-6492-9291-E4DE-05C8F026D856}"/>
              </a:ext>
            </a:extLst>
          </p:cNvPr>
          <p:cNvCxnSpPr>
            <a:cxnSpLocks/>
            <a:stCxn id="35" idx="2"/>
            <a:endCxn id="15" idx="3"/>
          </p:cNvCxnSpPr>
          <p:nvPr/>
        </p:nvCxnSpPr>
        <p:spPr>
          <a:xfrm>
            <a:off x="6577704" y="3460271"/>
            <a:ext cx="4167774" cy="1952736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A695FC2-706C-1FBC-3DA2-BEBEBBC6C793}"/>
              </a:ext>
            </a:extLst>
          </p:cNvPr>
          <p:cNvSpPr txBox="1"/>
          <p:nvPr/>
        </p:nvSpPr>
        <p:spPr>
          <a:xfrm>
            <a:off x="556138" y="406835"/>
            <a:ext cx="564369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__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TreeMap_put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self,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char *key, int value) {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// Insert into the sorted linked list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( left != NULL ) {</a:t>
            </a:r>
          </a:p>
          <a:p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new-&gt;__next = right;</a:t>
            </a:r>
          </a:p>
          <a:p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left-&gt;__next = new;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 else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new-&gt;__next = self-&gt;__head;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self-&gt;__head = new;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0" name="Curved Connector 39">
            <a:extLst>
              <a:ext uri="{FF2B5EF4-FFF2-40B4-BE49-F238E27FC236}">
                <a16:creationId xmlns:a16="http://schemas.microsoft.com/office/drawing/2014/main" id="{BC4A20BD-5039-89FD-72FB-69DF43B90EAF}"/>
              </a:ext>
            </a:extLst>
          </p:cNvPr>
          <p:cNvCxnSpPr>
            <a:cxnSpLocks/>
            <a:stCxn id="32" idx="0"/>
            <a:endCxn id="26" idx="3"/>
          </p:cNvCxnSpPr>
          <p:nvPr/>
        </p:nvCxnSpPr>
        <p:spPr>
          <a:xfrm flipH="1" flipV="1">
            <a:off x="11761610" y="5608016"/>
            <a:ext cx="100233" cy="555732"/>
          </a:xfrm>
          <a:prstGeom prst="curvedConnector3">
            <a:avLst>
              <a:gd name="adj1" fmla="val -228069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27068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0689F-D755-2301-1778-42EFDD5F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6550" y="365125"/>
            <a:ext cx="3207249" cy="1325563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Insert into</a:t>
            </a:r>
            <a:br>
              <a:rPr lang="en-US" dirty="0"/>
            </a:br>
            <a:r>
              <a:rPr lang="en-US" dirty="0"/>
              <a:t>the Tree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42692-B417-8104-C93D-04D39B6D066B}"/>
              </a:ext>
            </a:extLst>
          </p:cNvPr>
          <p:cNvGrpSpPr/>
          <p:nvPr/>
        </p:nvGrpSpPr>
        <p:grpSpPr>
          <a:xfrm>
            <a:off x="3393195" y="3150824"/>
            <a:ext cx="8368415" cy="2696308"/>
            <a:chOff x="3938344" y="3429000"/>
            <a:chExt cx="7761569" cy="2289066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021B147-E04B-7714-1072-281493417893}"/>
                </a:ext>
              </a:extLst>
            </p:cNvPr>
            <p:cNvCxnSpPr>
              <a:cxnSpLocks/>
              <a:endCxn id="28" idx="3"/>
            </p:cNvCxnSpPr>
            <p:nvPr/>
          </p:nvCxnSpPr>
          <p:spPr>
            <a:xfrm flipH="1">
              <a:off x="6155920" y="4130261"/>
              <a:ext cx="1717419" cy="536771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Snip Same Side Corner Rectangle 5">
              <a:extLst>
                <a:ext uri="{FF2B5EF4-FFF2-40B4-BE49-F238E27FC236}">
                  <a16:creationId xmlns:a16="http://schemas.microsoft.com/office/drawing/2014/main" id="{C33DDA9B-DE13-04DB-46F0-98E8E144ECF1}"/>
                </a:ext>
              </a:extLst>
            </p:cNvPr>
            <p:cNvSpPr/>
            <p:nvPr/>
          </p:nvSpPr>
          <p:spPr>
            <a:xfrm>
              <a:off x="7646072" y="3913364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h=42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07C04B9-ECC2-9D41-CE2C-E69904CD8F71}"/>
                </a:ext>
              </a:extLst>
            </p:cNvPr>
            <p:cNvCxnSpPr>
              <a:cxnSpLocks/>
              <a:endCxn id="27" idx="3"/>
            </p:cNvCxnSpPr>
            <p:nvPr/>
          </p:nvCxnSpPr>
          <p:spPr>
            <a:xfrm>
              <a:off x="8292234" y="4195676"/>
              <a:ext cx="1544923" cy="461626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5797185-4688-D7FA-769C-F38963A57A88}"/>
                </a:ext>
              </a:extLst>
            </p:cNvPr>
            <p:cNvCxnSpPr>
              <a:cxnSpLocks/>
              <a:endCxn id="9" idx="3"/>
            </p:cNvCxnSpPr>
            <p:nvPr/>
          </p:nvCxnSpPr>
          <p:spPr>
            <a:xfrm flipH="1">
              <a:off x="5235610" y="4953347"/>
              <a:ext cx="601333" cy="39588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Snip Same Side Corner Rectangle 8">
              <a:extLst>
                <a:ext uri="{FF2B5EF4-FFF2-40B4-BE49-F238E27FC236}">
                  <a16:creationId xmlns:a16="http://schemas.microsoft.com/office/drawing/2014/main" id="{E1997218-D72D-0B55-8B9C-150A75D7BFED}"/>
                </a:ext>
              </a:extLst>
            </p:cNvPr>
            <p:cNvSpPr/>
            <p:nvPr/>
          </p:nvSpPr>
          <p:spPr>
            <a:xfrm>
              <a:off x="4885144" y="534923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b=123</a:t>
              </a:r>
            </a:p>
          </p:txBody>
        </p:sp>
        <p:sp>
          <p:nvSpPr>
            <p:cNvPr id="11" name="Snip Same Side Corner Rectangle 10">
              <a:extLst>
                <a:ext uri="{FF2B5EF4-FFF2-40B4-BE49-F238E27FC236}">
                  <a16:creationId xmlns:a16="http://schemas.microsoft.com/office/drawing/2014/main" id="{D479322A-02E2-7BE6-0A77-DA68345410C8}"/>
                </a:ext>
              </a:extLst>
            </p:cNvPr>
            <p:cNvSpPr/>
            <p:nvPr/>
          </p:nvSpPr>
          <p:spPr>
            <a:xfrm>
              <a:off x="6725762" y="5368293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f=6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7DF9DC6-1E8A-7F53-36B1-274CDE3FB490}"/>
                </a:ext>
              </a:extLst>
            </p:cNvPr>
            <p:cNvCxnSpPr>
              <a:cxnSpLocks/>
              <a:endCxn id="11" idx="3"/>
            </p:cNvCxnSpPr>
            <p:nvPr/>
          </p:nvCxnSpPr>
          <p:spPr>
            <a:xfrm>
              <a:off x="6460091" y="4953347"/>
              <a:ext cx="616138" cy="414946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9EB8599-D557-57A6-49A8-92D2DE6B09E2}"/>
                </a:ext>
              </a:extLst>
            </p:cNvPr>
            <p:cNvCxnSpPr>
              <a:cxnSpLocks/>
              <a:endCxn id="14" idx="3"/>
            </p:cNvCxnSpPr>
            <p:nvPr/>
          </p:nvCxnSpPr>
          <p:spPr>
            <a:xfrm flipH="1">
              <a:off x="8916848" y="4939615"/>
              <a:ext cx="625031" cy="418949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nip Same Side Corner Rectangle 13">
              <a:extLst>
                <a:ext uri="{FF2B5EF4-FFF2-40B4-BE49-F238E27FC236}">
                  <a16:creationId xmlns:a16="http://schemas.microsoft.com/office/drawing/2014/main" id="{72FC8C0B-7189-F6A3-8B1E-86920FA32492}"/>
                </a:ext>
              </a:extLst>
            </p:cNvPr>
            <p:cNvSpPr/>
            <p:nvPr/>
          </p:nvSpPr>
          <p:spPr>
            <a:xfrm>
              <a:off x="8566381" y="5358564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j=12</a:t>
              </a:r>
            </a:p>
          </p:txBody>
        </p:sp>
        <p:sp>
          <p:nvSpPr>
            <p:cNvPr id="15" name="Snip Same Side Corner Rectangle 14">
              <a:extLst>
                <a:ext uri="{FF2B5EF4-FFF2-40B4-BE49-F238E27FC236}">
                  <a16:creationId xmlns:a16="http://schemas.microsoft.com/office/drawing/2014/main" id="{E0FAEB72-361C-3CF4-A019-3904D3217E20}"/>
                </a:ext>
              </a:extLst>
            </p:cNvPr>
            <p:cNvSpPr/>
            <p:nvPr/>
          </p:nvSpPr>
          <p:spPr>
            <a:xfrm>
              <a:off x="10407001" y="5349510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m=67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C156405-D07A-B99C-4ABE-93C880574A6F}"/>
                </a:ext>
              </a:extLst>
            </p:cNvPr>
            <p:cNvCxnSpPr>
              <a:cxnSpLocks/>
              <a:endCxn id="15" idx="3"/>
            </p:cNvCxnSpPr>
            <p:nvPr/>
          </p:nvCxnSpPr>
          <p:spPr>
            <a:xfrm>
              <a:off x="10090097" y="4939615"/>
              <a:ext cx="667371" cy="40989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>
              <a:extLst>
                <a:ext uri="{FF2B5EF4-FFF2-40B4-BE49-F238E27FC236}">
                  <a16:creationId xmlns:a16="http://schemas.microsoft.com/office/drawing/2014/main" id="{66114473-4F34-4FF2-63BD-CD15C23CD712}"/>
                </a:ext>
              </a:extLst>
            </p:cNvPr>
            <p:cNvCxnSpPr>
              <a:cxnSpLocks/>
              <a:stCxn id="28" idx="0"/>
              <a:endCxn id="11" idx="2"/>
            </p:cNvCxnSpPr>
            <p:nvPr/>
          </p:nvCxnSpPr>
          <p:spPr>
            <a:xfrm>
              <a:off x="6506386" y="4841919"/>
              <a:ext cx="219377" cy="701261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>
              <a:extLst>
                <a:ext uri="{FF2B5EF4-FFF2-40B4-BE49-F238E27FC236}">
                  <a16:creationId xmlns:a16="http://schemas.microsoft.com/office/drawing/2014/main" id="{3A7ADC3C-4746-3D7F-4D3D-240E26AA8F6C}"/>
                </a:ext>
              </a:extLst>
            </p:cNvPr>
            <p:cNvCxnSpPr>
              <a:cxnSpLocks/>
              <a:stCxn id="19" idx="3"/>
              <a:endCxn id="9" idx="2"/>
            </p:cNvCxnSpPr>
            <p:nvPr/>
          </p:nvCxnSpPr>
          <p:spPr>
            <a:xfrm>
              <a:off x="4549273" y="5514727"/>
              <a:ext cx="335871" cy="9392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4AC831B-FE5E-57A6-2E7F-619276F66643}"/>
                </a:ext>
              </a:extLst>
            </p:cNvPr>
            <p:cNvSpPr/>
            <p:nvPr/>
          </p:nvSpPr>
          <p:spPr>
            <a:xfrm>
              <a:off x="3938344" y="5383710"/>
              <a:ext cx="610929" cy="26203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head</a:t>
              </a:r>
              <a:r>
                <a:rPr lang="en-US" sz="14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</a:p>
          </p:txBody>
        </p:sp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4564A3A4-EC95-8DBC-AEBA-C556CBC4AA28}"/>
                </a:ext>
              </a:extLst>
            </p:cNvPr>
            <p:cNvCxnSpPr>
              <a:cxnSpLocks/>
              <a:stCxn id="9" idx="0"/>
              <a:endCxn id="28" idx="2"/>
            </p:cNvCxnSpPr>
            <p:nvPr/>
          </p:nvCxnSpPr>
          <p:spPr>
            <a:xfrm flipV="1">
              <a:off x="5586077" y="4841919"/>
              <a:ext cx="219377" cy="6822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>
              <a:extLst>
                <a:ext uri="{FF2B5EF4-FFF2-40B4-BE49-F238E27FC236}">
                  <a16:creationId xmlns:a16="http://schemas.microsoft.com/office/drawing/2014/main" id="{1C2CB222-639E-A53F-53CE-0A781D7B6182}"/>
                </a:ext>
              </a:extLst>
            </p:cNvPr>
            <p:cNvCxnSpPr>
              <a:cxnSpLocks/>
              <a:stCxn id="11" idx="0"/>
              <a:endCxn id="6" idx="2"/>
            </p:cNvCxnSpPr>
            <p:nvPr/>
          </p:nvCxnSpPr>
          <p:spPr>
            <a:xfrm flipV="1">
              <a:off x="7426695" y="4088250"/>
              <a:ext cx="219377" cy="145493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>
              <a:extLst>
                <a:ext uri="{FF2B5EF4-FFF2-40B4-BE49-F238E27FC236}">
                  <a16:creationId xmlns:a16="http://schemas.microsoft.com/office/drawing/2014/main" id="{7E29711F-545D-885C-FB3C-F5C575D9FA09}"/>
                </a:ext>
              </a:extLst>
            </p:cNvPr>
            <p:cNvCxnSpPr>
              <a:cxnSpLocks/>
              <a:stCxn id="6" idx="0"/>
              <a:endCxn id="14" idx="2"/>
            </p:cNvCxnSpPr>
            <p:nvPr/>
          </p:nvCxnSpPr>
          <p:spPr>
            <a:xfrm>
              <a:off x="8347005" y="4088250"/>
              <a:ext cx="219377" cy="14452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id="{415D877F-35C0-CC57-3B85-C878064BBF9C}"/>
                </a:ext>
              </a:extLst>
            </p:cNvPr>
            <p:cNvCxnSpPr>
              <a:cxnSpLocks/>
              <a:stCxn id="14" idx="0"/>
              <a:endCxn id="27" idx="2"/>
            </p:cNvCxnSpPr>
            <p:nvPr/>
          </p:nvCxnSpPr>
          <p:spPr>
            <a:xfrm flipV="1">
              <a:off x="9267314" y="4832189"/>
              <a:ext cx="219377" cy="701261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7F54C812-129A-FA63-7889-3737F6D2BF50}"/>
                </a:ext>
              </a:extLst>
            </p:cNvPr>
            <p:cNvCxnSpPr>
              <a:cxnSpLocks/>
              <a:stCxn id="27" idx="0"/>
              <a:endCxn id="15" idx="2"/>
            </p:cNvCxnSpPr>
            <p:nvPr/>
          </p:nvCxnSpPr>
          <p:spPr>
            <a:xfrm>
              <a:off x="10187624" y="4832189"/>
              <a:ext cx="219378" cy="692207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1AC3C37-15DE-6042-B7E7-9D4C77626380}"/>
                </a:ext>
              </a:extLst>
            </p:cNvPr>
            <p:cNvSpPr/>
            <p:nvPr/>
          </p:nvSpPr>
          <p:spPr>
            <a:xfrm>
              <a:off x="11497321" y="5383710"/>
              <a:ext cx="202592" cy="26270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∅</a:t>
              </a:r>
            </a:p>
          </p:txBody>
        </p:sp>
        <p:sp>
          <p:nvSpPr>
            <p:cNvPr id="27" name="Snip Same Side Corner Rectangle 26">
              <a:extLst>
                <a:ext uri="{FF2B5EF4-FFF2-40B4-BE49-F238E27FC236}">
                  <a16:creationId xmlns:a16="http://schemas.microsoft.com/office/drawing/2014/main" id="{0EE0C3BC-1B6B-C561-FA36-8394FEC40513}"/>
                </a:ext>
              </a:extLst>
            </p:cNvPr>
            <p:cNvSpPr/>
            <p:nvPr/>
          </p:nvSpPr>
          <p:spPr>
            <a:xfrm>
              <a:off x="9486691" y="465730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k=9</a:t>
              </a:r>
            </a:p>
          </p:txBody>
        </p:sp>
        <p:sp>
          <p:nvSpPr>
            <p:cNvPr id="28" name="Snip Same Side Corner Rectangle 27">
              <a:extLst>
                <a:ext uri="{FF2B5EF4-FFF2-40B4-BE49-F238E27FC236}">
                  <a16:creationId xmlns:a16="http://schemas.microsoft.com/office/drawing/2014/main" id="{67EBBE2E-FDAD-A1A3-9E66-7CA21AE3768A}"/>
                </a:ext>
              </a:extLst>
            </p:cNvPr>
            <p:cNvSpPr/>
            <p:nvPr/>
          </p:nvSpPr>
          <p:spPr>
            <a:xfrm>
              <a:off x="5805453" y="466703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d=8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FB0AB1A-5B1F-AC88-0995-B3543C7A46B0}"/>
                </a:ext>
              </a:extLst>
            </p:cNvPr>
            <p:cNvSpPr/>
            <p:nvPr/>
          </p:nvSpPr>
          <p:spPr>
            <a:xfrm>
              <a:off x="7681144" y="3429000"/>
              <a:ext cx="610775" cy="26270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root</a:t>
              </a:r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9BA86AB-E27D-2A3A-EC1F-C6E07C151685}"/>
                </a:ext>
              </a:extLst>
            </p:cNvPr>
            <p:cNvCxnSpPr>
              <a:cxnSpLocks/>
              <a:stCxn id="29" idx="2"/>
              <a:endCxn id="6" idx="3"/>
            </p:cNvCxnSpPr>
            <p:nvPr/>
          </p:nvCxnSpPr>
          <p:spPr>
            <a:xfrm>
              <a:off x="7986532" y="3691709"/>
              <a:ext cx="10007" cy="22165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Snip Same Side Corner Rectangle 31">
            <a:extLst>
              <a:ext uri="{FF2B5EF4-FFF2-40B4-BE49-F238E27FC236}">
                <a16:creationId xmlns:a16="http://schemas.microsoft.com/office/drawing/2014/main" id="{DC0B4DD4-71AA-53C5-4865-9169231518BA}"/>
              </a:ext>
            </a:extLst>
          </p:cNvPr>
          <p:cNvSpPr/>
          <p:nvPr/>
        </p:nvSpPr>
        <p:spPr>
          <a:xfrm>
            <a:off x="11106107" y="5957748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x=71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39CFEE8-769F-ED17-3946-6F428EB615BA}"/>
              </a:ext>
            </a:extLst>
          </p:cNvPr>
          <p:cNvSpPr/>
          <p:nvPr/>
        </p:nvSpPr>
        <p:spPr>
          <a:xfrm>
            <a:off x="8584736" y="3118550"/>
            <a:ext cx="755736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right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6A92E6C-8523-A314-78DA-9F616248D338}"/>
              </a:ext>
            </a:extLst>
          </p:cNvPr>
          <p:cNvSpPr/>
          <p:nvPr/>
        </p:nvSpPr>
        <p:spPr>
          <a:xfrm>
            <a:off x="6199836" y="3150824"/>
            <a:ext cx="755736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22FC12F-D638-3D8E-64D0-E002B93858E0}"/>
              </a:ext>
            </a:extLst>
          </p:cNvPr>
          <p:cNvSpPr/>
          <p:nvPr/>
        </p:nvSpPr>
        <p:spPr>
          <a:xfrm>
            <a:off x="8856997" y="3686284"/>
            <a:ext cx="218432" cy="30944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76533D2-73C1-FFA5-E39C-CFB8C6EED53F}"/>
              </a:ext>
            </a:extLst>
          </p:cNvPr>
          <p:cNvCxnSpPr>
            <a:cxnSpLocks/>
            <a:stCxn id="34" idx="2"/>
            <a:endCxn id="36" idx="0"/>
          </p:cNvCxnSpPr>
          <p:nvPr/>
        </p:nvCxnSpPr>
        <p:spPr>
          <a:xfrm>
            <a:off x="8962604" y="3427997"/>
            <a:ext cx="3609" cy="258287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33B3244-5E59-65B8-31A5-E1DEE22986DF}"/>
              </a:ext>
            </a:extLst>
          </p:cNvPr>
          <p:cNvSpPr txBox="1"/>
          <p:nvPr/>
        </p:nvSpPr>
        <p:spPr>
          <a:xfrm>
            <a:off x="556137" y="406835"/>
            <a:ext cx="6954437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__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TreeMap_put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self,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char *key, int value) {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// Insert into the tree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( right != NULL &amp;&amp; right-&gt;__left == NULL 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right-&gt;__left = new;</a:t>
            </a:r>
          </a:p>
          <a:p>
            <a:r>
              <a:rPr lang="en-US" sz="1400" b="1" dirty="0">
                <a:solidFill>
                  <a:srgbClr val="C65A1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 else if ( left != NULL &amp;&amp; left-&gt;__right == NULL ) {</a:t>
            </a:r>
          </a:p>
          <a:p>
            <a:r>
              <a:rPr lang="en-US" sz="1400" b="1" dirty="0">
                <a:solidFill>
                  <a:srgbClr val="C65A1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left-&gt;__right = new;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 else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("FAIL\n");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0" name="Curved Connector 39">
            <a:extLst>
              <a:ext uri="{FF2B5EF4-FFF2-40B4-BE49-F238E27FC236}">
                <a16:creationId xmlns:a16="http://schemas.microsoft.com/office/drawing/2014/main" id="{71BA26CD-3487-CD11-8575-BC02313522DF}"/>
              </a:ext>
            </a:extLst>
          </p:cNvPr>
          <p:cNvCxnSpPr>
            <a:cxnSpLocks/>
          </p:cNvCxnSpPr>
          <p:nvPr/>
        </p:nvCxnSpPr>
        <p:spPr>
          <a:xfrm flipH="1">
            <a:off x="11106107" y="5619007"/>
            <a:ext cx="17239" cy="544741"/>
          </a:xfrm>
          <a:prstGeom prst="curvedConnector5">
            <a:avLst>
              <a:gd name="adj1" fmla="val -1326063"/>
              <a:gd name="adj2" fmla="val 50000"/>
              <a:gd name="adj3" fmla="val 1426063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>
            <a:extLst>
              <a:ext uri="{FF2B5EF4-FFF2-40B4-BE49-F238E27FC236}">
                <a16:creationId xmlns:a16="http://schemas.microsoft.com/office/drawing/2014/main" id="{1D5E4602-C689-68CF-FFDC-9ED0FB71C8DA}"/>
              </a:ext>
            </a:extLst>
          </p:cNvPr>
          <p:cNvCxnSpPr>
            <a:cxnSpLocks/>
          </p:cNvCxnSpPr>
          <p:nvPr/>
        </p:nvCxnSpPr>
        <p:spPr>
          <a:xfrm flipH="1" flipV="1">
            <a:off x="11761610" y="5608016"/>
            <a:ext cx="100233" cy="555732"/>
          </a:xfrm>
          <a:prstGeom prst="curvedConnector3">
            <a:avLst>
              <a:gd name="adj1" fmla="val -228069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A1FF79E-4F95-C210-971B-ADDAD984C102}"/>
              </a:ext>
            </a:extLst>
          </p:cNvPr>
          <p:cNvCxnSpPr>
            <a:cxnSpLocks/>
            <a:endCxn id="32" idx="3"/>
          </p:cNvCxnSpPr>
          <p:nvPr/>
        </p:nvCxnSpPr>
        <p:spPr>
          <a:xfrm>
            <a:off x="11106107" y="5761943"/>
            <a:ext cx="377868" cy="19580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43EB65B-6492-9291-E4DE-05C8F026D856}"/>
              </a:ext>
            </a:extLst>
          </p:cNvPr>
          <p:cNvCxnSpPr>
            <a:cxnSpLocks/>
            <a:stCxn id="35" idx="2"/>
            <a:endCxn id="15" idx="3"/>
          </p:cNvCxnSpPr>
          <p:nvPr/>
        </p:nvCxnSpPr>
        <p:spPr>
          <a:xfrm>
            <a:off x="6577704" y="3460271"/>
            <a:ext cx="4167774" cy="1952736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181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3984F9-8425-3C13-BE9B-24EBF80A9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From </a:t>
            </a:r>
            <a:r>
              <a:rPr lang="en-US" dirty="0" err="1"/>
              <a:t>ListMap</a:t>
            </a:r>
            <a:r>
              <a:rPr lang="en-US" dirty="0"/>
              <a:t> to HashMap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1880B2-3FAF-4179-3EDE-F63E14DC2A93}"/>
              </a:ext>
            </a:extLst>
          </p:cNvPr>
          <p:cNvSpPr txBox="1"/>
          <p:nvPr/>
        </p:nvSpPr>
        <p:spPr>
          <a:xfrm>
            <a:off x="1095649" y="2242044"/>
            <a:ext cx="319189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char *key;  /* public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int value;  /* public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*__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*__next;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ListMap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*__head;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*__tail;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62DFA6-1752-6EE4-5631-CFE7456EA7CC}"/>
              </a:ext>
            </a:extLst>
          </p:cNvPr>
          <p:cNvSpPr txBox="1"/>
          <p:nvPr/>
        </p:nvSpPr>
        <p:spPr>
          <a:xfrm>
            <a:off x="6875126" y="2134322"/>
            <a:ext cx="4051109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HashMapEntry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char *key;  /* public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int value;  /* public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HashMapEntry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*__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HashMapEntry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*__next;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HashMap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int __buckets;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HashMapEntry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*__heads[8];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HashMapEntry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*__tails[8];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185350557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0689F-D755-2301-1778-42EFDD5F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6550" y="365125"/>
            <a:ext cx="3207249" cy="1325563"/>
          </a:xfrm>
        </p:spPr>
        <p:txBody>
          <a:bodyPr/>
          <a:lstStyle/>
          <a:p>
            <a:pPr algn="r"/>
            <a:r>
              <a:rPr lang="en-US" dirty="0"/>
              <a:t>Replace…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7F78CA-D515-6E88-7650-6776DAB3734B}"/>
              </a:ext>
            </a:extLst>
          </p:cNvPr>
          <p:cNvSpPr txBox="1"/>
          <p:nvPr/>
        </p:nvSpPr>
        <p:spPr>
          <a:xfrm>
            <a:off x="556138" y="406835"/>
            <a:ext cx="564369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__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TreeMap_put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self,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char *key, int value) {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cur = self-&gt;__root;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right = NULL;  /* Our nearest right neighbor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left = NULL;   /* Out nearest left neighbor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while(cur != NULL 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(key, cur-&gt;key);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0 )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cur-&gt;value = value;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if(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0 ) { /* Turn left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right = cur;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cur = cur-&gt;__left;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 else {  /* Turn right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left = cur;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cur = cur-&gt;__right;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42692-B417-8104-C93D-04D39B6D066B}"/>
              </a:ext>
            </a:extLst>
          </p:cNvPr>
          <p:cNvGrpSpPr/>
          <p:nvPr/>
        </p:nvGrpSpPr>
        <p:grpSpPr>
          <a:xfrm>
            <a:off x="3393195" y="3150824"/>
            <a:ext cx="8368415" cy="2696308"/>
            <a:chOff x="3938344" y="3429000"/>
            <a:chExt cx="7761569" cy="2289066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021B147-E04B-7714-1072-281493417893}"/>
                </a:ext>
              </a:extLst>
            </p:cNvPr>
            <p:cNvCxnSpPr>
              <a:cxnSpLocks/>
              <a:endCxn id="28" idx="3"/>
            </p:cNvCxnSpPr>
            <p:nvPr/>
          </p:nvCxnSpPr>
          <p:spPr>
            <a:xfrm flipH="1">
              <a:off x="6155920" y="4130261"/>
              <a:ext cx="1717419" cy="536771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Snip Same Side Corner Rectangle 5">
              <a:extLst>
                <a:ext uri="{FF2B5EF4-FFF2-40B4-BE49-F238E27FC236}">
                  <a16:creationId xmlns:a16="http://schemas.microsoft.com/office/drawing/2014/main" id="{C33DDA9B-DE13-04DB-46F0-98E8E144ECF1}"/>
                </a:ext>
              </a:extLst>
            </p:cNvPr>
            <p:cNvSpPr/>
            <p:nvPr/>
          </p:nvSpPr>
          <p:spPr>
            <a:xfrm>
              <a:off x="7646072" y="3913364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h=42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07C04B9-ECC2-9D41-CE2C-E69904CD8F71}"/>
                </a:ext>
              </a:extLst>
            </p:cNvPr>
            <p:cNvCxnSpPr>
              <a:cxnSpLocks/>
              <a:endCxn id="27" idx="3"/>
            </p:cNvCxnSpPr>
            <p:nvPr/>
          </p:nvCxnSpPr>
          <p:spPr>
            <a:xfrm>
              <a:off x="8292234" y="4195676"/>
              <a:ext cx="1544923" cy="461626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5797185-4688-D7FA-769C-F38963A57A88}"/>
                </a:ext>
              </a:extLst>
            </p:cNvPr>
            <p:cNvCxnSpPr>
              <a:cxnSpLocks/>
              <a:endCxn id="9" idx="3"/>
            </p:cNvCxnSpPr>
            <p:nvPr/>
          </p:nvCxnSpPr>
          <p:spPr>
            <a:xfrm flipH="1">
              <a:off x="5235610" y="4953347"/>
              <a:ext cx="601333" cy="39588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Snip Same Side Corner Rectangle 8">
              <a:extLst>
                <a:ext uri="{FF2B5EF4-FFF2-40B4-BE49-F238E27FC236}">
                  <a16:creationId xmlns:a16="http://schemas.microsoft.com/office/drawing/2014/main" id="{E1997218-D72D-0B55-8B9C-150A75D7BFED}"/>
                </a:ext>
              </a:extLst>
            </p:cNvPr>
            <p:cNvSpPr/>
            <p:nvPr/>
          </p:nvSpPr>
          <p:spPr>
            <a:xfrm>
              <a:off x="4885144" y="534923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b=123</a:t>
              </a:r>
            </a:p>
          </p:txBody>
        </p:sp>
        <p:sp>
          <p:nvSpPr>
            <p:cNvPr id="11" name="Snip Same Side Corner Rectangle 10">
              <a:extLst>
                <a:ext uri="{FF2B5EF4-FFF2-40B4-BE49-F238E27FC236}">
                  <a16:creationId xmlns:a16="http://schemas.microsoft.com/office/drawing/2014/main" id="{D479322A-02E2-7BE6-0A77-DA68345410C8}"/>
                </a:ext>
              </a:extLst>
            </p:cNvPr>
            <p:cNvSpPr/>
            <p:nvPr/>
          </p:nvSpPr>
          <p:spPr>
            <a:xfrm>
              <a:off x="6725762" y="5368293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f=6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7DF9DC6-1E8A-7F53-36B1-274CDE3FB490}"/>
                </a:ext>
              </a:extLst>
            </p:cNvPr>
            <p:cNvCxnSpPr>
              <a:cxnSpLocks/>
              <a:endCxn id="11" idx="3"/>
            </p:cNvCxnSpPr>
            <p:nvPr/>
          </p:nvCxnSpPr>
          <p:spPr>
            <a:xfrm>
              <a:off x="6460091" y="4953347"/>
              <a:ext cx="616138" cy="414946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9EB8599-D557-57A6-49A8-92D2DE6B09E2}"/>
                </a:ext>
              </a:extLst>
            </p:cNvPr>
            <p:cNvCxnSpPr>
              <a:cxnSpLocks/>
              <a:endCxn id="14" idx="3"/>
            </p:cNvCxnSpPr>
            <p:nvPr/>
          </p:nvCxnSpPr>
          <p:spPr>
            <a:xfrm flipH="1">
              <a:off x="8916848" y="4939615"/>
              <a:ext cx="625031" cy="418949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nip Same Side Corner Rectangle 13">
              <a:extLst>
                <a:ext uri="{FF2B5EF4-FFF2-40B4-BE49-F238E27FC236}">
                  <a16:creationId xmlns:a16="http://schemas.microsoft.com/office/drawing/2014/main" id="{72FC8C0B-7189-F6A3-8B1E-86920FA32492}"/>
                </a:ext>
              </a:extLst>
            </p:cNvPr>
            <p:cNvSpPr/>
            <p:nvPr/>
          </p:nvSpPr>
          <p:spPr>
            <a:xfrm>
              <a:off x="8566381" y="5358564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j=12</a:t>
              </a:r>
            </a:p>
          </p:txBody>
        </p:sp>
        <p:sp>
          <p:nvSpPr>
            <p:cNvPr id="15" name="Snip Same Side Corner Rectangle 14">
              <a:extLst>
                <a:ext uri="{FF2B5EF4-FFF2-40B4-BE49-F238E27FC236}">
                  <a16:creationId xmlns:a16="http://schemas.microsoft.com/office/drawing/2014/main" id="{E0FAEB72-361C-3CF4-A019-3904D3217E20}"/>
                </a:ext>
              </a:extLst>
            </p:cNvPr>
            <p:cNvSpPr/>
            <p:nvPr/>
          </p:nvSpPr>
          <p:spPr>
            <a:xfrm>
              <a:off x="10407001" y="5349510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m=67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C156405-D07A-B99C-4ABE-93C880574A6F}"/>
                </a:ext>
              </a:extLst>
            </p:cNvPr>
            <p:cNvCxnSpPr>
              <a:cxnSpLocks/>
              <a:endCxn id="15" idx="3"/>
            </p:cNvCxnSpPr>
            <p:nvPr/>
          </p:nvCxnSpPr>
          <p:spPr>
            <a:xfrm>
              <a:off x="10090097" y="4939615"/>
              <a:ext cx="667371" cy="40989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>
              <a:extLst>
                <a:ext uri="{FF2B5EF4-FFF2-40B4-BE49-F238E27FC236}">
                  <a16:creationId xmlns:a16="http://schemas.microsoft.com/office/drawing/2014/main" id="{66114473-4F34-4FF2-63BD-CD15C23CD712}"/>
                </a:ext>
              </a:extLst>
            </p:cNvPr>
            <p:cNvCxnSpPr>
              <a:cxnSpLocks/>
              <a:stCxn id="28" idx="0"/>
              <a:endCxn id="11" idx="2"/>
            </p:cNvCxnSpPr>
            <p:nvPr/>
          </p:nvCxnSpPr>
          <p:spPr>
            <a:xfrm>
              <a:off x="6506386" y="4841919"/>
              <a:ext cx="219377" cy="701261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>
              <a:extLst>
                <a:ext uri="{FF2B5EF4-FFF2-40B4-BE49-F238E27FC236}">
                  <a16:creationId xmlns:a16="http://schemas.microsoft.com/office/drawing/2014/main" id="{3A7ADC3C-4746-3D7F-4D3D-240E26AA8F6C}"/>
                </a:ext>
              </a:extLst>
            </p:cNvPr>
            <p:cNvCxnSpPr>
              <a:cxnSpLocks/>
              <a:stCxn id="19" idx="3"/>
              <a:endCxn id="9" idx="2"/>
            </p:cNvCxnSpPr>
            <p:nvPr/>
          </p:nvCxnSpPr>
          <p:spPr>
            <a:xfrm>
              <a:off x="4549273" y="5514727"/>
              <a:ext cx="335871" cy="9392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4AC831B-FE5E-57A6-2E7F-619276F66643}"/>
                </a:ext>
              </a:extLst>
            </p:cNvPr>
            <p:cNvSpPr/>
            <p:nvPr/>
          </p:nvSpPr>
          <p:spPr>
            <a:xfrm>
              <a:off x="3938344" y="5383710"/>
              <a:ext cx="610929" cy="26203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head</a:t>
              </a:r>
              <a:r>
                <a:rPr lang="en-US" sz="14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</a:p>
          </p:txBody>
        </p:sp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4564A3A4-EC95-8DBC-AEBA-C556CBC4AA28}"/>
                </a:ext>
              </a:extLst>
            </p:cNvPr>
            <p:cNvCxnSpPr>
              <a:cxnSpLocks/>
              <a:stCxn id="9" idx="0"/>
              <a:endCxn id="28" idx="2"/>
            </p:cNvCxnSpPr>
            <p:nvPr/>
          </p:nvCxnSpPr>
          <p:spPr>
            <a:xfrm flipV="1">
              <a:off x="5586077" y="4841919"/>
              <a:ext cx="219377" cy="6822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>
              <a:extLst>
                <a:ext uri="{FF2B5EF4-FFF2-40B4-BE49-F238E27FC236}">
                  <a16:creationId xmlns:a16="http://schemas.microsoft.com/office/drawing/2014/main" id="{1C2CB222-639E-A53F-53CE-0A781D7B6182}"/>
                </a:ext>
              </a:extLst>
            </p:cNvPr>
            <p:cNvCxnSpPr>
              <a:cxnSpLocks/>
              <a:stCxn id="11" idx="0"/>
              <a:endCxn id="6" idx="2"/>
            </p:cNvCxnSpPr>
            <p:nvPr/>
          </p:nvCxnSpPr>
          <p:spPr>
            <a:xfrm flipV="1">
              <a:off x="7426695" y="4088250"/>
              <a:ext cx="219377" cy="145493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>
              <a:extLst>
                <a:ext uri="{FF2B5EF4-FFF2-40B4-BE49-F238E27FC236}">
                  <a16:creationId xmlns:a16="http://schemas.microsoft.com/office/drawing/2014/main" id="{7E29711F-545D-885C-FB3C-F5C575D9FA09}"/>
                </a:ext>
              </a:extLst>
            </p:cNvPr>
            <p:cNvCxnSpPr>
              <a:cxnSpLocks/>
              <a:stCxn id="6" idx="0"/>
              <a:endCxn id="14" idx="2"/>
            </p:cNvCxnSpPr>
            <p:nvPr/>
          </p:nvCxnSpPr>
          <p:spPr>
            <a:xfrm>
              <a:off x="8347005" y="4088250"/>
              <a:ext cx="219377" cy="14452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id="{415D877F-35C0-CC57-3B85-C878064BBF9C}"/>
                </a:ext>
              </a:extLst>
            </p:cNvPr>
            <p:cNvCxnSpPr>
              <a:cxnSpLocks/>
              <a:stCxn id="14" idx="0"/>
              <a:endCxn id="27" idx="2"/>
            </p:cNvCxnSpPr>
            <p:nvPr/>
          </p:nvCxnSpPr>
          <p:spPr>
            <a:xfrm flipV="1">
              <a:off x="9267314" y="4832189"/>
              <a:ext cx="219377" cy="701261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7F54C812-129A-FA63-7889-3737F6D2BF50}"/>
                </a:ext>
              </a:extLst>
            </p:cNvPr>
            <p:cNvCxnSpPr>
              <a:cxnSpLocks/>
              <a:stCxn id="27" idx="0"/>
              <a:endCxn id="15" idx="2"/>
            </p:cNvCxnSpPr>
            <p:nvPr/>
          </p:nvCxnSpPr>
          <p:spPr>
            <a:xfrm>
              <a:off x="10187624" y="4832189"/>
              <a:ext cx="219378" cy="692207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0A71A2F0-3F81-EF71-1A30-5894091305F0}"/>
                </a:ext>
              </a:extLst>
            </p:cNvPr>
            <p:cNvCxnSpPr>
              <a:cxnSpLocks/>
              <a:stCxn id="15" idx="0"/>
              <a:endCxn id="26" idx="1"/>
            </p:cNvCxnSpPr>
            <p:nvPr/>
          </p:nvCxnSpPr>
          <p:spPr>
            <a:xfrm flipV="1">
              <a:off x="11107934" y="5515065"/>
              <a:ext cx="389386" cy="9332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1AC3C37-15DE-6042-B7E7-9D4C77626380}"/>
                </a:ext>
              </a:extLst>
            </p:cNvPr>
            <p:cNvSpPr/>
            <p:nvPr/>
          </p:nvSpPr>
          <p:spPr>
            <a:xfrm>
              <a:off x="11497321" y="5383710"/>
              <a:ext cx="202592" cy="26270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∅</a:t>
              </a:r>
            </a:p>
          </p:txBody>
        </p:sp>
        <p:sp>
          <p:nvSpPr>
            <p:cNvPr id="27" name="Snip Same Side Corner Rectangle 26">
              <a:extLst>
                <a:ext uri="{FF2B5EF4-FFF2-40B4-BE49-F238E27FC236}">
                  <a16:creationId xmlns:a16="http://schemas.microsoft.com/office/drawing/2014/main" id="{0EE0C3BC-1B6B-C561-FA36-8394FEC40513}"/>
                </a:ext>
              </a:extLst>
            </p:cNvPr>
            <p:cNvSpPr/>
            <p:nvPr/>
          </p:nvSpPr>
          <p:spPr>
            <a:xfrm>
              <a:off x="9486691" y="465730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k=9</a:t>
              </a:r>
            </a:p>
          </p:txBody>
        </p:sp>
        <p:sp>
          <p:nvSpPr>
            <p:cNvPr id="28" name="Snip Same Side Corner Rectangle 27">
              <a:extLst>
                <a:ext uri="{FF2B5EF4-FFF2-40B4-BE49-F238E27FC236}">
                  <a16:creationId xmlns:a16="http://schemas.microsoft.com/office/drawing/2014/main" id="{67EBBE2E-FDAD-A1A3-9E66-7CA21AE3768A}"/>
                </a:ext>
              </a:extLst>
            </p:cNvPr>
            <p:cNvSpPr/>
            <p:nvPr/>
          </p:nvSpPr>
          <p:spPr>
            <a:xfrm>
              <a:off x="5805453" y="466703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d=8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FB0AB1A-5B1F-AC88-0995-B3543C7A46B0}"/>
                </a:ext>
              </a:extLst>
            </p:cNvPr>
            <p:cNvSpPr/>
            <p:nvPr/>
          </p:nvSpPr>
          <p:spPr>
            <a:xfrm>
              <a:off x="7681144" y="3429000"/>
              <a:ext cx="610775" cy="26270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root</a:t>
              </a:r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9BA86AB-E27D-2A3A-EC1F-C6E07C151685}"/>
                </a:ext>
              </a:extLst>
            </p:cNvPr>
            <p:cNvCxnSpPr>
              <a:cxnSpLocks/>
              <a:stCxn id="29" idx="2"/>
              <a:endCxn id="6" idx="3"/>
            </p:cNvCxnSpPr>
            <p:nvPr/>
          </p:nvCxnSpPr>
          <p:spPr>
            <a:xfrm>
              <a:off x="7986532" y="3691709"/>
              <a:ext cx="10007" cy="22165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Snip Same Side Corner Rectangle 31">
            <a:extLst>
              <a:ext uri="{FF2B5EF4-FFF2-40B4-BE49-F238E27FC236}">
                <a16:creationId xmlns:a16="http://schemas.microsoft.com/office/drawing/2014/main" id="{DC0B4DD4-71AA-53C5-4865-9169231518BA}"/>
              </a:ext>
            </a:extLst>
          </p:cNvPr>
          <p:cNvSpPr/>
          <p:nvPr/>
        </p:nvSpPr>
        <p:spPr>
          <a:xfrm>
            <a:off x="7390816" y="2127756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f=16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39CFEE8-769F-ED17-3946-6F428EB615BA}"/>
              </a:ext>
            </a:extLst>
          </p:cNvPr>
          <p:cNvSpPr/>
          <p:nvPr/>
        </p:nvSpPr>
        <p:spPr>
          <a:xfrm>
            <a:off x="8584736" y="3118550"/>
            <a:ext cx="755736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right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6A92E6C-8523-A314-78DA-9F616248D338}"/>
              </a:ext>
            </a:extLst>
          </p:cNvPr>
          <p:cNvSpPr/>
          <p:nvPr/>
        </p:nvSpPr>
        <p:spPr>
          <a:xfrm>
            <a:off x="6199836" y="3150824"/>
            <a:ext cx="755736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22FC12F-D638-3D8E-64D0-E002B93858E0}"/>
              </a:ext>
            </a:extLst>
          </p:cNvPr>
          <p:cNvSpPr/>
          <p:nvPr/>
        </p:nvSpPr>
        <p:spPr>
          <a:xfrm>
            <a:off x="8856997" y="3686284"/>
            <a:ext cx="218432" cy="30944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E601012-0005-899D-0E74-B295ABDA7BA0}"/>
              </a:ext>
            </a:extLst>
          </p:cNvPr>
          <p:cNvSpPr/>
          <p:nvPr/>
        </p:nvSpPr>
        <p:spPr>
          <a:xfrm>
            <a:off x="6458629" y="3763599"/>
            <a:ext cx="218432" cy="30944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76533D2-73C1-FFA5-E39C-CFB8C6EED53F}"/>
              </a:ext>
            </a:extLst>
          </p:cNvPr>
          <p:cNvCxnSpPr>
            <a:cxnSpLocks/>
            <a:stCxn id="34" idx="2"/>
            <a:endCxn id="36" idx="0"/>
          </p:cNvCxnSpPr>
          <p:nvPr/>
        </p:nvCxnSpPr>
        <p:spPr>
          <a:xfrm>
            <a:off x="8962604" y="3427997"/>
            <a:ext cx="3609" cy="258287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43EB65B-6492-9291-E4DE-05C8F026D856}"/>
              </a:ext>
            </a:extLst>
          </p:cNvPr>
          <p:cNvCxnSpPr>
            <a:cxnSpLocks/>
            <a:stCxn id="35" idx="2"/>
            <a:endCxn id="37" idx="0"/>
          </p:cNvCxnSpPr>
          <p:nvPr/>
        </p:nvCxnSpPr>
        <p:spPr>
          <a:xfrm flipH="1">
            <a:off x="6567845" y="3460271"/>
            <a:ext cx="9859" cy="30332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02509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0689F-D755-2301-1778-42EFDD5F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6550" y="365125"/>
            <a:ext cx="3207249" cy="1325563"/>
          </a:xfrm>
        </p:spPr>
        <p:txBody>
          <a:bodyPr/>
          <a:lstStyle/>
          <a:p>
            <a:pPr algn="r"/>
            <a:r>
              <a:rPr lang="en-US" dirty="0"/>
              <a:t>Replace…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7F78CA-D515-6E88-7650-6776DAB3734B}"/>
              </a:ext>
            </a:extLst>
          </p:cNvPr>
          <p:cNvSpPr txBox="1"/>
          <p:nvPr/>
        </p:nvSpPr>
        <p:spPr>
          <a:xfrm>
            <a:off x="556138" y="406835"/>
            <a:ext cx="564369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__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TreeMap_put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self,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char *key, int value) {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cur = self-&gt;__root;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right = NULL;  /* Our nearest right neighbor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left = NULL;   /* Out nearest left neighbor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while(cur != NULL 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(key, cur-&gt;key);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0 )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cur-&gt;value = value;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if(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0 ) { /* Turn left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right = cur;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cur = cur-&gt;__left;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 else {  /* Turn right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left = cur;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cur = cur-&gt;__right;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42692-B417-8104-C93D-04D39B6D066B}"/>
              </a:ext>
            </a:extLst>
          </p:cNvPr>
          <p:cNvGrpSpPr/>
          <p:nvPr/>
        </p:nvGrpSpPr>
        <p:grpSpPr>
          <a:xfrm>
            <a:off x="3393195" y="3150824"/>
            <a:ext cx="8368415" cy="2696308"/>
            <a:chOff x="3938344" y="3429000"/>
            <a:chExt cx="7761569" cy="2289066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021B147-E04B-7714-1072-281493417893}"/>
                </a:ext>
              </a:extLst>
            </p:cNvPr>
            <p:cNvCxnSpPr>
              <a:cxnSpLocks/>
              <a:endCxn id="28" idx="3"/>
            </p:cNvCxnSpPr>
            <p:nvPr/>
          </p:nvCxnSpPr>
          <p:spPr>
            <a:xfrm flipH="1">
              <a:off x="6155920" y="4130261"/>
              <a:ext cx="1717419" cy="536771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Snip Same Side Corner Rectangle 5">
              <a:extLst>
                <a:ext uri="{FF2B5EF4-FFF2-40B4-BE49-F238E27FC236}">
                  <a16:creationId xmlns:a16="http://schemas.microsoft.com/office/drawing/2014/main" id="{C33DDA9B-DE13-04DB-46F0-98E8E144ECF1}"/>
                </a:ext>
              </a:extLst>
            </p:cNvPr>
            <p:cNvSpPr/>
            <p:nvPr/>
          </p:nvSpPr>
          <p:spPr>
            <a:xfrm>
              <a:off x="7646072" y="3913364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h=42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07C04B9-ECC2-9D41-CE2C-E69904CD8F71}"/>
                </a:ext>
              </a:extLst>
            </p:cNvPr>
            <p:cNvCxnSpPr>
              <a:cxnSpLocks/>
              <a:endCxn id="27" idx="3"/>
            </p:cNvCxnSpPr>
            <p:nvPr/>
          </p:nvCxnSpPr>
          <p:spPr>
            <a:xfrm>
              <a:off x="8292234" y="4195676"/>
              <a:ext cx="1544923" cy="461626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5797185-4688-D7FA-769C-F38963A57A88}"/>
                </a:ext>
              </a:extLst>
            </p:cNvPr>
            <p:cNvCxnSpPr>
              <a:cxnSpLocks/>
              <a:endCxn id="9" idx="3"/>
            </p:cNvCxnSpPr>
            <p:nvPr/>
          </p:nvCxnSpPr>
          <p:spPr>
            <a:xfrm flipH="1">
              <a:off x="5235610" y="4953347"/>
              <a:ext cx="601333" cy="39588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Snip Same Side Corner Rectangle 8">
              <a:extLst>
                <a:ext uri="{FF2B5EF4-FFF2-40B4-BE49-F238E27FC236}">
                  <a16:creationId xmlns:a16="http://schemas.microsoft.com/office/drawing/2014/main" id="{E1997218-D72D-0B55-8B9C-150A75D7BFED}"/>
                </a:ext>
              </a:extLst>
            </p:cNvPr>
            <p:cNvSpPr/>
            <p:nvPr/>
          </p:nvSpPr>
          <p:spPr>
            <a:xfrm>
              <a:off x="4885144" y="534923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b=123</a:t>
              </a:r>
            </a:p>
          </p:txBody>
        </p:sp>
        <p:sp>
          <p:nvSpPr>
            <p:cNvPr id="11" name="Snip Same Side Corner Rectangle 10">
              <a:extLst>
                <a:ext uri="{FF2B5EF4-FFF2-40B4-BE49-F238E27FC236}">
                  <a16:creationId xmlns:a16="http://schemas.microsoft.com/office/drawing/2014/main" id="{D479322A-02E2-7BE6-0A77-DA68345410C8}"/>
                </a:ext>
              </a:extLst>
            </p:cNvPr>
            <p:cNvSpPr/>
            <p:nvPr/>
          </p:nvSpPr>
          <p:spPr>
            <a:xfrm>
              <a:off x="6725762" y="5368293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f=6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7DF9DC6-1E8A-7F53-36B1-274CDE3FB490}"/>
                </a:ext>
              </a:extLst>
            </p:cNvPr>
            <p:cNvCxnSpPr>
              <a:cxnSpLocks/>
              <a:endCxn id="11" idx="3"/>
            </p:cNvCxnSpPr>
            <p:nvPr/>
          </p:nvCxnSpPr>
          <p:spPr>
            <a:xfrm>
              <a:off x="6460091" y="4953347"/>
              <a:ext cx="616138" cy="414946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9EB8599-D557-57A6-49A8-92D2DE6B09E2}"/>
                </a:ext>
              </a:extLst>
            </p:cNvPr>
            <p:cNvCxnSpPr>
              <a:cxnSpLocks/>
              <a:endCxn id="14" idx="3"/>
            </p:cNvCxnSpPr>
            <p:nvPr/>
          </p:nvCxnSpPr>
          <p:spPr>
            <a:xfrm flipH="1">
              <a:off x="8916848" y="4939615"/>
              <a:ext cx="625031" cy="418949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nip Same Side Corner Rectangle 13">
              <a:extLst>
                <a:ext uri="{FF2B5EF4-FFF2-40B4-BE49-F238E27FC236}">
                  <a16:creationId xmlns:a16="http://schemas.microsoft.com/office/drawing/2014/main" id="{72FC8C0B-7189-F6A3-8B1E-86920FA32492}"/>
                </a:ext>
              </a:extLst>
            </p:cNvPr>
            <p:cNvSpPr/>
            <p:nvPr/>
          </p:nvSpPr>
          <p:spPr>
            <a:xfrm>
              <a:off x="8566381" y="5358564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j=12</a:t>
              </a:r>
            </a:p>
          </p:txBody>
        </p:sp>
        <p:sp>
          <p:nvSpPr>
            <p:cNvPr id="15" name="Snip Same Side Corner Rectangle 14">
              <a:extLst>
                <a:ext uri="{FF2B5EF4-FFF2-40B4-BE49-F238E27FC236}">
                  <a16:creationId xmlns:a16="http://schemas.microsoft.com/office/drawing/2014/main" id="{E0FAEB72-361C-3CF4-A019-3904D3217E20}"/>
                </a:ext>
              </a:extLst>
            </p:cNvPr>
            <p:cNvSpPr/>
            <p:nvPr/>
          </p:nvSpPr>
          <p:spPr>
            <a:xfrm>
              <a:off x="10407001" y="5349510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m=67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C156405-D07A-B99C-4ABE-93C880574A6F}"/>
                </a:ext>
              </a:extLst>
            </p:cNvPr>
            <p:cNvCxnSpPr>
              <a:cxnSpLocks/>
              <a:endCxn id="15" idx="3"/>
            </p:cNvCxnSpPr>
            <p:nvPr/>
          </p:nvCxnSpPr>
          <p:spPr>
            <a:xfrm>
              <a:off x="10090097" y="4939615"/>
              <a:ext cx="667371" cy="40989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>
              <a:extLst>
                <a:ext uri="{FF2B5EF4-FFF2-40B4-BE49-F238E27FC236}">
                  <a16:creationId xmlns:a16="http://schemas.microsoft.com/office/drawing/2014/main" id="{66114473-4F34-4FF2-63BD-CD15C23CD712}"/>
                </a:ext>
              </a:extLst>
            </p:cNvPr>
            <p:cNvCxnSpPr>
              <a:cxnSpLocks/>
              <a:stCxn id="28" idx="0"/>
              <a:endCxn id="11" idx="2"/>
            </p:cNvCxnSpPr>
            <p:nvPr/>
          </p:nvCxnSpPr>
          <p:spPr>
            <a:xfrm>
              <a:off x="6506386" y="4841919"/>
              <a:ext cx="219377" cy="701261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>
              <a:extLst>
                <a:ext uri="{FF2B5EF4-FFF2-40B4-BE49-F238E27FC236}">
                  <a16:creationId xmlns:a16="http://schemas.microsoft.com/office/drawing/2014/main" id="{3A7ADC3C-4746-3D7F-4D3D-240E26AA8F6C}"/>
                </a:ext>
              </a:extLst>
            </p:cNvPr>
            <p:cNvCxnSpPr>
              <a:cxnSpLocks/>
              <a:stCxn id="19" idx="3"/>
              <a:endCxn id="9" idx="2"/>
            </p:cNvCxnSpPr>
            <p:nvPr/>
          </p:nvCxnSpPr>
          <p:spPr>
            <a:xfrm>
              <a:off x="4549273" y="5514727"/>
              <a:ext cx="335871" cy="9392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4AC831B-FE5E-57A6-2E7F-619276F66643}"/>
                </a:ext>
              </a:extLst>
            </p:cNvPr>
            <p:cNvSpPr/>
            <p:nvPr/>
          </p:nvSpPr>
          <p:spPr>
            <a:xfrm>
              <a:off x="3938344" y="5383710"/>
              <a:ext cx="610929" cy="26203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head</a:t>
              </a:r>
              <a:r>
                <a:rPr lang="en-US" sz="14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</a:p>
          </p:txBody>
        </p:sp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4564A3A4-EC95-8DBC-AEBA-C556CBC4AA28}"/>
                </a:ext>
              </a:extLst>
            </p:cNvPr>
            <p:cNvCxnSpPr>
              <a:cxnSpLocks/>
              <a:stCxn id="9" idx="0"/>
              <a:endCxn id="28" idx="2"/>
            </p:cNvCxnSpPr>
            <p:nvPr/>
          </p:nvCxnSpPr>
          <p:spPr>
            <a:xfrm flipV="1">
              <a:off x="5586077" y="4841919"/>
              <a:ext cx="219377" cy="6822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>
              <a:extLst>
                <a:ext uri="{FF2B5EF4-FFF2-40B4-BE49-F238E27FC236}">
                  <a16:creationId xmlns:a16="http://schemas.microsoft.com/office/drawing/2014/main" id="{1C2CB222-639E-A53F-53CE-0A781D7B6182}"/>
                </a:ext>
              </a:extLst>
            </p:cNvPr>
            <p:cNvCxnSpPr>
              <a:cxnSpLocks/>
              <a:stCxn id="11" idx="0"/>
              <a:endCxn id="6" idx="2"/>
            </p:cNvCxnSpPr>
            <p:nvPr/>
          </p:nvCxnSpPr>
          <p:spPr>
            <a:xfrm flipV="1">
              <a:off x="7426695" y="4088250"/>
              <a:ext cx="219377" cy="145493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>
              <a:extLst>
                <a:ext uri="{FF2B5EF4-FFF2-40B4-BE49-F238E27FC236}">
                  <a16:creationId xmlns:a16="http://schemas.microsoft.com/office/drawing/2014/main" id="{7E29711F-545D-885C-FB3C-F5C575D9FA09}"/>
                </a:ext>
              </a:extLst>
            </p:cNvPr>
            <p:cNvCxnSpPr>
              <a:cxnSpLocks/>
              <a:stCxn id="6" idx="0"/>
              <a:endCxn id="14" idx="2"/>
            </p:cNvCxnSpPr>
            <p:nvPr/>
          </p:nvCxnSpPr>
          <p:spPr>
            <a:xfrm>
              <a:off x="8347005" y="4088250"/>
              <a:ext cx="219377" cy="14452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id="{415D877F-35C0-CC57-3B85-C878064BBF9C}"/>
                </a:ext>
              </a:extLst>
            </p:cNvPr>
            <p:cNvCxnSpPr>
              <a:cxnSpLocks/>
              <a:stCxn id="14" idx="0"/>
              <a:endCxn id="27" idx="2"/>
            </p:cNvCxnSpPr>
            <p:nvPr/>
          </p:nvCxnSpPr>
          <p:spPr>
            <a:xfrm flipV="1">
              <a:off x="9267314" y="4832189"/>
              <a:ext cx="219377" cy="701261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7F54C812-129A-FA63-7889-3737F6D2BF50}"/>
                </a:ext>
              </a:extLst>
            </p:cNvPr>
            <p:cNvCxnSpPr>
              <a:cxnSpLocks/>
              <a:stCxn id="27" idx="0"/>
              <a:endCxn id="15" idx="2"/>
            </p:cNvCxnSpPr>
            <p:nvPr/>
          </p:nvCxnSpPr>
          <p:spPr>
            <a:xfrm>
              <a:off x="10187624" y="4832189"/>
              <a:ext cx="219378" cy="692207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0A71A2F0-3F81-EF71-1A30-5894091305F0}"/>
                </a:ext>
              </a:extLst>
            </p:cNvPr>
            <p:cNvCxnSpPr>
              <a:cxnSpLocks/>
              <a:stCxn id="15" idx="0"/>
              <a:endCxn id="26" idx="1"/>
            </p:cNvCxnSpPr>
            <p:nvPr/>
          </p:nvCxnSpPr>
          <p:spPr>
            <a:xfrm flipV="1">
              <a:off x="11107934" y="5515065"/>
              <a:ext cx="389386" cy="9332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1AC3C37-15DE-6042-B7E7-9D4C77626380}"/>
                </a:ext>
              </a:extLst>
            </p:cNvPr>
            <p:cNvSpPr/>
            <p:nvPr/>
          </p:nvSpPr>
          <p:spPr>
            <a:xfrm>
              <a:off x="11497321" y="5383710"/>
              <a:ext cx="202592" cy="26270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∅</a:t>
              </a:r>
            </a:p>
          </p:txBody>
        </p:sp>
        <p:sp>
          <p:nvSpPr>
            <p:cNvPr id="27" name="Snip Same Side Corner Rectangle 26">
              <a:extLst>
                <a:ext uri="{FF2B5EF4-FFF2-40B4-BE49-F238E27FC236}">
                  <a16:creationId xmlns:a16="http://schemas.microsoft.com/office/drawing/2014/main" id="{0EE0C3BC-1B6B-C561-FA36-8394FEC40513}"/>
                </a:ext>
              </a:extLst>
            </p:cNvPr>
            <p:cNvSpPr/>
            <p:nvPr/>
          </p:nvSpPr>
          <p:spPr>
            <a:xfrm>
              <a:off x="9486691" y="465730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k=9</a:t>
              </a:r>
            </a:p>
          </p:txBody>
        </p:sp>
        <p:sp>
          <p:nvSpPr>
            <p:cNvPr id="28" name="Snip Same Side Corner Rectangle 27">
              <a:extLst>
                <a:ext uri="{FF2B5EF4-FFF2-40B4-BE49-F238E27FC236}">
                  <a16:creationId xmlns:a16="http://schemas.microsoft.com/office/drawing/2014/main" id="{67EBBE2E-FDAD-A1A3-9E66-7CA21AE3768A}"/>
                </a:ext>
              </a:extLst>
            </p:cNvPr>
            <p:cNvSpPr/>
            <p:nvPr/>
          </p:nvSpPr>
          <p:spPr>
            <a:xfrm>
              <a:off x="5805453" y="466703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d=8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FB0AB1A-5B1F-AC88-0995-B3543C7A46B0}"/>
                </a:ext>
              </a:extLst>
            </p:cNvPr>
            <p:cNvSpPr/>
            <p:nvPr/>
          </p:nvSpPr>
          <p:spPr>
            <a:xfrm>
              <a:off x="7681144" y="3429000"/>
              <a:ext cx="610775" cy="26270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root</a:t>
              </a:r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9BA86AB-E27D-2A3A-EC1F-C6E07C151685}"/>
                </a:ext>
              </a:extLst>
            </p:cNvPr>
            <p:cNvCxnSpPr>
              <a:cxnSpLocks/>
              <a:stCxn id="29" idx="2"/>
              <a:endCxn id="6" idx="3"/>
            </p:cNvCxnSpPr>
            <p:nvPr/>
          </p:nvCxnSpPr>
          <p:spPr>
            <a:xfrm>
              <a:off x="7986532" y="3691709"/>
              <a:ext cx="10007" cy="22165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Snip Same Side Corner Rectangle 31">
            <a:extLst>
              <a:ext uri="{FF2B5EF4-FFF2-40B4-BE49-F238E27FC236}">
                <a16:creationId xmlns:a16="http://schemas.microsoft.com/office/drawing/2014/main" id="{DC0B4DD4-71AA-53C5-4865-9169231518BA}"/>
              </a:ext>
            </a:extLst>
          </p:cNvPr>
          <p:cNvSpPr/>
          <p:nvPr/>
        </p:nvSpPr>
        <p:spPr>
          <a:xfrm>
            <a:off x="6227684" y="4132987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f=16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39CFEE8-769F-ED17-3946-6F428EB615BA}"/>
              </a:ext>
            </a:extLst>
          </p:cNvPr>
          <p:cNvSpPr/>
          <p:nvPr/>
        </p:nvSpPr>
        <p:spPr>
          <a:xfrm>
            <a:off x="8584736" y="3118550"/>
            <a:ext cx="755736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right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6A92E6C-8523-A314-78DA-9F616248D338}"/>
              </a:ext>
            </a:extLst>
          </p:cNvPr>
          <p:cNvSpPr/>
          <p:nvPr/>
        </p:nvSpPr>
        <p:spPr>
          <a:xfrm>
            <a:off x="6199836" y="3150824"/>
            <a:ext cx="755736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E601012-0005-899D-0E74-B295ABDA7BA0}"/>
              </a:ext>
            </a:extLst>
          </p:cNvPr>
          <p:cNvSpPr/>
          <p:nvPr/>
        </p:nvSpPr>
        <p:spPr>
          <a:xfrm>
            <a:off x="6458629" y="3763599"/>
            <a:ext cx="218432" cy="30944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76533D2-73C1-FFA5-E39C-CFB8C6EED53F}"/>
              </a:ext>
            </a:extLst>
          </p:cNvPr>
          <p:cNvCxnSpPr>
            <a:cxnSpLocks/>
            <a:stCxn id="34" idx="2"/>
            <a:endCxn id="6" idx="3"/>
          </p:cNvCxnSpPr>
          <p:nvPr/>
        </p:nvCxnSpPr>
        <p:spPr>
          <a:xfrm flipH="1">
            <a:off x="7768683" y="3427997"/>
            <a:ext cx="1193921" cy="293363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43EB65B-6492-9291-E4DE-05C8F026D856}"/>
              </a:ext>
            </a:extLst>
          </p:cNvPr>
          <p:cNvCxnSpPr>
            <a:cxnSpLocks/>
            <a:stCxn id="35" idx="2"/>
            <a:endCxn id="37" idx="0"/>
          </p:cNvCxnSpPr>
          <p:nvPr/>
        </p:nvCxnSpPr>
        <p:spPr>
          <a:xfrm flipH="1">
            <a:off x="6567845" y="3460271"/>
            <a:ext cx="9859" cy="30332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Bent Arrow 2">
            <a:extLst>
              <a:ext uri="{FF2B5EF4-FFF2-40B4-BE49-F238E27FC236}">
                <a16:creationId xmlns:a16="http://schemas.microsoft.com/office/drawing/2014/main" id="{C495AB06-077C-2557-1615-685BE5C53DB3}"/>
              </a:ext>
            </a:extLst>
          </p:cNvPr>
          <p:cNvSpPr/>
          <p:nvPr/>
        </p:nvSpPr>
        <p:spPr>
          <a:xfrm flipH="1" flipV="1">
            <a:off x="7473476" y="4154637"/>
            <a:ext cx="371066" cy="261155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04408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0689F-D755-2301-1778-42EFDD5F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6550" y="365125"/>
            <a:ext cx="3207249" cy="1325563"/>
          </a:xfrm>
        </p:spPr>
        <p:txBody>
          <a:bodyPr/>
          <a:lstStyle/>
          <a:p>
            <a:pPr algn="r"/>
            <a:r>
              <a:rPr lang="en-US" dirty="0"/>
              <a:t>We have a match!!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7F78CA-D515-6E88-7650-6776DAB3734B}"/>
              </a:ext>
            </a:extLst>
          </p:cNvPr>
          <p:cNvSpPr txBox="1"/>
          <p:nvPr/>
        </p:nvSpPr>
        <p:spPr>
          <a:xfrm>
            <a:off x="556138" y="406835"/>
            <a:ext cx="564369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__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TreeMap_put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self,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char *key, int value) {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cur = self-&gt;__root;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right = NULL;  /* Our nearest right neighbor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left = NULL;   /* Out nearest left neighbor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while(cur != NULL ) {</a:t>
            </a:r>
          </a:p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strcmp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(key, cur-&gt;key);</a:t>
            </a:r>
          </a:p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if(</a:t>
            </a:r>
            <a:r>
              <a:rPr lang="en-US" sz="1400" b="1" dirty="0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0 ) {</a:t>
            </a:r>
          </a:p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cur-&gt;value = value;</a:t>
            </a:r>
          </a:p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return;</a:t>
            </a:r>
          </a:p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if(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0 ) { /* Turn left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right = cur;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cur = cur-&gt;__left;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 else {  /* Turn right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left = cur;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cur = cur-&gt;__right;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42692-B417-8104-C93D-04D39B6D066B}"/>
              </a:ext>
            </a:extLst>
          </p:cNvPr>
          <p:cNvGrpSpPr/>
          <p:nvPr/>
        </p:nvGrpSpPr>
        <p:grpSpPr>
          <a:xfrm>
            <a:off x="3393195" y="3150824"/>
            <a:ext cx="8368415" cy="2696308"/>
            <a:chOff x="3938344" y="3429000"/>
            <a:chExt cx="7761569" cy="2289066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021B147-E04B-7714-1072-281493417893}"/>
                </a:ext>
              </a:extLst>
            </p:cNvPr>
            <p:cNvCxnSpPr>
              <a:cxnSpLocks/>
              <a:endCxn id="28" idx="3"/>
            </p:cNvCxnSpPr>
            <p:nvPr/>
          </p:nvCxnSpPr>
          <p:spPr>
            <a:xfrm flipH="1">
              <a:off x="6155920" y="4130261"/>
              <a:ext cx="1717419" cy="536771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Snip Same Side Corner Rectangle 5">
              <a:extLst>
                <a:ext uri="{FF2B5EF4-FFF2-40B4-BE49-F238E27FC236}">
                  <a16:creationId xmlns:a16="http://schemas.microsoft.com/office/drawing/2014/main" id="{C33DDA9B-DE13-04DB-46F0-98E8E144ECF1}"/>
                </a:ext>
              </a:extLst>
            </p:cNvPr>
            <p:cNvSpPr/>
            <p:nvPr/>
          </p:nvSpPr>
          <p:spPr>
            <a:xfrm>
              <a:off x="7646072" y="3913364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h=42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07C04B9-ECC2-9D41-CE2C-E69904CD8F71}"/>
                </a:ext>
              </a:extLst>
            </p:cNvPr>
            <p:cNvCxnSpPr>
              <a:cxnSpLocks/>
              <a:endCxn id="27" idx="3"/>
            </p:cNvCxnSpPr>
            <p:nvPr/>
          </p:nvCxnSpPr>
          <p:spPr>
            <a:xfrm>
              <a:off x="8292234" y="4195676"/>
              <a:ext cx="1544923" cy="461626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5797185-4688-D7FA-769C-F38963A57A88}"/>
                </a:ext>
              </a:extLst>
            </p:cNvPr>
            <p:cNvCxnSpPr>
              <a:cxnSpLocks/>
              <a:endCxn id="9" idx="3"/>
            </p:cNvCxnSpPr>
            <p:nvPr/>
          </p:nvCxnSpPr>
          <p:spPr>
            <a:xfrm flipH="1">
              <a:off x="5235610" y="4953347"/>
              <a:ext cx="601333" cy="39588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Snip Same Side Corner Rectangle 8">
              <a:extLst>
                <a:ext uri="{FF2B5EF4-FFF2-40B4-BE49-F238E27FC236}">
                  <a16:creationId xmlns:a16="http://schemas.microsoft.com/office/drawing/2014/main" id="{E1997218-D72D-0B55-8B9C-150A75D7BFED}"/>
                </a:ext>
              </a:extLst>
            </p:cNvPr>
            <p:cNvSpPr/>
            <p:nvPr/>
          </p:nvSpPr>
          <p:spPr>
            <a:xfrm>
              <a:off x="4885144" y="534923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b=123</a:t>
              </a:r>
            </a:p>
          </p:txBody>
        </p:sp>
        <p:sp>
          <p:nvSpPr>
            <p:cNvPr id="11" name="Snip Same Side Corner Rectangle 10">
              <a:extLst>
                <a:ext uri="{FF2B5EF4-FFF2-40B4-BE49-F238E27FC236}">
                  <a16:creationId xmlns:a16="http://schemas.microsoft.com/office/drawing/2014/main" id="{D479322A-02E2-7BE6-0A77-DA68345410C8}"/>
                </a:ext>
              </a:extLst>
            </p:cNvPr>
            <p:cNvSpPr/>
            <p:nvPr/>
          </p:nvSpPr>
          <p:spPr>
            <a:xfrm>
              <a:off x="6725762" y="5368293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f=6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7DF9DC6-1E8A-7F53-36B1-274CDE3FB490}"/>
                </a:ext>
              </a:extLst>
            </p:cNvPr>
            <p:cNvCxnSpPr>
              <a:cxnSpLocks/>
              <a:endCxn id="11" idx="3"/>
            </p:cNvCxnSpPr>
            <p:nvPr/>
          </p:nvCxnSpPr>
          <p:spPr>
            <a:xfrm>
              <a:off x="6460091" y="4953347"/>
              <a:ext cx="616138" cy="414946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9EB8599-D557-57A6-49A8-92D2DE6B09E2}"/>
                </a:ext>
              </a:extLst>
            </p:cNvPr>
            <p:cNvCxnSpPr>
              <a:cxnSpLocks/>
              <a:endCxn id="14" idx="3"/>
            </p:cNvCxnSpPr>
            <p:nvPr/>
          </p:nvCxnSpPr>
          <p:spPr>
            <a:xfrm flipH="1">
              <a:off x="8916848" y="4939615"/>
              <a:ext cx="625031" cy="418949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nip Same Side Corner Rectangle 13">
              <a:extLst>
                <a:ext uri="{FF2B5EF4-FFF2-40B4-BE49-F238E27FC236}">
                  <a16:creationId xmlns:a16="http://schemas.microsoft.com/office/drawing/2014/main" id="{72FC8C0B-7189-F6A3-8B1E-86920FA32492}"/>
                </a:ext>
              </a:extLst>
            </p:cNvPr>
            <p:cNvSpPr/>
            <p:nvPr/>
          </p:nvSpPr>
          <p:spPr>
            <a:xfrm>
              <a:off x="8566381" y="5358564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j=12</a:t>
              </a:r>
            </a:p>
          </p:txBody>
        </p:sp>
        <p:sp>
          <p:nvSpPr>
            <p:cNvPr id="15" name="Snip Same Side Corner Rectangle 14">
              <a:extLst>
                <a:ext uri="{FF2B5EF4-FFF2-40B4-BE49-F238E27FC236}">
                  <a16:creationId xmlns:a16="http://schemas.microsoft.com/office/drawing/2014/main" id="{E0FAEB72-361C-3CF4-A019-3904D3217E20}"/>
                </a:ext>
              </a:extLst>
            </p:cNvPr>
            <p:cNvSpPr/>
            <p:nvPr/>
          </p:nvSpPr>
          <p:spPr>
            <a:xfrm>
              <a:off x="10407001" y="5349510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m=67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C156405-D07A-B99C-4ABE-93C880574A6F}"/>
                </a:ext>
              </a:extLst>
            </p:cNvPr>
            <p:cNvCxnSpPr>
              <a:cxnSpLocks/>
              <a:endCxn id="15" idx="3"/>
            </p:cNvCxnSpPr>
            <p:nvPr/>
          </p:nvCxnSpPr>
          <p:spPr>
            <a:xfrm>
              <a:off x="10090097" y="4939615"/>
              <a:ext cx="667371" cy="40989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>
              <a:extLst>
                <a:ext uri="{FF2B5EF4-FFF2-40B4-BE49-F238E27FC236}">
                  <a16:creationId xmlns:a16="http://schemas.microsoft.com/office/drawing/2014/main" id="{66114473-4F34-4FF2-63BD-CD15C23CD712}"/>
                </a:ext>
              </a:extLst>
            </p:cNvPr>
            <p:cNvCxnSpPr>
              <a:cxnSpLocks/>
              <a:stCxn id="28" idx="0"/>
              <a:endCxn id="11" idx="2"/>
            </p:cNvCxnSpPr>
            <p:nvPr/>
          </p:nvCxnSpPr>
          <p:spPr>
            <a:xfrm>
              <a:off x="6506386" y="4841919"/>
              <a:ext cx="219377" cy="701261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>
              <a:extLst>
                <a:ext uri="{FF2B5EF4-FFF2-40B4-BE49-F238E27FC236}">
                  <a16:creationId xmlns:a16="http://schemas.microsoft.com/office/drawing/2014/main" id="{3A7ADC3C-4746-3D7F-4D3D-240E26AA8F6C}"/>
                </a:ext>
              </a:extLst>
            </p:cNvPr>
            <p:cNvCxnSpPr>
              <a:cxnSpLocks/>
              <a:stCxn id="19" idx="3"/>
              <a:endCxn id="9" idx="2"/>
            </p:cNvCxnSpPr>
            <p:nvPr/>
          </p:nvCxnSpPr>
          <p:spPr>
            <a:xfrm>
              <a:off x="4549273" y="5514727"/>
              <a:ext cx="335871" cy="9392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4AC831B-FE5E-57A6-2E7F-619276F66643}"/>
                </a:ext>
              </a:extLst>
            </p:cNvPr>
            <p:cNvSpPr/>
            <p:nvPr/>
          </p:nvSpPr>
          <p:spPr>
            <a:xfrm>
              <a:off x="3938344" y="5383710"/>
              <a:ext cx="610929" cy="26203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head</a:t>
              </a:r>
              <a:r>
                <a:rPr lang="en-US" sz="14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</a:p>
          </p:txBody>
        </p:sp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4564A3A4-EC95-8DBC-AEBA-C556CBC4AA28}"/>
                </a:ext>
              </a:extLst>
            </p:cNvPr>
            <p:cNvCxnSpPr>
              <a:cxnSpLocks/>
              <a:stCxn id="9" idx="0"/>
              <a:endCxn id="28" idx="2"/>
            </p:cNvCxnSpPr>
            <p:nvPr/>
          </p:nvCxnSpPr>
          <p:spPr>
            <a:xfrm flipV="1">
              <a:off x="5586077" y="4841919"/>
              <a:ext cx="219377" cy="6822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>
              <a:extLst>
                <a:ext uri="{FF2B5EF4-FFF2-40B4-BE49-F238E27FC236}">
                  <a16:creationId xmlns:a16="http://schemas.microsoft.com/office/drawing/2014/main" id="{1C2CB222-639E-A53F-53CE-0A781D7B6182}"/>
                </a:ext>
              </a:extLst>
            </p:cNvPr>
            <p:cNvCxnSpPr>
              <a:cxnSpLocks/>
              <a:stCxn id="11" idx="0"/>
              <a:endCxn id="6" idx="2"/>
            </p:cNvCxnSpPr>
            <p:nvPr/>
          </p:nvCxnSpPr>
          <p:spPr>
            <a:xfrm flipV="1">
              <a:off x="7426695" y="4088250"/>
              <a:ext cx="219377" cy="145493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>
              <a:extLst>
                <a:ext uri="{FF2B5EF4-FFF2-40B4-BE49-F238E27FC236}">
                  <a16:creationId xmlns:a16="http://schemas.microsoft.com/office/drawing/2014/main" id="{7E29711F-545D-885C-FB3C-F5C575D9FA09}"/>
                </a:ext>
              </a:extLst>
            </p:cNvPr>
            <p:cNvCxnSpPr>
              <a:cxnSpLocks/>
              <a:stCxn id="6" idx="0"/>
              <a:endCxn id="14" idx="2"/>
            </p:cNvCxnSpPr>
            <p:nvPr/>
          </p:nvCxnSpPr>
          <p:spPr>
            <a:xfrm>
              <a:off x="8347005" y="4088250"/>
              <a:ext cx="219377" cy="14452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id="{415D877F-35C0-CC57-3B85-C878064BBF9C}"/>
                </a:ext>
              </a:extLst>
            </p:cNvPr>
            <p:cNvCxnSpPr>
              <a:cxnSpLocks/>
              <a:stCxn id="14" idx="0"/>
              <a:endCxn id="27" idx="2"/>
            </p:cNvCxnSpPr>
            <p:nvPr/>
          </p:nvCxnSpPr>
          <p:spPr>
            <a:xfrm flipV="1">
              <a:off x="9267314" y="4832189"/>
              <a:ext cx="219377" cy="701261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7F54C812-129A-FA63-7889-3737F6D2BF50}"/>
                </a:ext>
              </a:extLst>
            </p:cNvPr>
            <p:cNvCxnSpPr>
              <a:cxnSpLocks/>
              <a:stCxn id="27" idx="0"/>
              <a:endCxn id="15" idx="2"/>
            </p:cNvCxnSpPr>
            <p:nvPr/>
          </p:nvCxnSpPr>
          <p:spPr>
            <a:xfrm>
              <a:off x="10187624" y="4832189"/>
              <a:ext cx="219378" cy="692207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0A71A2F0-3F81-EF71-1A30-5894091305F0}"/>
                </a:ext>
              </a:extLst>
            </p:cNvPr>
            <p:cNvCxnSpPr>
              <a:cxnSpLocks/>
              <a:stCxn id="15" idx="0"/>
              <a:endCxn id="26" idx="1"/>
            </p:cNvCxnSpPr>
            <p:nvPr/>
          </p:nvCxnSpPr>
          <p:spPr>
            <a:xfrm flipV="1">
              <a:off x="11107934" y="5515065"/>
              <a:ext cx="389386" cy="9332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1AC3C37-15DE-6042-B7E7-9D4C77626380}"/>
                </a:ext>
              </a:extLst>
            </p:cNvPr>
            <p:cNvSpPr/>
            <p:nvPr/>
          </p:nvSpPr>
          <p:spPr>
            <a:xfrm>
              <a:off x="11497321" y="5383710"/>
              <a:ext cx="202592" cy="26270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∅</a:t>
              </a:r>
            </a:p>
          </p:txBody>
        </p:sp>
        <p:sp>
          <p:nvSpPr>
            <p:cNvPr id="27" name="Snip Same Side Corner Rectangle 26">
              <a:extLst>
                <a:ext uri="{FF2B5EF4-FFF2-40B4-BE49-F238E27FC236}">
                  <a16:creationId xmlns:a16="http://schemas.microsoft.com/office/drawing/2014/main" id="{0EE0C3BC-1B6B-C561-FA36-8394FEC40513}"/>
                </a:ext>
              </a:extLst>
            </p:cNvPr>
            <p:cNvSpPr/>
            <p:nvPr/>
          </p:nvSpPr>
          <p:spPr>
            <a:xfrm>
              <a:off x="9486691" y="465730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k=9</a:t>
              </a:r>
            </a:p>
          </p:txBody>
        </p:sp>
        <p:sp>
          <p:nvSpPr>
            <p:cNvPr id="28" name="Snip Same Side Corner Rectangle 27">
              <a:extLst>
                <a:ext uri="{FF2B5EF4-FFF2-40B4-BE49-F238E27FC236}">
                  <a16:creationId xmlns:a16="http://schemas.microsoft.com/office/drawing/2014/main" id="{67EBBE2E-FDAD-A1A3-9E66-7CA21AE3768A}"/>
                </a:ext>
              </a:extLst>
            </p:cNvPr>
            <p:cNvSpPr/>
            <p:nvPr/>
          </p:nvSpPr>
          <p:spPr>
            <a:xfrm>
              <a:off x="5805453" y="466703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d=8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FB0AB1A-5B1F-AC88-0995-B3543C7A46B0}"/>
                </a:ext>
              </a:extLst>
            </p:cNvPr>
            <p:cNvSpPr/>
            <p:nvPr/>
          </p:nvSpPr>
          <p:spPr>
            <a:xfrm>
              <a:off x="7681144" y="3429000"/>
              <a:ext cx="610775" cy="26270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root</a:t>
              </a:r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9BA86AB-E27D-2A3A-EC1F-C6E07C151685}"/>
                </a:ext>
              </a:extLst>
            </p:cNvPr>
            <p:cNvCxnSpPr>
              <a:cxnSpLocks/>
              <a:stCxn id="29" idx="2"/>
              <a:endCxn id="6" idx="3"/>
            </p:cNvCxnSpPr>
            <p:nvPr/>
          </p:nvCxnSpPr>
          <p:spPr>
            <a:xfrm>
              <a:off x="7986532" y="3691709"/>
              <a:ext cx="10007" cy="22165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Snip Same Side Corner Rectangle 31">
            <a:extLst>
              <a:ext uri="{FF2B5EF4-FFF2-40B4-BE49-F238E27FC236}">
                <a16:creationId xmlns:a16="http://schemas.microsoft.com/office/drawing/2014/main" id="{DC0B4DD4-71AA-53C5-4865-9169231518BA}"/>
              </a:ext>
            </a:extLst>
          </p:cNvPr>
          <p:cNvSpPr/>
          <p:nvPr/>
        </p:nvSpPr>
        <p:spPr>
          <a:xfrm>
            <a:off x="6368800" y="4824020"/>
            <a:ext cx="755736" cy="412000"/>
          </a:xfrm>
          <a:prstGeom prst="snip2SameRect">
            <a:avLst>
              <a:gd name="adj1" fmla="val 0"/>
              <a:gd name="adj2" fmla="val 28571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f=16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39CFEE8-769F-ED17-3946-6F428EB615BA}"/>
              </a:ext>
            </a:extLst>
          </p:cNvPr>
          <p:cNvSpPr/>
          <p:nvPr/>
        </p:nvSpPr>
        <p:spPr>
          <a:xfrm>
            <a:off x="8584736" y="3118550"/>
            <a:ext cx="755736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right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6A92E6C-8523-A314-78DA-9F616248D338}"/>
              </a:ext>
            </a:extLst>
          </p:cNvPr>
          <p:cNvSpPr/>
          <p:nvPr/>
        </p:nvSpPr>
        <p:spPr>
          <a:xfrm>
            <a:off x="6199836" y="3150824"/>
            <a:ext cx="755736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E601012-0005-899D-0E74-B295ABDA7BA0}"/>
              </a:ext>
            </a:extLst>
          </p:cNvPr>
          <p:cNvSpPr/>
          <p:nvPr/>
        </p:nvSpPr>
        <p:spPr>
          <a:xfrm>
            <a:off x="6458629" y="3763599"/>
            <a:ext cx="218432" cy="30944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76533D2-73C1-FFA5-E39C-CFB8C6EED53F}"/>
              </a:ext>
            </a:extLst>
          </p:cNvPr>
          <p:cNvCxnSpPr>
            <a:cxnSpLocks/>
            <a:stCxn id="34" idx="2"/>
            <a:endCxn id="6" idx="3"/>
          </p:cNvCxnSpPr>
          <p:nvPr/>
        </p:nvCxnSpPr>
        <p:spPr>
          <a:xfrm flipH="1">
            <a:off x="7768683" y="3427997"/>
            <a:ext cx="1193921" cy="293363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43EB65B-6492-9291-E4DE-05C8F026D856}"/>
              </a:ext>
            </a:extLst>
          </p:cNvPr>
          <p:cNvCxnSpPr>
            <a:cxnSpLocks/>
            <a:stCxn id="35" idx="2"/>
          </p:cNvCxnSpPr>
          <p:nvPr/>
        </p:nvCxnSpPr>
        <p:spPr>
          <a:xfrm flipH="1">
            <a:off x="5784154" y="3460271"/>
            <a:ext cx="793550" cy="113737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Bent Arrow 2">
            <a:extLst>
              <a:ext uri="{FF2B5EF4-FFF2-40B4-BE49-F238E27FC236}">
                <a16:creationId xmlns:a16="http://schemas.microsoft.com/office/drawing/2014/main" id="{C495AB06-077C-2557-1615-685BE5C53DB3}"/>
              </a:ext>
            </a:extLst>
          </p:cNvPr>
          <p:cNvSpPr/>
          <p:nvPr/>
        </p:nvSpPr>
        <p:spPr>
          <a:xfrm flipV="1">
            <a:off x="5731930" y="5025332"/>
            <a:ext cx="371066" cy="261155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1610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0689F-D755-2301-1778-42EFDD5F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6550" y="365125"/>
            <a:ext cx="3207249" cy="1325563"/>
          </a:xfrm>
        </p:spPr>
        <p:txBody>
          <a:bodyPr/>
          <a:lstStyle/>
          <a:p>
            <a:pPr algn="r"/>
            <a:r>
              <a:rPr lang="en-US" dirty="0"/>
              <a:t>Update Value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7F78CA-D515-6E88-7650-6776DAB3734B}"/>
              </a:ext>
            </a:extLst>
          </p:cNvPr>
          <p:cNvSpPr txBox="1"/>
          <p:nvPr/>
        </p:nvSpPr>
        <p:spPr>
          <a:xfrm>
            <a:off x="556138" y="406835"/>
            <a:ext cx="564369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__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TreeMap_put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self,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char *key, int value) {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cur = self-&gt;__root;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right = NULL;  /* Our nearest right neighbor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left = NULL;   /* Out nearest left neighbor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while(cur != NULL ) {</a:t>
            </a:r>
          </a:p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strcmp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(key, cur-&gt;key);</a:t>
            </a:r>
          </a:p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if(</a:t>
            </a:r>
            <a:r>
              <a:rPr lang="en-US" sz="1400" b="1" dirty="0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0 ) {</a:t>
            </a:r>
          </a:p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cur-&gt;value = value;</a:t>
            </a:r>
          </a:p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return;</a:t>
            </a:r>
          </a:p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if(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0 ) { /* Turn left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right = cur;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cur = cur-&gt;__left;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 else {  /* Turn right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left = cur;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cur = cur-&gt;__right;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42692-B417-8104-C93D-04D39B6D066B}"/>
              </a:ext>
            </a:extLst>
          </p:cNvPr>
          <p:cNvGrpSpPr/>
          <p:nvPr/>
        </p:nvGrpSpPr>
        <p:grpSpPr>
          <a:xfrm>
            <a:off x="3393195" y="3150824"/>
            <a:ext cx="8368415" cy="2696308"/>
            <a:chOff x="3938344" y="3429000"/>
            <a:chExt cx="7761569" cy="2289066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021B147-E04B-7714-1072-281493417893}"/>
                </a:ext>
              </a:extLst>
            </p:cNvPr>
            <p:cNvCxnSpPr>
              <a:cxnSpLocks/>
              <a:endCxn id="28" idx="3"/>
            </p:cNvCxnSpPr>
            <p:nvPr/>
          </p:nvCxnSpPr>
          <p:spPr>
            <a:xfrm flipH="1">
              <a:off x="6155920" y="4130261"/>
              <a:ext cx="1717419" cy="536771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Snip Same Side Corner Rectangle 5">
              <a:extLst>
                <a:ext uri="{FF2B5EF4-FFF2-40B4-BE49-F238E27FC236}">
                  <a16:creationId xmlns:a16="http://schemas.microsoft.com/office/drawing/2014/main" id="{C33DDA9B-DE13-04DB-46F0-98E8E144ECF1}"/>
                </a:ext>
              </a:extLst>
            </p:cNvPr>
            <p:cNvSpPr/>
            <p:nvPr/>
          </p:nvSpPr>
          <p:spPr>
            <a:xfrm>
              <a:off x="7646072" y="3913364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h=42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07C04B9-ECC2-9D41-CE2C-E69904CD8F71}"/>
                </a:ext>
              </a:extLst>
            </p:cNvPr>
            <p:cNvCxnSpPr>
              <a:cxnSpLocks/>
              <a:endCxn id="27" idx="3"/>
            </p:cNvCxnSpPr>
            <p:nvPr/>
          </p:nvCxnSpPr>
          <p:spPr>
            <a:xfrm>
              <a:off x="8292234" y="4195676"/>
              <a:ext cx="1544923" cy="461626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5797185-4688-D7FA-769C-F38963A57A88}"/>
                </a:ext>
              </a:extLst>
            </p:cNvPr>
            <p:cNvCxnSpPr>
              <a:cxnSpLocks/>
              <a:endCxn id="9" idx="3"/>
            </p:cNvCxnSpPr>
            <p:nvPr/>
          </p:nvCxnSpPr>
          <p:spPr>
            <a:xfrm flipH="1">
              <a:off x="5235610" y="4953347"/>
              <a:ext cx="601333" cy="39588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Snip Same Side Corner Rectangle 8">
              <a:extLst>
                <a:ext uri="{FF2B5EF4-FFF2-40B4-BE49-F238E27FC236}">
                  <a16:creationId xmlns:a16="http://schemas.microsoft.com/office/drawing/2014/main" id="{E1997218-D72D-0B55-8B9C-150A75D7BFED}"/>
                </a:ext>
              </a:extLst>
            </p:cNvPr>
            <p:cNvSpPr/>
            <p:nvPr/>
          </p:nvSpPr>
          <p:spPr>
            <a:xfrm>
              <a:off x="4885144" y="534923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b=123</a:t>
              </a:r>
            </a:p>
          </p:txBody>
        </p:sp>
        <p:sp>
          <p:nvSpPr>
            <p:cNvPr id="11" name="Snip Same Side Corner Rectangle 10">
              <a:extLst>
                <a:ext uri="{FF2B5EF4-FFF2-40B4-BE49-F238E27FC236}">
                  <a16:creationId xmlns:a16="http://schemas.microsoft.com/office/drawing/2014/main" id="{D479322A-02E2-7BE6-0A77-DA68345410C8}"/>
                </a:ext>
              </a:extLst>
            </p:cNvPr>
            <p:cNvSpPr/>
            <p:nvPr/>
          </p:nvSpPr>
          <p:spPr>
            <a:xfrm>
              <a:off x="6725762" y="5368293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f=</a:t>
              </a:r>
              <a:r>
                <a:rPr lang="en-US" sz="1400" dirty="0">
                  <a:solidFill>
                    <a:schemeClr val="accent2">
                      <a:lumMod val="50000"/>
                    </a:schemeClr>
                  </a:solidFill>
                </a:rPr>
                <a:t>16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7DF9DC6-1E8A-7F53-36B1-274CDE3FB490}"/>
                </a:ext>
              </a:extLst>
            </p:cNvPr>
            <p:cNvCxnSpPr>
              <a:cxnSpLocks/>
              <a:endCxn id="11" idx="3"/>
            </p:cNvCxnSpPr>
            <p:nvPr/>
          </p:nvCxnSpPr>
          <p:spPr>
            <a:xfrm>
              <a:off x="6460091" y="4953347"/>
              <a:ext cx="616138" cy="414946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9EB8599-D557-57A6-49A8-92D2DE6B09E2}"/>
                </a:ext>
              </a:extLst>
            </p:cNvPr>
            <p:cNvCxnSpPr>
              <a:cxnSpLocks/>
              <a:endCxn id="14" idx="3"/>
            </p:cNvCxnSpPr>
            <p:nvPr/>
          </p:nvCxnSpPr>
          <p:spPr>
            <a:xfrm flipH="1">
              <a:off x="8916848" y="4939615"/>
              <a:ext cx="625031" cy="418949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nip Same Side Corner Rectangle 13">
              <a:extLst>
                <a:ext uri="{FF2B5EF4-FFF2-40B4-BE49-F238E27FC236}">
                  <a16:creationId xmlns:a16="http://schemas.microsoft.com/office/drawing/2014/main" id="{72FC8C0B-7189-F6A3-8B1E-86920FA32492}"/>
                </a:ext>
              </a:extLst>
            </p:cNvPr>
            <p:cNvSpPr/>
            <p:nvPr/>
          </p:nvSpPr>
          <p:spPr>
            <a:xfrm>
              <a:off x="8566381" y="5358564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j=12</a:t>
              </a:r>
            </a:p>
          </p:txBody>
        </p:sp>
        <p:sp>
          <p:nvSpPr>
            <p:cNvPr id="15" name="Snip Same Side Corner Rectangle 14">
              <a:extLst>
                <a:ext uri="{FF2B5EF4-FFF2-40B4-BE49-F238E27FC236}">
                  <a16:creationId xmlns:a16="http://schemas.microsoft.com/office/drawing/2014/main" id="{E0FAEB72-361C-3CF4-A019-3904D3217E20}"/>
                </a:ext>
              </a:extLst>
            </p:cNvPr>
            <p:cNvSpPr/>
            <p:nvPr/>
          </p:nvSpPr>
          <p:spPr>
            <a:xfrm>
              <a:off x="10407001" y="5349510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m=67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C156405-D07A-B99C-4ABE-93C880574A6F}"/>
                </a:ext>
              </a:extLst>
            </p:cNvPr>
            <p:cNvCxnSpPr>
              <a:cxnSpLocks/>
              <a:endCxn id="15" idx="3"/>
            </p:cNvCxnSpPr>
            <p:nvPr/>
          </p:nvCxnSpPr>
          <p:spPr>
            <a:xfrm>
              <a:off x="10090097" y="4939615"/>
              <a:ext cx="667371" cy="40989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>
              <a:extLst>
                <a:ext uri="{FF2B5EF4-FFF2-40B4-BE49-F238E27FC236}">
                  <a16:creationId xmlns:a16="http://schemas.microsoft.com/office/drawing/2014/main" id="{66114473-4F34-4FF2-63BD-CD15C23CD712}"/>
                </a:ext>
              </a:extLst>
            </p:cNvPr>
            <p:cNvCxnSpPr>
              <a:cxnSpLocks/>
              <a:stCxn id="28" idx="0"/>
              <a:endCxn id="11" idx="2"/>
            </p:cNvCxnSpPr>
            <p:nvPr/>
          </p:nvCxnSpPr>
          <p:spPr>
            <a:xfrm>
              <a:off x="6506386" y="4841919"/>
              <a:ext cx="219377" cy="701261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>
              <a:extLst>
                <a:ext uri="{FF2B5EF4-FFF2-40B4-BE49-F238E27FC236}">
                  <a16:creationId xmlns:a16="http://schemas.microsoft.com/office/drawing/2014/main" id="{3A7ADC3C-4746-3D7F-4D3D-240E26AA8F6C}"/>
                </a:ext>
              </a:extLst>
            </p:cNvPr>
            <p:cNvCxnSpPr>
              <a:cxnSpLocks/>
              <a:stCxn id="19" idx="3"/>
              <a:endCxn id="9" idx="2"/>
            </p:cNvCxnSpPr>
            <p:nvPr/>
          </p:nvCxnSpPr>
          <p:spPr>
            <a:xfrm>
              <a:off x="4549273" y="5514727"/>
              <a:ext cx="335871" cy="9392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4AC831B-FE5E-57A6-2E7F-619276F66643}"/>
                </a:ext>
              </a:extLst>
            </p:cNvPr>
            <p:cNvSpPr/>
            <p:nvPr/>
          </p:nvSpPr>
          <p:spPr>
            <a:xfrm>
              <a:off x="3938344" y="5383710"/>
              <a:ext cx="610929" cy="26203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head</a:t>
              </a:r>
              <a:r>
                <a:rPr lang="en-US" sz="14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</a:p>
          </p:txBody>
        </p:sp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4564A3A4-EC95-8DBC-AEBA-C556CBC4AA28}"/>
                </a:ext>
              </a:extLst>
            </p:cNvPr>
            <p:cNvCxnSpPr>
              <a:cxnSpLocks/>
              <a:stCxn id="9" idx="0"/>
              <a:endCxn id="28" idx="2"/>
            </p:cNvCxnSpPr>
            <p:nvPr/>
          </p:nvCxnSpPr>
          <p:spPr>
            <a:xfrm flipV="1">
              <a:off x="5586077" y="4841919"/>
              <a:ext cx="219377" cy="6822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>
              <a:extLst>
                <a:ext uri="{FF2B5EF4-FFF2-40B4-BE49-F238E27FC236}">
                  <a16:creationId xmlns:a16="http://schemas.microsoft.com/office/drawing/2014/main" id="{1C2CB222-639E-A53F-53CE-0A781D7B6182}"/>
                </a:ext>
              </a:extLst>
            </p:cNvPr>
            <p:cNvCxnSpPr>
              <a:cxnSpLocks/>
              <a:stCxn id="11" idx="0"/>
              <a:endCxn id="6" idx="2"/>
            </p:cNvCxnSpPr>
            <p:nvPr/>
          </p:nvCxnSpPr>
          <p:spPr>
            <a:xfrm flipV="1">
              <a:off x="7426695" y="4088250"/>
              <a:ext cx="219377" cy="145493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>
              <a:extLst>
                <a:ext uri="{FF2B5EF4-FFF2-40B4-BE49-F238E27FC236}">
                  <a16:creationId xmlns:a16="http://schemas.microsoft.com/office/drawing/2014/main" id="{7E29711F-545D-885C-FB3C-F5C575D9FA09}"/>
                </a:ext>
              </a:extLst>
            </p:cNvPr>
            <p:cNvCxnSpPr>
              <a:cxnSpLocks/>
              <a:stCxn id="6" idx="0"/>
              <a:endCxn id="14" idx="2"/>
            </p:cNvCxnSpPr>
            <p:nvPr/>
          </p:nvCxnSpPr>
          <p:spPr>
            <a:xfrm>
              <a:off x="8347005" y="4088250"/>
              <a:ext cx="219377" cy="14452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id="{415D877F-35C0-CC57-3B85-C878064BBF9C}"/>
                </a:ext>
              </a:extLst>
            </p:cNvPr>
            <p:cNvCxnSpPr>
              <a:cxnSpLocks/>
              <a:stCxn id="14" idx="0"/>
              <a:endCxn id="27" idx="2"/>
            </p:cNvCxnSpPr>
            <p:nvPr/>
          </p:nvCxnSpPr>
          <p:spPr>
            <a:xfrm flipV="1">
              <a:off x="9267314" y="4832189"/>
              <a:ext cx="219377" cy="701261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7F54C812-129A-FA63-7889-3737F6D2BF50}"/>
                </a:ext>
              </a:extLst>
            </p:cNvPr>
            <p:cNvCxnSpPr>
              <a:cxnSpLocks/>
              <a:stCxn id="27" idx="0"/>
              <a:endCxn id="15" idx="2"/>
            </p:cNvCxnSpPr>
            <p:nvPr/>
          </p:nvCxnSpPr>
          <p:spPr>
            <a:xfrm>
              <a:off x="10187624" y="4832189"/>
              <a:ext cx="219378" cy="692207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0A71A2F0-3F81-EF71-1A30-5894091305F0}"/>
                </a:ext>
              </a:extLst>
            </p:cNvPr>
            <p:cNvCxnSpPr>
              <a:cxnSpLocks/>
              <a:stCxn id="15" idx="0"/>
              <a:endCxn id="26" idx="1"/>
            </p:cNvCxnSpPr>
            <p:nvPr/>
          </p:nvCxnSpPr>
          <p:spPr>
            <a:xfrm flipV="1">
              <a:off x="11107934" y="5515065"/>
              <a:ext cx="389386" cy="9332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1AC3C37-15DE-6042-B7E7-9D4C77626380}"/>
                </a:ext>
              </a:extLst>
            </p:cNvPr>
            <p:cNvSpPr/>
            <p:nvPr/>
          </p:nvSpPr>
          <p:spPr>
            <a:xfrm>
              <a:off x="11497321" y="5383710"/>
              <a:ext cx="202592" cy="26270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∅</a:t>
              </a:r>
            </a:p>
          </p:txBody>
        </p:sp>
        <p:sp>
          <p:nvSpPr>
            <p:cNvPr id="27" name="Snip Same Side Corner Rectangle 26">
              <a:extLst>
                <a:ext uri="{FF2B5EF4-FFF2-40B4-BE49-F238E27FC236}">
                  <a16:creationId xmlns:a16="http://schemas.microsoft.com/office/drawing/2014/main" id="{0EE0C3BC-1B6B-C561-FA36-8394FEC40513}"/>
                </a:ext>
              </a:extLst>
            </p:cNvPr>
            <p:cNvSpPr/>
            <p:nvPr/>
          </p:nvSpPr>
          <p:spPr>
            <a:xfrm>
              <a:off x="9486691" y="465730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k=9</a:t>
              </a:r>
            </a:p>
          </p:txBody>
        </p:sp>
        <p:sp>
          <p:nvSpPr>
            <p:cNvPr id="28" name="Snip Same Side Corner Rectangle 27">
              <a:extLst>
                <a:ext uri="{FF2B5EF4-FFF2-40B4-BE49-F238E27FC236}">
                  <a16:creationId xmlns:a16="http://schemas.microsoft.com/office/drawing/2014/main" id="{67EBBE2E-FDAD-A1A3-9E66-7CA21AE3768A}"/>
                </a:ext>
              </a:extLst>
            </p:cNvPr>
            <p:cNvSpPr/>
            <p:nvPr/>
          </p:nvSpPr>
          <p:spPr>
            <a:xfrm>
              <a:off x="5805453" y="4667032"/>
              <a:ext cx="700933" cy="349773"/>
            </a:xfrm>
            <a:prstGeom prst="snip2SameRect">
              <a:avLst>
                <a:gd name="adj1" fmla="val 0"/>
                <a:gd name="adj2" fmla="val 285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d=8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FB0AB1A-5B1F-AC88-0995-B3543C7A46B0}"/>
                </a:ext>
              </a:extLst>
            </p:cNvPr>
            <p:cNvSpPr/>
            <p:nvPr/>
          </p:nvSpPr>
          <p:spPr>
            <a:xfrm>
              <a:off x="7681144" y="3429000"/>
              <a:ext cx="610775" cy="26270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root</a:t>
              </a:r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9BA86AB-E27D-2A3A-EC1F-C6E07C151685}"/>
                </a:ext>
              </a:extLst>
            </p:cNvPr>
            <p:cNvCxnSpPr>
              <a:cxnSpLocks/>
              <a:stCxn id="29" idx="2"/>
              <a:endCxn id="6" idx="3"/>
            </p:cNvCxnSpPr>
            <p:nvPr/>
          </p:nvCxnSpPr>
          <p:spPr>
            <a:xfrm>
              <a:off x="7986532" y="3691709"/>
              <a:ext cx="10007" cy="22165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D39CFEE8-769F-ED17-3946-6F428EB615BA}"/>
              </a:ext>
            </a:extLst>
          </p:cNvPr>
          <p:cNvSpPr/>
          <p:nvPr/>
        </p:nvSpPr>
        <p:spPr>
          <a:xfrm>
            <a:off x="8584736" y="3118550"/>
            <a:ext cx="755736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right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6A92E6C-8523-A314-78DA-9F616248D338}"/>
              </a:ext>
            </a:extLst>
          </p:cNvPr>
          <p:cNvSpPr/>
          <p:nvPr/>
        </p:nvSpPr>
        <p:spPr>
          <a:xfrm>
            <a:off x="6199836" y="3150824"/>
            <a:ext cx="755736" cy="3094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E601012-0005-899D-0E74-B295ABDA7BA0}"/>
              </a:ext>
            </a:extLst>
          </p:cNvPr>
          <p:cNvSpPr/>
          <p:nvPr/>
        </p:nvSpPr>
        <p:spPr>
          <a:xfrm>
            <a:off x="6458629" y="3763599"/>
            <a:ext cx="218432" cy="30944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76533D2-73C1-FFA5-E39C-CFB8C6EED53F}"/>
              </a:ext>
            </a:extLst>
          </p:cNvPr>
          <p:cNvCxnSpPr>
            <a:cxnSpLocks/>
            <a:stCxn id="34" idx="2"/>
            <a:endCxn id="6" idx="3"/>
          </p:cNvCxnSpPr>
          <p:nvPr/>
        </p:nvCxnSpPr>
        <p:spPr>
          <a:xfrm flipH="1">
            <a:off x="7768683" y="3427997"/>
            <a:ext cx="1193921" cy="293363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43EB65B-6492-9291-E4DE-05C8F026D856}"/>
              </a:ext>
            </a:extLst>
          </p:cNvPr>
          <p:cNvCxnSpPr>
            <a:cxnSpLocks/>
            <a:stCxn id="35" idx="2"/>
            <a:endCxn id="28" idx="3"/>
          </p:cNvCxnSpPr>
          <p:nvPr/>
        </p:nvCxnSpPr>
        <p:spPr>
          <a:xfrm flipH="1">
            <a:off x="5784154" y="3460271"/>
            <a:ext cx="793550" cy="114884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74129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4BD9A-4FA3-6AD5-21F3-D2D426275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cases for put()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3B133-96FB-5634-9F70-90D25BEF5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Inserting into an empty (easy)</a:t>
            </a:r>
          </a:p>
          <a:p>
            <a:r>
              <a:rPr lang="en-US" dirty="0"/>
              <a:t>Inserting into a right gap</a:t>
            </a:r>
          </a:p>
          <a:p>
            <a:r>
              <a:rPr lang="en-US" dirty="0"/>
              <a:t>Inserting into a left gap</a:t>
            </a:r>
          </a:p>
          <a:p>
            <a:r>
              <a:rPr lang="en-US" dirty="0"/>
              <a:t>Inserting at the beginning</a:t>
            </a:r>
          </a:p>
          <a:p>
            <a:r>
              <a:rPr lang="en-US" dirty="0"/>
              <a:t>Inserting at the end</a:t>
            </a:r>
          </a:p>
          <a:p>
            <a:r>
              <a:rPr lang="en-US" dirty="0"/>
              <a:t>Replacing an entry (easy)</a:t>
            </a:r>
          </a:p>
        </p:txBody>
      </p:sp>
    </p:spTree>
    <p:extLst>
      <p:ext uri="{BB962C8B-B14F-4D97-AF65-F5344CB8AC3E}">
        <p14:creationId xmlns:p14="http://schemas.microsoft.com/office/powerpoint/2010/main" val="371638141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28575" tIns="28575" rIns="28575" bIns="28575" rtlCol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FF00FF"/>
              </a:buClr>
              <a:buSzPct val="25000"/>
            </a:pPr>
            <a:r>
              <a:rPr lang="en-US" sz="570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Why Program?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28575" tIns="28575" rIns="28575" bIns="28575" rtlCol="0" anchor="t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US" sz="360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Chapter 1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2893087" y="5278020"/>
            <a:ext cx="6396299" cy="7620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ctr">
              <a:buClr>
                <a:srgbClr val="FFFF00"/>
              </a:buClr>
              <a:buSzPct val="25000"/>
            </a:pPr>
            <a:r>
              <a:rPr lang="en-US" sz="24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 for Everybody</a:t>
            </a:r>
          </a:p>
          <a:p>
            <a:pPr algn="ctr">
              <a:buClr>
                <a:srgbClr val="FFFF00"/>
              </a:buClr>
              <a:buSzPct val="25000"/>
            </a:pPr>
            <a:r>
              <a:rPr lang="en-US" sz="2400" u="sng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www.py4e.com</a:t>
            </a:r>
            <a:endParaRPr lang="en-US" sz="2400" u="sng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3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/>
        </p:nvSpPr>
        <p:spPr>
          <a:xfrm>
            <a:off x="431213" y="539885"/>
            <a:ext cx="7329374" cy="56469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>
              <a:buClr>
                <a:srgbClr val="00FF00"/>
              </a:buClr>
              <a:buSzPct val="25000"/>
            </a:pPr>
            <a:r>
              <a:rPr lang="en-US" sz="2100" dirty="0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 New"/>
              </a:rPr>
              <a:t>name = input('Enter file:')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n-US" sz="2100" dirty="0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 New"/>
              </a:rPr>
              <a:t>handle = open(name)</a:t>
            </a:r>
          </a:p>
          <a:p>
            <a:pPr lvl="0" algn="ctr"/>
            <a:endParaRPr lang="en-US" sz="2100" dirty="0">
              <a:solidFill>
                <a:srgbClr val="00FF00"/>
              </a:solidFill>
              <a:latin typeface="Courier"/>
              <a:ea typeface="Courier"/>
              <a:cs typeface="Courier"/>
              <a:sym typeface="Courier New"/>
            </a:endParaRPr>
          </a:p>
          <a:p>
            <a:pPr lvl="0">
              <a:buClr>
                <a:srgbClr val="00FF00"/>
              </a:buClr>
              <a:buSzPct val="25000"/>
            </a:pPr>
            <a:r>
              <a:rPr lang="en-US" sz="2100" dirty="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counts = </a:t>
            </a:r>
            <a:r>
              <a:rPr lang="en-US" sz="2100" dirty="0" err="1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dict</a:t>
            </a:r>
            <a:r>
              <a:rPr lang="en-US" sz="2100" dirty="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()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n-US" sz="2100" dirty="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for line in handle: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n-US" sz="2100" dirty="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    words = </a:t>
            </a:r>
            <a:r>
              <a:rPr lang="en-US" sz="2100" dirty="0" err="1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line.split</a:t>
            </a:r>
            <a:r>
              <a:rPr lang="en-US" sz="2100" dirty="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()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n-US" sz="2100" dirty="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    for word in words: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n-US" sz="2100" dirty="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        counts[word] = </a:t>
            </a:r>
            <a:r>
              <a:rPr lang="en-US" sz="2100" dirty="0" err="1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counts.get</a:t>
            </a:r>
            <a:r>
              <a:rPr lang="en-US" sz="2100" dirty="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(word,0) + 1</a:t>
            </a:r>
          </a:p>
          <a:p>
            <a:pPr lvl="0">
              <a:buClr>
                <a:srgbClr val="00FF00"/>
              </a:buClr>
            </a:pPr>
            <a:endParaRPr lang="en-US" sz="2100" dirty="0">
              <a:solidFill>
                <a:srgbClr val="00FF00"/>
              </a:solidFill>
              <a:latin typeface="Courier"/>
              <a:ea typeface="Courier"/>
              <a:cs typeface="Courier"/>
              <a:sym typeface="Courier New"/>
            </a:endParaRPr>
          </a:p>
          <a:p>
            <a:pPr lvl="0">
              <a:buClr>
                <a:srgbClr val="00FF00"/>
              </a:buClr>
              <a:buSzPct val="25000"/>
            </a:pPr>
            <a:r>
              <a:rPr lang="en-US" sz="2100" dirty="0" err="1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bigcount</a:t>
            </a:r>
            <a:r>
              <a:rPr lang="en-US" sz="210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 = None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n-US" sz="2100" dirty="0" err="1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bigword</a:t>
            </a:r>
            <a:r>
              <a:rPr lang="en-US" sz="210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 = None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n-US" sz="210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for </a:t>
            </a:r>
            <a:r>
              <a:rPr lang="en-US" sz="2100" dirty="0" err="1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word,count</a:t>
            </a:r>
            <a:r>
              <a:rPr lang="en-US" sz="210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 in </a:t>
            </a:r>
            <a:r>
              <a:rPr lang="en-US" sz="2100" dirty="0" err="1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counts.items</a:t>
            </a:r>
            <a:r>
              <a:rPr lang="en-US" sz="210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():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n-US" sz="210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    if </a:t>
            </a:r>
            <a:r>
              <a:rPr lang="en-US" sz="2100" dirty="0" err="1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bigcount</a:t>
            </a:r>
            <a:r>
              <a:rPr lang="en-US" sz="210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 is None or count &gt; </a:t>
            </a:r>
            <a:r>
              <a:rPr lang="en-US" sz="2100" dirty="0" err="1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bigcount</a:t>
            </a:r>
            <a:r>
              <a:rPr lang="en-US" sz="210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: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n-US" sz="210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        </a:t>
            </a:r>
            <a:r>
              <a:rPr lang="en-US" sz="2100" dirty="0" err="1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bigword</a:t>
            </a:r>
            <a:r>
              <a:rPr lang="en-US" sz="210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 = word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n-US" sz="210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        </a:t>
            </a:r>
            <a:r>
              <a:rPr lang="en-US" sz="2100" dirty="0" err="1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bigcount</a:t>
            </a:r>
            <a:r>
              <a:rPr lang="en-US" sz="210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 = count</a:t>
            </a:r>
          </a:p>
          <a:p>
            <a:pPr lvl="0">
              <a:buClr>
                <a:srgbClr val="00FF00"/>
              </a:buClr>
            </a:pPr>
            <a:endParaRPr lang="en-US" sz="2100" dirty="0">
              <a:solidFill>
                <a:srgbClr val="00FF00"/>
              </a:solidFill>
              <a:latin typeface="Courier"/>
              <a:ea typeface="Courier"/>
              <a:cs typeface="Courier"/>
              <a:sym typeface="Courier New"/>
            </a:endParaRPr>
          </a:p>
          <a:p>
            <a:pPr lvl="0">
              <a:buClr>
                <a:srgbClr val="00FF00"/>
              </a:buClr>
              <a:buSzPct val="25000"/>
            </a:pPr>
            <a:r>
              <a:rPr lang="en-US" sz="2100" dirty="0">
                <a:solidFill>
                  <a:srgbClr val="FF7F00"/>
                </a:solidFill>
                <a:latin typeface="Courier"/>
                <a:ea typeface="Courier"/>
                <a:cs typeface="Courier"/>
                <a:sym typeface="Courier New"/>
              </a:rPr>
              <a:t>print(</a:t>
            </a:r>
            <a:r>
              <a:rPr lang="en-US" sz="2100" dirty="0" err="1">
                <a:solidFill>
                  <a:srgbClr val="FF7F00"/>
                </a:solidFill>
                <a:latin typeface="Courier"/>
                <a:ea typeface="Courier"/>
                <a:cs typeface="Courier"/>
                <a:sym typeface="Courier New"/>
              </a:rPr>
              <a:t>bigword</a:t>
            </a:r>
            <a:r>
              <a:rPr lang="en-US" sz="2100" dirty="0">
                <a:solidFill>
                  <a:srgbClr val="FF7F00"/>
                </a:solidFill>
                <a:latin typeface="Courier"/>
                <a:ea typeface="Courier"/>
                <a:cs typeface="Courier"/>
                <a:sym typeface="Courier New"/>
              </a:rPr>
              <a:t>, </a:t>
            </a:r>
            <a:r>
              <a:rPr lang="en-US" sz="2100" dirty="0" err="1">
                <a:solidFill>
                  <a:srgbClr val="FF7F00"/>
                </a:solidFill>
                <a:latin typeface="Courier"/>
                <a:ea typeface="Courier"/>
                <a:cs typeface="Courier"/>
                <a:sym typeface="Courier New"/>
              </a:rPr>
              <a:t>bigcount</a:t>
            </a:r>
            <a:r>
              <a:rPr lang="en-US" sz="2100" dirty="0">
                <a:solidFill>
                  <a:srgbClr val="FF7F00"/>
                </a:solidFill>
                <a:latin typeface="Courier"/>
                <a:ea typeface="Courier"/>
                <a:cs typeface="Courier"/>
                <a:sym typeface="Courier New"/>
              </a:rPr>
              <a:t>)</a:t>
            </a:r>
          </a:p>
        </p:txBody>
      </p:sp>
      <p:sp>
        <p:nvSpPr>
          <p:cNvPr id="338" name="Shape 338"/>
          <p:cNvSpPr txBox="1"/>
          <p:nvPr/>
        </p:nvSpPr>
        <p:spPr>
          <a:xfrm>
            <a:off x="8027194" y="1333500"/>
            <a:ext cx="3333824" cy="1266750"/>
          </a:xfrm>
          <a:prstGeom prst="rect">
            <a:avLst/>
          </a:prstGeom>
          <a:noFill/>
          <a:ln w="127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>
              <a:buClr>
                <a:srgbClr val="FFFF00"/>
              </a:buClr>
              <a:buSzPct val="25000"/>
            </a:pPr>
            <a:r>
              <a:rPr lang="en-US" sz="270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python words.py </a:t>
            </a:r>
          </a:p>
          <a:p>
            <a:pPr>
              <a:buClr>
                <a:srgbClr val="FFFF00"/>
              </a:buClr>
              <a:buSzPct val="25000"/>
            </a:pPr>
            <a:r>
              <a:rPr lang="en-US" sz="270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Enter file: </a:t>
            </a:r>
            <a:r>
              <a:rPr lang="en-US" sz="270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words.txt</a:t>
            </a:r>
          </a:p>
          <a:p>
            <a:pPr>
              <a:buClr>
                <a:srgbClr val="FFFF00"/>
              </a:buClr>
              <a:buSzPct val="25000"/>
            </a:pPr>
            <a:r>
              <a:rPr lang="en-US" sz="270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to 16</a:t>
            </a:r>
          </a:p>
        </p:txBody>
      </p:sp>
      <p:sp>
        <p:nvSpPr>
          <p:cNvPr id="339" name="Shape 339"/>
          <p:cNvSpPr txBox="1"/>
          <p:nvPr/>
        </p:nvSpPr>
        <p:spPr>
          <a:xfrm>
            <a:off x="8020050" y="3962400"/>
            <a:ext cx="3333750" cy="1266825"/>
          </a:xfrm>
          <a:prstGeom prst="rect">
            <a:avLst/>
          </a:prstGeom>
          <a:noFill/>
          <a:ln w="127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>
              <a:buClr>
                <a:srgbClr val="FFFF00"/>
              </a:buClr>
              <a:buSzPct val="25000"/>
            </a:pPr>
            <a:r>
              <a:rPr lang="en-US" sz="270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python words.py </a:t>
            </a:r>
          </a:p>
          <a:p>
            <a:pPr>
              <a:buClr>
                <a:srgbClr val="FFFF00"/>
              </a:buClr>
              <a:buSzPct val="25000"/>
            </a:pPr>
            <a:r>
              <a:rPr lang="en-US" sz="270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Enter file: </a:t>
            </a:r>
            <a:r>
              <a:rPr lang="en-US" sz="270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clown.txt</a:t>
            </a:r>
          </a:p>
          <a:p>
            <a:pPr>
              <a:buClr>
                <a:srgbClr val="FFFF00"/>
              </a:buClr>
              <a:buSzPct val="25000"/>
            </a:pPr>
            <a:r>
              <a:rPr lang="en-US" sz="270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the 7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C719CF-A41A-DC08-8172-F74084D35159}"/>
              </a:ext>
            </a:extLst>
          </p:cNvPr>
          <p:cNvSpPr txBox="1"/>
          <p:nvPr/>
        </p:nvSpPr>
        <p:spPr>
          <a:xfrm>
            <a:off x="805911" y="751344"/>
            <a:ext cx="8880517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ctype.h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map_tree.c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/**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 The main program to test and exercise the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classes.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main(void)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 map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TreeMap_new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TreeMapEntry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*cur;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TreeMapIter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char name[100];  // Yes, this is dangerous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char word[100];  // Yes, this is dangerous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int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int count,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maxvalue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char 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maxkey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Shape 338">
            <a:extLst>
              <a:ext uri="{FF2B5EF4-FFF2-40B4-BE49-F238E27FC236}">
                <a16:creationId xmlns:a16="http://schemas.microsoft.com/office/drawing/2014/main" id="{D9910603-99A8-45CB-C71E-F1987E1EFCF2}"/>
              </a:ext>
            </a:extLst>
          </p:cNvPr>
          <p:cNvSpPr txBox="1"/>
          <p:nvPr/>
        </p:nvSpPr>
        <p:spPr>
          <a:xfrm>
            <a:off x="8445648" y="1030636"/>
            <a:ext cx="3333824" cy="1266750"/>
          </a:xfrm>
          <a:prstGeom prst="rect">
            <a:avLst/>
          </a:prstGeom>
          <a:solidFill>
            <a:schemeClr val="tx1"/>
          </a:solidFill>
          <a:ln w="12700" cap="rnd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>
              <a:buClr>
                <a:srgbClr val="FFFF00"/>
              </a:buClr>
              <a:buSzPct val="25000"/>
            </a:pPr>
            <a:r>
              <a:rPr lang="en-US" sz="27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python </a:t>
            </a:r>
            <a:r>
              <a:rPr lang="en-US" sz="2700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words.py</a:t>
            </a:r>
            <a:r>
              <a:rPr lang="en-US" sz="27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</a:p>
          <a:p>
            <a:pPr>
              <a:buClr>
                <a:srgbClr val="FFFF00"/>
              </a:buClr>
              <a:buSzPct val="25000"/>
            </a:pPr>
            <a:r>
              <a:rPr lang="en-US" sz="27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Enter file: </a:t>
            </a:r>
            <a:r>
              <a:rPr lang="en-US" sz="2700" dirty="0" err="1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words.txt</a:t>
            </a:r>
            <a:endParaRPr lang="en-US" sz="270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>
              <a:buClr>
                <a:srgbClr val="FFFF00"/>
              </a:buClr>
              <a:buSzPct val="25000"/>
            </a:pPr>
            <a:r>
              <a:rPr lang="en-US" sz="27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to 16</a:t>
            </a:r>
          </a:p>
        </p:txBody>
      </p:sp>
      <p:sp>
        <p:nvSpPr>
          <p:cNvPr id="11" name="Shape 338">
            <a:extLst>
              <a:ext uri="{FF2B5EF4-FFF2-40B4-BE49-F238E27FC236}">
                <a16:creationId xmlns:a16="http://schemas.microsoft.com/office/drawing/2014/main" id="{C7C8DC91-0B02-CFA2-2B0A-3BA873091F76}"/>
              </a:ext>
            </a:extLst>
          </p:cNvPr>
          <p:cNvSpPr txBox="1"/>
          <p:nvPr/>
        </p:nvSpPr>
        <p:spPr>
          <a:xfrm>
            <a:off x="8445648" y="3446112"/>
            <a:ext cx="3333824" cy="1637332"/>
          </a:xfrm>
          <a:prstGeom prst="rect">
            <a:avLst/>
          </a:prstGeom>
          <a:solidFill>
            <a:schemeClr val="tx1"/>
          </a:solidFill>
          <a:ln w="12700" cap="rnd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>
              <a:buClr>
                <a:srgbClr val="FFFF00"/>
              </a:buClr>
              <a:buSzPct val="25000"/>
            </a:pPr>
            <a:r>
              <a:rPr lang="en-US" sz="27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gcc</a:t>
            </a:r>
            <a:r>
              <a:rPr lang="en-US" sz="27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words.py</a:t>
            </a:r>
            <a:r>
              <a:rPr lang="en-US" sz="27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</a:p>
          <a:p>
            <a:pPr>
              <a:buClr>
                <a:srgbClr val="FFFF00"/>
              </a:buClr>
              <a:buSzPct val="25000"/>
            </a:pPr>
            <a:r>
              <a:rPr lang="en-US" sz="27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a.out</a:t>
            </a:r>
            <a:endParaRPr lang="en-US" sz="270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>
              <a:buClr>
                <a:srgbClr val="FFFF00"/>
              </a:buClr>
              <a:buSzPct val="25000"/>
            </a:pPr>
            <a:r>
              <a:rPr lang="en-US" sz="27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Enter file: </a:t>
            </a:r>
            <a:r>
              <a:rPr lang="en-US" sz="2700" dirty="0" err="1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words.txt</a:t>
            </a:r>
            <a:endParaRPr lang="en-US" sz="270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>
              <a:buClr>
                <a:srgbClr val="FFFF00"/>
              </a:buClr>
              <a:buSzPct val="25000"/>
            </a:pPr>
            <a:r>
              <a:rPr lang="en-US" sz="27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to 16</a:t>
            </a:r>
          </a:p>
        </p:txBody>
      </p:sp>
    </p:spTree>
    <p:extLst>
      <p:ext uri="{BB962C8B-B14F-4D97-AF65-F5344CB8AC3E}">
        <p14:creationId xmlns:p14="http://schemas.microsoft.com/office/powerpoint/2010/main" val="97825949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C719CF-A41A-DC08-8172-F74084D35159}"/>
              </a:ext>
            </a:extLst>
          </p:cNvPr>
          <p:cNvSpPr txBox="1"/>
          <p:nvPr/>
        </p:nvSpPr>
        <p:spPr>
          <a:xfrm>
            <a:off x="805912" y="1028343"/>
            <a:ext cx="753605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("Enter file name: ");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("%s", name);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FILE 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(name, "r");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// Loop over each word in the file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while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fscanf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"%s", word) != EOF)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=0, j=0; word[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 != '\0';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if ( !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isalpha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(word[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]) ) continue;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word[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tolower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(word[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word[j] = '\0';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count = map-&gt;get(map, word, 0);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map-&gt;put(map, word, count+1);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fclose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map-&gt;dump(map);</a:t>
            </a:r>
          </a:p>
        </p:txBody>
      </p:sp>
      <p:sp>
        <p:nvSpPr>
          <p:cNvPr id="6" name="Shape 338">
            <a:extLst>
              <a:ext uri="{FF2B5EF4-FFF2-40B4-BE49-F238E27FC236}">
                <a16:creationId xmlns:a16="http://schemas.microsoft.com/office/drawing/2014/main" id="{9CFDFA4C-D4AF-7F71-8200-7489DB91FE8C}"/>
              </a:ext>
            </a:extLst>
          </p:cNvPr>
          <p:cNvSpPr txBox="1"/>
          <p:nvPr/>
        </p:nvSpPr>
        <p:spPr>
          <a:xfrm>
            <a:off x="8445648" y="1030636"/>
            <a:ext cx="3333824" cy="1266750"/>
          </a:xfrm>
          <a:prstGeom prst="rect">
            <a:avLst/>
          </a:prstGeom>
          <a:solidFill>
            <a:schemeClr val="tx1"/>
          </a:solidFill>
          <a:ln w="12700" cap="rnd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>
              <a:buClr>
                <a:srgbClr val="FFFF00"/>
              </a:buClr>
              <a:buSzPct val="25000"/>
            </a:pPr>
            <a:r>
              <a:rPr lang="en-US" sz="27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python </a:t>
            </a:r>
            <a:r>
              <a:rPr lang="en-US" sz="2700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words.py</a:t>
            </a:r>
            <a:r>
              <a:rPr lang="en-US" sz="27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</a:p>
          <a:p>
            <a:pPr>
              <a:buClr>
                <a:srgbClr val="FFFF00"/>
              </a:buClr>
              <a:buSzPct val="25000"/>
            </a:pPr>
            <a:r>
              <a:rPr lang="en-US" sz="27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Enter file: </a:t>
            </a:r>
            <a:r>
              <a:rPr lang="en-US" sz="2700" dirty="0" err="1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words.txt</a:t>
            </a:r>
            <a:endParaRPr lang="en-US" sz="270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>
              <a:buClr>
                <a:srgbClr val="FFFF00"/>
              </a:buClr>
              <a:buSzPct val="25000"/>
            </a:pPr>
            <a:r>
              <a:rPr lang="en-US" sz="27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to 16</a:t>
            </a:r>
          </a:p>
        </p:txBody>
      </p:sp>
      <p:sp>
        <p:nvSpPr>
          <p:cNvPr id="7" name="Shape 338">
            <a:extLst>
              <a:ext uri="{FF2B5EF4-FFF2-40B4-BE49-F238E27FC236}">
                <a16:creationId xmlns:a16="http://schemas.microsoft.com/office/drawing/2014/main" id="{8EF540B3-BAF3-8D48-2FCC-A7B7B251527E}"/>
              </a:ext>
            </a:extLst>
          </p:cNvPr>
          <p:cNvSpPr txBox="1"/>
          <p:nvPr/>
        </p:nvSpPr>
        <p:spPr>
          <a:xfrm>
            <a:off x="8445648" y="3446112"/>
            <a:ext cx="3333824" cy="1637332"/>
          </a:xfrm>
          <a:prstGeom prst="rect">
            <a:avLst/>
          </a:prstGeom>
          <a:solidFill>
            <a:schemeClr val="tx1"/>
          </a:solidFill>
          <a:ln w="12700" cap="rnd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>
              <a:buClr>
                <a:srgbClr val="FFFF00"/>
              </a:buClr>
              <a:buSzPct val="25000"/>
            </a:pPr>
            <a:r>
              <a:rPr lang="en-US" sz="27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gcc</a:t>
            </a:r>
            <a:r>
              <a:rPr lang="en-US" sz="27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words.py</a:t>
            </a:r>
            <a:r>
              <a:rPr lang="en-US" sz="27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</a:p>
          <a:p>
            <a:pPr>
              <a:buClr>
                <a:srgbClr val="FFFF00"/>
              </a:buClr>
              <a:buSzPct val="25000"/>
            </a:pPr>
            <a:r>
              <a:rPr lang="en-US" sz="27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a.out</a:t>
            </a:r>
            <a:endParaRPr lang="en-US" sz="270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>
              <a:buClr>
                <a:srgbClr val="FFFF00"/>
              </a:buClr>
              <a:buSzPct val="25000"/>
            </a:pPr>
            <a:r>
              <a:rPr lang="en-US" sz="27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Enter file: </a:t>
            </a:r>
            <a:r>
              <a:rPr lang="en-US" sz="2700" dirty="0" err="1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words.txt</a:t>
            </a:r>
            <a:endParaRPr lang="en-US" sz="270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>
              <a:buClr>
                <a:srgbClr val="FFFF00"/>
              </a:buClr>
              <a:buSzPct val="25000"/>
            </a:pPr>
            <a:r>
              <a:rPr lang="en-US" sz="27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to 16</a:t>
            </a:r>
          </a:p>
        </p:txBody>
      </p:sp>
    </p:spTree>
    <p:extLst>
      <p:ext uri="{BB962C8B-B14F-4D97-AF65-F5344CB8AC3E}">
        <p14:creationId xmlns:p14="http://schemas.microsoft.com/office/powerpoint/2010/main" val="344537090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C719CF-A41A-DC08-8172-F74084D35159}"/>
              </a:ext>
            </a:extLst>
          </p:cNvPr>
          <p:cNvSpPr txBox="1"/>
          <p:nvPr/>
        </p:nvSpPr>
        <p:spPr>
          <a:xfrm>
            <a:off x="805912" y="751344"/>
            <a:ext cx="8276087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maxkey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NULL;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maxvalue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-1;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map-&gt;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(map);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while(1)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cur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-&gt;next(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( cur == NULL ) break;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(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maxkey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NULL || cur-&gt;value 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maxvalue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)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maxkey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cur-&gt;key;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maxvalue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cur-&gt;value;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-&gt;del(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("\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n%s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%d\n",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maxkey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maxvalue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map-&gt;del(map);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" name="Shape 338">
            <a:extLst>
              <a:ext uri="{FF2B5EF4-FFF2-40B4-BE49-F238E27FC236}">
                <a16:creationId xmlns:a16="http://schemas.microsoft.com/office/drawing/2014/main" id="{192F3DA0-AF1D-BAB2-BDAC-06F74AFECE15}"/>
              </a:ext>
            </a:extLst>
          </p:cNvPr>
          <p:cNvSpPr txBox="1"/>
          <p:nvPr/>
        </p:nvSpPr>
        <p:spPr>
          <a:xfrm>
            <a:off x="8445648" y="1030636"/>
            <a:ext cx="3333824" cy="1266750"/>
          </a:xfrm>
          <a:prstGeom prst="rect">
            <a:avLst/>
          </a:prstGeom>
          <a:solidFill>
            <a:schemeClr val="tx1"/>
          </a:solidFill>
          <a:ln w="12700" cap="rnd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>
              <a:buClr>
                <a:srgbClr val="FFFF00"/>
              </a:buClr>
              <a:buSzPct val="25000"/>
            </a:pPr>
            <a:r>
              <a:rPr lang="en-US" sz="27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python </a:t>
            </a:r>
            <a:r>
              <a:rPr lang="en-US" sz="2700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words.py</a:t>
            </a:r>
            <a:r>
              <a:rPr lang="en-US" sz="27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</a:p>
          <a:p>
            <a:pPr>
              <a:buClr>
                <a:srgbClr val="FFFF00"/>
              </a:buClr>
              <a:buSzPct val="25000"/>
            </a:pPr>
            <a:r>
              <a:rPr lang="en-US" sz="27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Enter file: </a:t>
            </a:r>
            <a:r>
              <a:rPr lang="en-US" sz="2700" dirty="0" err="1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words.txt</a:t>
            </a:r>
            <a:endParaRPr lang="en-US" sz="270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>
              <a:buClr>
                <a:srgbClr val="FFFF00"/>
              </a:buClr>
              <a:buSzPct val="25000"/>
            </a:pPr>
            <a:r>
              <a:rPr lang="en-US" sz="27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to 16</a:t>
            </a:r>
          </a:p>
        </p:txBody>
      </p:sp>
      <p:sp>
        <p:nvSpPr>
          <p:cNvPr id="5" name="Shape 338">
            <a:extLst>
              <a:ext uri="{FF2B5EF4-FFF2-40B4-BE49-F238E27FC236}">
                <a16:creationId xmlns:a16="http://schemas.microsoft.com/office/drawing/2014/main" id="{07D7F481-FABB-CE69-98C0-DF603A20A7B1}"/>
              </a:ext>
            </a:extLst>
          </p:cNvPr>
          <p:cNvSpPr txBox="1"/>
          <p:nvPr/>
        </p:nvSpPr>
        <p:spPr>
          <a:xfrm>
            <a:off x="8445648" y="3446112"/>
            <a:ext cx="3333824" cy="1637332"/>
          </a:xfrm>
          <a:prstGeom prst="rect">
            <a:avLst/>
          </a:prstGeom>
          <a:solidFill>
            <a:schemeClr val="tx1"/>
          </a:solidFill>
          <a:ln w="12700" cap="rnd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>
              <a:buClr>
                <a:srgbClr val="FFFF00"/>
              </a:buClr>
              <a:buSzPct val="25000"/>
            </a:pPr>
            <a:r>
              <a:rPr lang="en-US" sz="27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gcc</a:t>
            </a:r>
            <a:r>
              <a:rPr lang="en-US" sz="27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words.py</a:t>
            </a:r>
            <a:r>
              <a:rPr lang="en-US" sz="27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</a:p>
          <a:p>
            <a:pPr>
              <a:buClr>
                <a:srgbClr val="FFFF00"/>
              </a:buClr>
              <a:buSzPct val="25000"/>
            </a:pPr>
            <a:r>
              <a:rPr lang="en-US" sz="27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a.out</a:t>
            </a:r>
            <a:endParaRPr lang="en-US" sz="270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>
              <a:buClr>
                <a:srgbClr val="FFFF00"/>
              </a:buClr>
              <a:buSzPct val="25000"/>
            </a:pPr>
            <a:r>
              <a:rPr lang="en-US" sz="27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Enter file: </a:t>
            </a:r>
            <a:r>
              <a:rPr lang="en-US" sz="2700" dirty="0" err="1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words.txt</a:t>
            </a:r>
            <a:endParaRPr lang="en-US" sz="270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>
              <a:buClr>
                <a:srgbClr val="FFFF00"/>
              </a:buClr>
              <a:buSzPct val="25000"/>
            </a:pPr>
            <a:r>
              <a:rPr lang="en-US" sz="27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to 16</a:t>
            </a:r>
          </a:p>
        </p:txBody>
      </p:sp>
    </p:spTree>
    <p:extLst>
      <p:ext uri="{BB962C8B-B14F-4D97-AF65-F5344CB8AC3E}">
        <p14:creationId xmlns:p14="http://schemas.microsoft.com/office/powerpoint/2010/main" val="3485623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3984F9-8425-3C13-BE9B-24EBF80A9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From </a:t>
            </a:r>
            <a:r>
              <a:rPr lang="en-US" dirty="0" err="1"/>
              <a:t>ListMap</a:t>
            </a:r>
            <a:r>
              <a:rPr lang="en-US" dirty="0"/>
              <a:t> to HashMap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E139EF-885F-D358-935B-60639CB9A374}"/>
              </a:ext>
            </a:extLst>
          </p:cNvPr>
          <p:cNvSpPr/>
          <p:nvPr/>
        </p:nvSpPr>
        <p:spPr>
          <a:xfrm>
            <a:off x="2577865" y="2353611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b=14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A7A938-CE0B-9D66-55FE-4D469E99A307}"/>
              </a:ext>
            </a:extLst>
          </p:cNvPr>
          <p:cNvSpPr/>
          <p:nvPr/>
        </p:nvSpPr>
        <p:spPr>
          <a:xfrm>
            <a:off x="8908712" y="2353611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m=90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261B9F-39A9-4616-9628-43EBBF9E1EF1}"/>
              </a:ext>
            </a:extLst>
          </p:cNvPr>
          <p:cNvSpPr/>
          <p:nvPr/>
        </p:nvSpPr>
        <p:spPr>
          <a:xfrm>
            <a:off x="1311696" y="2341235"/>
            <a:ext cx="776610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  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028E8E2-A8B3-B180-4B7C-9E13B57774D4}"/>
              </a:ext>
            </a:extLst>
          </p:cNvPr>
          <p:cNvCxnSpPr>
            <a:cxnSpLocks/>
          </p:cNvCxnSpPr>
          <p:nvPr/>
        </p:nvCxnSpPr>
        <p:spPr>
          <a:xfrm>
            <a:off x="2088306" y="2535021"/>
            <a:ext cx="47986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E58F3D0-81E2-4D12-3420-98BD0B3D00A0}"/>
              </a:ext>
            </a:extLst>
          </p:cNvPr>
          <p:cNvCxnSpPr>
            <a:cxnSpLocks/>
            <a:stCxn id="42" idx="3"/>
          </p:cNvCxnSpPr>
          <p:nvPr/>
        </p:nvCxnSpPr>
        <p:spPr>
          <a:xfrm>
            <a:off x="8419151" y="2537178"/>
            <a:ext cx="48956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F830349-BE36-E9B4-1D6A-846630C653C8}"/>
              </a:ext>
            </a:extLst>
          </p:cNvPr>
          <p:cNvSpPr/>
          <p:nvPr/>
        </p:nvSpPr>
        <p:spPr>
          <a:xfrm>
            <a:off x="10165189" y="2341235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336335-E82F-C2FE-4BBA-3F33D8644AB3}"/>
              </a:ext>
            </a:extLst>
          </p:cNvPr>
          <p:cNvCxnSpPr>
            <a:cxnSpLocks/>
          </p:cNvCxnSpPr>
          <p:nvPr/>
        </p:nvCxnSpPr>
        <p:spPr>
          <a:xfrm>
            <a:off x="9685322" y="2530990"/>
            <a:ext cx="47986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47C4BF2-490C-4B14-F18C-767FDDEB5DBC}"/>
              </a:ext>
            </a:extLst>
          </p:cNvPr>
          <p:cNvSpPr/>
          <p:nvPr/>
        </p:nvSpPr>
        <p:spPr>
          <a:xfrm>
            <a:off x="4198222" y="4014783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heads[0]  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C615E4-BB99-3C77-0095-4E60F20E4043}"/>
              </a:ext>
            </a:extLst>
          </p:cNvPr>
          <p:cNvSpPr/>
          <p:nvPr/>
        </p:nvSpPr>
        <p:spPr>
          <a:xfrm>
            <a:off x="4198222" y="4396770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heads[1]  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5B630-DF14-B59C-05C5-D5FA711222C1}"/>
              </a:ext>
            </a:extLst>
          </p:cNvPr>
          <p:cNvSpPr/>
          <p:nvPr/>
        </p:nvSpPr>
        <p:spPr>
          <a:xfrm>
            <a:off x="4198222" y="4778757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heads[2]  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3E6E4A-CE41-F346-0554-E3D25F5C664B}"/>
              </a:ext>
            </a:extLst>
          </p:cNvPr>
          <p:cNvSpPr/>
          <p:nvPr/>
        </p:nvSpPr>
        <p:spPr>
          <a:xfrm>
            <a:off x="4198222" y="5189127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heads[3]  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F60ABCA-209C-8F55-2531-8B76DDD6EB54}"/>
              </a:ext>
            </a:extLst>
          </p:cNvPr>
          <p:cNvSpPr/>
          <p:nvPr/>
        </p:nvSpPr>
        <p:spPr>
          <a:xfrm>
            <a:off x="4198222" y="3472462"/>
            <a:ext cx="1586528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buckets: 4   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CE31A12-B194-640E-A9A5-C44D61B1AC87}"/>
              </a:ext>
            </a:extLst>
          </p:cNvPr>
          <p:cNvSpPr/>
          <p:nvPr/>
        </p:nvSpPr>
        <p:spPr>
          <a:xfrm>
            <a:off x="2434060" y="4325526"/>
            <a:ext cx="1162580" cy="826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Hash  % 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899FCE-A44E-7D38-AA5D-B222CB8DAD96}"/>
              </a:ext>
            </a:extLst>
          </p:cNvPr>
          <p:cNvSpPr/>
          <p:nvPr/>
        </p:nvSpPr>
        <p:spPr>
          <a:xfrm>
            <a:off x="1177584" y="4556364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95EFEE7-88C3-D1A3-96DE-370DDF8157AD}"/>
              </a:ext>
            </a:extLst>
          </p:cNvPr>
          <p:cNvCxnSpPr>
            <a:cxnSpLocks/>
            <a:stCxn id="18" idx="3"/>
            <a:endCxn id="17" idx="1"/>
          </p:cNvCxnSpPr>
          <p:nvPr/>
        </p:nvCxnSpPr>
        <p:spPr>
          <a:xfrm flipV="1">
            <a:off x="1954194" y="4738571"/>
            <a:ext cx="479866" cy="13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0D0386E-03D1-2DF0-7EB7-B114ACE10678}"/>
              </a:ext>
            </a:extLst>
          </p:cNvPr>
          <p:cNvCxnSpPr>
            <a:cxnSpLocks/>
            <a:stCxn id="17" idx="3"/>
            <a:endCxn id="12" idx="1"/>
          </p:cNvCxnSpPr>
          <p:nvPr/>
        </p:nvCxnSpPr>
        <p:spPr>
          <a:xfrm flipV="1">
            <a:off x="3596640" y="4210726"/>
            <a:ext cx="601582" cy="5278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6D45F4C-1657-B304-06AE-6740386CD466}"/>
              </a:ext>
            </a:extLst>
          </p:cNvPr>
          <p:cNvCxnSpPr>
            <a:cxnSpLocks/>
            <a:stCxn id="17" idx="3"/>
            <a:endCxn id="13" idx="1"/>
          </p:cNvCxnSpPr>
          <p:nvPr/>
        </p:nvCxnSpPr>
        <p:spPr>
          <a:xfrm flipV="1">
            <a:off x="3596640" y="4592713"/>
            <a:ext cx="601582" cy="1458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05932C1-EB4D-1554-329E-97780DC4A7E1}"/>
              </a:ext>
            </a:extLst>
          </p:cNvPr>
          <p:cNvCxnSpPr>
            <a:cxnSpLocks/>
            <a:stCxn id="17" idx="3"/>
            <a:endCxn id="14" idx="1"/>
          </p:cNvCxnSpPr>
          <p:nvPr/>
        </p:nvCxnSpPr>
        <p:spPr>
          <a:xfrm>
            <a:off x="3596640" y="4738571"/>
            <a:ext cx="601582" cy="2361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06121C8-BF5E-251D-2C4F-0F2C67195C67}"/>
              </a:ext>
            </a:extLst>
          </p:cNvPr>
          <p:cNvCxnSpPr>
            <a:cxnSpLocks/>
            <a:stCxn id="17" idx="3"/>
            <a:endCxn id="15" idx="1"/>
          </p:cNvCxnSpPr>
          <p:nvPr/>
        </p:nvCxnSpPr>
        <p:spPr>
          <a:xfrm>
            <a:off x="3596640" y="4738571"/>
            <a:ext cx="601582" cy="6464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918AE155-0C94-AE89-1A35-2D0EECB99F09}"/>
              </a:ext>
            </a:extLst>
          </p:cNvPr>
          <p:cNvSpPr/>
          <p:nvPr/>
        </p:nvSpPr>
        <p:spPr>
          <a:xfrm>
            <a:off x="3844034" y="2353611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d=21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F2BD5F9-2F01-E56F-712E-ABA15ECFD70B}"/>
              </a:ext>
            </a:extLst>
          </p:cNvPr>
          <p:cNvCxnSpPr>
            <a:cxnSpLocks/>
          </p:cNvCxnSpPr>
          <p:nvPr/>
        </p:nvCxnSpPr>
        <p:spPr>
          <a:xfrm flipV="1">
            <a:off x="3347677" y="2535021"/>
            <a:ext cx="479866" cy="218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9847D500-B98F-9681-C818-F93F4754CFA8}"/>
              </a:ext>
            </a:extLst>
          </p:cNvPr>
          <p:cNvSpPr/>
          <p:nvPr/>
        </p:nvSpPr>
        <p:spPr>
          <a:xfrm>
            <a:off x="5110203" y="2353611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f=19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8244CBD-ACAB-0F6A-7C46-A410F2393505}"/>
              </a:ext>
            </a:extLst>
          </p:cNvPr>
          <p:cNvSpPr/>
          <p:nvPr/>
        </p:nvSpPr>
        <p:spPr>
          <a:xfrm>
            <a:off x="6376372" y="2353611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h=17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86C90FD-8676-414F-AB34-35202F41B629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5903969" y="2535021"/>
            <a:ext cx="472403" cy="21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A500415-0BEF-FFB9-C6DC-30CD122008EC}"/>
              </a:ext>
            </a:extLst>
          </p:cNvPr>
          <p:cNvCxnSpPr>
            <a:cxnSpLocks/>
          </p:cNvCxnSpPr>
          <p:nvPr/>
        </p:nvCxnSpPr>
        <p:spPr>
          <a:xfrm>
            <a:off x="4604153" y="2509149"/>
            <a:ext cx="52031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E313248F-E398-87BC-D5AA-71F8C8854B01}"/>
              </a:ext>
            </a:extLst>
          </p:cNvPr>
          <p:cNvSpPr/>
          <p:nvPr/>
        </p:nvSpPr>
        <p:spPr>
          <a:xfrm>
            <a:off x="7642541" y="2353611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j=18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09622C1-9DC9-AFE9-E01E-074C55A1AE75}"/>
              </a:ext>
            </a:extLst>
          </p:cNvPr>
          <p:cNvCxnSpPr>
            <a:cxnSpLocks/>
            <a:stCxn id="37" idx="3"/>
            <a:endCxn id="42" idx="1"/>
          </p:cNvCxnSpPr>
          <p:nvPr/>
        </p:nvCxnSpPr>
        <p:spPr>
          <a:xfrm>
            <a:off x="7152982" y="2537178"/>
            <a:ext cx="48955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7C2798E3-101D-9011-543B-FC7A578C9609}"/>
              </a:ext>
            </a:extLst>
          </p:cNvPr>
          <p:cNvSpPr/>
          <p:nvPr/>
        </p:nvSpPr>
        <p:spPr>
          <a:xfrm>
            <a:off x="6261916" y="5569536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0D0F29A-B091-075B-F09B-EF72BD6E0B68}"/>
              </a:ext>
            </a:extLst>
          </p:cNvPr>
          <p:cNvCxnSpPr>
            <a:cxnSpLocks/>
            <a:stCxn id="15" idx="3"/>
            <a:endCxn id="61" idx="1"/>
          </p:cNvCxnSpPr>
          <p:nvPr/>
        </p:nvCxnSpPr>
        <p:spPr>
          <a:xfrm>
            <a:off x="5784750" y="5385070"/>
            <a:ext cx="477166" cy="3804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C6744D3C-E9A3-6A48-9F13-53FB4CF596BB}"/>
              </a:ext>
            </a:extLst>
          </p:cNvPr>
          <p:cNvSpPr/>
          <p:nvPr/>
        </p:nvSpPr>
        <p:spPr>
          <a:xfrm>
            <a:off x="8786792" y="4990499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m=90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99499BC-88D7-479E-81E4-2EDB3381CC2D}"/>
              </a:ext>
            </a:extLst>
          </p:cNvPr>
          <p:cNvCxnSpPr>
            <a:cxnSpLocks/>
            <a:stCxn id="67" idx="3"/>
          </p:cNvCxnSpPr>
          <p:nvPr/>
        </p:nvCxnSpPr>
        <p:spPr>
          <a:xfrm>
            <a:off x="8297231" y="5174066"/>
            <a:ext cx="48956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5FC1C7C5-02F1-127E-F72B-A9AB9CC2FE64}"/>
              </a:ext>
            </a:extLst>
          </p:cNvPr>
          <p:cNvSpPr/>
          <p:nvPr/>
        </p:nvSpPr>
        <p:spPr>
          <a:xfrm>
            <a:off x="6254452" y="4990499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b=14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F7EAE86-CCDE-2792-99CC-F349DE7D96BF}"/>
              </a:ext>
            </a:extLst>
          </p:cNvPr>
          <p:cNvCxnSpPr>
            <a:cxnSpLocks/>
            <a:stCxn id="14" idx="3"/>
            <a:endCxn id="65" idx="1"/>
          </p:cNvCxnSpPr>
          <p:nvPr/>
        </p:nvCxnSpPr>
        <p:spPr>
          <a:xfrm>
            <a:off x="5784750" y="4974700"/>
            <a:ext cx="469702" cy="1993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744E4346-6B70-EAB0-823F-EE904182AE58}"/>
              </a:ext>
            </a:extLst>
          </p:cNvPr>
          <p:cNvSpPr/>
          <p:nvPr/>
        </p:nvSpPr>
        <p:spPr>
          <a:xfrm>
            <a:off x="7520621" y="4990499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j=18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01F20FA-C990-2FE1-02AC-3378ACFBCA43}"/>
              </a:ext>
            </a:extLst>
          </p:cNvPr>
          <p:cNvCxnSpPr>
            <a:cxnSpLocks/>
            <a:stCxn id="65" idx="3"/>
            <a:endCxn id="67" idx="1"/>
          </p:cNvCxnSpPr>
          <p:nvPr/>
        </p:nvCxnSpPr>
        <p:spPr>
          <a:xfrm>
            <a:off x="7031062" y="5174066"/>
            <a:ext cx="48955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3872E838-3873-5097-8D56-E310CCA8B77A}"/>
              </a:ext>
            </a:extLst>
          </p:cNvPr>
          <p:cNvSpPr/>
          <p:nvPr/>
        </p:nvSpPr>
        <p:spPr>
          <a:xfrm>
            <a:off x="10052963" y="4967860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C4CC257C-5A60-D0AC-8D1A-D40A2C563629}"/>
              </a:ext>
            </a:extLst>
          </p:cNvPr>
          <p:cNvCxnSpPr>
            <a:cxnSpLocks/>
          </p:cNvCxnSpPr>
          <p:nvPr/>
        </p:nvCxnSpPr>
        <p:spPr>
          <a:xfrm>
            <a:off x="9573096" y="5157615"/>
            <a:ext cx="47986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C6D398EA-FB12-7CBD-5579-6C0860BD4B61}"/>
              </a:ext>
            </a:extLst>
          </p:cNvPr>
          <p:cNvSpPr/>
          <p:nvPr/>
        </p:nvSpPr>
        <p:spPr>
          <a:xfrm>
            <a:off x="6237296" y="3864841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f=19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AAF31F80-DE41-5842-2DBA-6D0A051C074D}"/>
              </a:ext>
            </a:extLst>
          </p:cNvPr>
          <p:cNvCxnSpPr>
            <a:cxnSpLocks/>
            <a:stCxn id="12" idx="3"/>
            <a:endCxn id="75" idx="1"/>
          </p:cNvCxnSpPr>
          <p:nvPr/>
        </p:nvCxnSpPr>
        <p:spPr>
          <a:xfrm flipV="1">
            <a:off x="5784750" y="4048408"/>
            <a:ext cx="452546" cy="1623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B9DCC9C1-F689-171E-79B3-DE9C61798B20}"/>
              </a:ext>
            </a:extLst>
          </p:cNvPr>
          <p:cNvSpPr/>
          <p:nvPr/>
        </p:nvSpPr>
        <p:spPr>
          <a:xfrm>
            <a:off x="7503465" y="3864841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h=17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F2A89ED-E107-3CB4-32D5-9D9FEB1760F1}"/>
              </a:ext>
            </a:extLst>
          </p:cNvPr>
          <p:cNvCxnSpPr>
            <a:cxnSpLocks/>
            <a:stCxn id="75" idx="3"/>
            <a:endCxn id="77" idx="1"/>
          </p:cNvCxnSpPr>
          <p:nvPr/>
        </p:nvCxnSpPr>
        <p:spPr>
          <a:xfrm>
            <a:off x="7013906" y="4048408"/>
            <a:ext cx="48955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EC04BB2E-2090-C383-9828-7FB7C9F50BB2}"/>
              </a:ext>
            </a:extLst>
          </p:cNvPr>
          <p:cNvSpPr/>
          <p:nvPr/>
        </p:nvSpPr>
        <p:spPr>
          <a:xfrm>
            <a:off x="8780031" y="3842202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BC3C72D-7163-FC4A-4AA5-9A04E614A6E5}"/>
              </a:ext>
            </a:extLst>
          </p:cNvPr>
          <p:cNvCxnSpPr>
            <a:cxnSpLocks/>
            <a:stCxn id="77" idx="3"/>
          </p:cNvCxnSpPr>
          <p:nvPr/>
        </p:nvCxnSpPr>
        <p:spPr>
          <a:xfrm flipV="1">
            <a:off x="8280075" y="4031957"/>
            <a:ext cx="499956" cy="164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F5112036-1A18-3A23-60B0-2AB5760407D6}"/>
              </a:ext>
            </a:extLst>
          </p:cNvPr>
          <p:cNvSpPr/>
          <p:nvPr/>
        </p:nvSpPr>
        <p:spPr>
          <a:xfrm>
            <a:off x="6244758" y="4395605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d=21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ADE20BAF-4B8D-4F82-080C-4A678B06CB95}"/>
              </a:ext>
            </a:extLst>
          </p:cNvPr>
          <p:cNvCxnSpPr>
            <a:cxnSpLocks/>
            <a:endCxn id="83" idx="1"/>
          </p:cNvCxnSpPr>
          <p:nvPr/>
        </p:nvCxnSpPr>
        <p:spPr>
          <a:xfrm>
            <a:off x="5772355" y="4577015"/>
            <a:ext cx="472403" cy="21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0C58AA7F-A7AA-BD8A-6B0F-8FBDEFAA1BDB}"/>
              </a:ext>
            </a:extLst>
          </p:cNvPr>
          <p:cNvSpPr/>
          <p:nvPr/>
        </p:nvSpPr>
        <p:spPr>
          <a:xfrm>
            <a:off x="7519525" y="4372966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81E04858-8DB4-1B7B-11A1-987B65361DA2}"/>
              </a:ext>
            </a:extLst>
          </p:cNvPr>
          <p:cNvCxnSpPr>
            <a:cxnSpLocks/>
            <a:stCxn id="83" idx="3"/>
            <a:endCxn id="87" idx="1"/>
          </p:cNvCxnSpPr>
          <p:nvPr/>
        </p:nvCxnSpPr>
        <p:spPr>
          <a:xfrm flipV="1">
            <a:off x="7021368" y="4568909"/>
            <a:ext cx="498157" cy="102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73698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0D539-40B6-0353-D2DC-CF3A5D495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n-US" dirty="0"/>
              <a:t>“Stopping by Woods on a Snowy Evening”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1570B3-BA99-897C-5C83-8D6AAB736867}"/>
              </a:ext>
            </a:extLst>
          </p:cNvPr>
          <p:cNvSpPr txBox="1"/>
          <p:nvPr/>
        </p:nvSpPr>
        <p:spPr>
          <a:xfrm>
            <a:off x="962478" y="5809683"/>
            <a:ext cx="59744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en.wikipedia.org</a:t>
            </a:r>
            <a:r>
              <a:rPr lang="en-US" sz="1400" dirty="0"/>
              <a:t>/wiki/</a:t>
            </a:r>
            <a:r>
              <a:rPr lang="en-US" sz="1400"/>
              <a:t>Stopping_by_Woods_on_a_Snowy_Evening</a:t>
            </a:r>
            <a:endParaRPr lang="en-US" sz="1400" dirty="0"/>
          </a:p>
        </p:txBody>
      </p:sp>
      <p:pic>
        <p:nvPicPr>
          <p:cNvPr id="7" name="Picture 6" descr="A Picture of Robert Frost taken around 1910, from Wikipedia.">
            <a:extLst>
              <a:ext uri="{FF2B5EF4-FFF2-40B4-BE49-F238E27FC236}">
                <a16:creationId xmlns:a16="http://schemas.microsoft.com/office/drawing/2014/main" id="{248AF269-AB34-F3C9-3BBD-3B9E9803F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108" y="2023552"/>
            <a:ext cx="1987012" cy="28108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7F4740-D7B1-132B-BE51-8AE92023F4CD}"/>
              </a:ext>
            </a:extLst>
          </p:cNvPr>
          <p:cNvSpPr txBox="1"/>
          <p:nvPr/>
        </p:nvSpPr>
        <p:spPr>
          <a:xfrm>
            <a:off x="7272926" y="608259"/>
            <a:ext cx="3956596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Whose woods these are I think I know.   </a:t>
            </a:r>
          </a:p>
          <a:p>
            <a:r>
              <a:rPr lang="en-US" dirty="0"/>
              <a:t>His house is in the village though;   </a:t>
            </a:r>
          </a:p>
          <a:p>
            <a:r>
              <a:rPr lang="en-US" dirty="0"/>
              <a:t>He will not see me stopping here   </a:t>
            </a:r>
          </a:p>
          <a:p>
            <a:r>
              <a:rPr lang="en-US" dirty="0"/>
              <a:t>To watch his woods fill up with snow.   </a:t>
            </a:r>
          </a:p>
          <a:p>
            <a:endParaRPr lang="en-US" dirty="0"/>
          </a:p>
          <a:p>
            <a:r>
              <a:rPr lang="en-US" dirty="0"/>
              <a:t>My little horse must think it queer   </a:t>
            </a:r>
          </a:p>
          <a:p>
            <a:r>
              <a:rPr lang="en-US" dirty="0"/>
              <a:t>To stop without a farmhouse near   </a:t>
            </a:r>
          </a:p>
          <a:p>
            <a:r>
              <a:rPr lang="en-US" dirty="0"/>
              <a:t>Between the woods and frozen lake   </a:t>
            </a:r>
          </a:p>
          <a:p>
            <a:r>
              <a:rPr lang="en-US" dirty="0"/>
              <a:t>The darkest evening of the year.   </a:t>
            </a:r>
          </a:p>
          <a:p>
            <a:endParaRPr lang="en-US" dirty="0"/>
          </a:p>
          <a:p>
            <a:r>
              <a:rPr lang="en-US" dirty="0"/>
              <a:t>He gives his harness bells a shake   </a:t>
            </a:r>
          </a:p>
          <a:p>
            <a:r>
              <a:rPr lang="en-US" dirty="0"/>
              <a:t>To ask if there is some mistake.   </a:t>
            </a:r>
          </a:p>
          <a:p>
            <a:r>
              <a:rPr lang="en-US" dirty="0"/>
              <a:t>The only other sound’s the sweep   </a:t>
            </a:r>
          </a:p>
          <a:p>
            <a:r>
              <a:rPr lang="en-US" dirty="0"/>
              <a:t>Of easy wind and downy flake.   </a:t>
            </a:r>
          </a:p>
          <a:p>
            <a:endParaRPr lang="en-US" dirty="0"/>
          </a:p>
          <a:p>
            <a:r>
              <a:rPr lang="en-US" dirty="0"/>
              <a:t>The woods are lovely, dark and deep,   </a:t>
            </a:r>
          </a:p>
          <a:p>
            <a:r>
              <a:rPr lang="en-US" dirty="0"/>
              <a:t>But I have promises to keep,   </a:t>
            </a:r>
          </a:p>
          <a:p>
            <a:r>
              <a:rPr lang="en-US" dirty="0"/>
              <a:t>And miles to go before I sleep,   </a:t>
            </a:r>
          </a:p>
          <a:p>
            <a:r>
              <a:rPr lang="en-US" dirty="0"/>
              <a:t>And miles to go before I sleep.</a:t>
            </a:r>
          </a:p>
        </p:txBody>
      </p:sp>
    </p:spTree>
    <p:extLst>
      <p:ext uri="{BB962C8B-B14F-4D97-AF65-F5344CB8AC3E}">
        <p14:creationId xmlns:p14="http://schemas.microsoft.com/office/powerpoint/2010/main" val="356429497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DC25E-FCE4-0356-A3C6-DADF6877C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  is really the beginning…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2A74C-23F7-C62B-4290-97E746490B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noFill/>
        </p:spPr>
        <p:txBody>
          <a:bodyPr/>
          <a:lstStyle/>
          <a:p>
            <a:r>
              <a:rPr lang="en-US" dirty="0"/>
              <a:t>Data structures are cool</a:t>
            </a:r>
          </a:p>
          <a:p>
            <a:r>
              <a:rPr lang="en-US" dirty="0"/>
              <a:t>Like a recipe from a cookbook</a:t>
            </a:r>
          </a:p>
          <a:p>
            <a:r>
              <a:rPr lang="en-US" dirty="0"/>
              <a:t>You combine foundational ingredients to produce something amazing</a:t>
            </a:r>
          </a:p>
          <a:p>
            <a:r>
              <a:rPr lang="en-US" dirty="0"/>
              <a:t>Think of this course as learning how to cook your first </a:t>
            </a:r>
            <a:r>
              <a:rPr lang="en-US" dirty="0" err="1"/>
              <a:t>omelette</a:t>
            </a:r>
            <a:endParaRPr lang="en-US" dirty="0"/>
          </a:p>
          <a:p>
            <a:r>
              <a:rPr lang="en-US" dirty="0"/>
              <a:t>Your journey can continue with many great "cook" books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CAD48B5F-FE30-90FB-A315-26B5BCF9E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400" y="1825625"/>
            <a:ext cx="3759200" cy="42799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5623727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4AE3D-C70D-220E-82A8-C1D64A900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 / Contributions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725F2C-A6DC-4096-AD36-A6A5AF1FFD40}"/>
              </a:ext>
            </a:extLst>
          </p:cNvPr>
          <p:cNvSpPr txBox="1"/>
          <p:nvPr/>
        </p:nvSpPr>
        <p:spPr>
          <a:xfrm>
            <a:off x="838201" y="1502688"/>
            <a:ext cx="50557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These slides are Copyright 2023-  Charles R. Severance (</a:t>
            </a:r>
            <a:r>
              <a:rPr lang="en-US" sz="1200" dirty="0" err="1"/>
              <a:t>online.dr-chuck.com</a:t>
            </a:r>
            <a:r>
              <a:rPr lang="en-US" sz="1200" dirty="0"/>
              <a:t>) as part of www.cc4e.com and made available under a Creative Commons Attribution 4.0 License.  Please maintain this last slide in all copies of the document to comply with the attribution requirements of the license.  If you make a change, feel free to add your name and organization to the list of contributors on this page as you republish the materials.</a:t>
            </a:r>
          </a:p>
          <a:p>
            <a:endParaRPr lang="en-US" sz="1200" dirty="0"/>
          </a:p>
          <a:p>
            <a:r>
              <a:rPr lang="en-US" sz="1200" dirty="0"/>
              <a:t>Initial Development: Charles Severance, University of Michigan School of Information</a:t>
            </a:r>
          </a:p>
          <a:p>
            <a:endParaRPr lang="en-US" sz="1200" dirty="0"/>
          </a:p>
          <a:p>
            <a:r>
              <a:rPr lang="en-US" sz="1200" b="1" dirty="0"/>
              <a:t>Insert new Contributors and Translators here including names and dates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B0D5A1-502A-F6A1-76FD-6D954B37EE94}"/>
              </a:ext>
            </a:extLst>
          </p:cNvPr>
          <p:cNvSpPr txBox="1"/>
          <p:nvPr/>
        </p:nvSpPr>
        <p:spPr>
          <a:xfrm>
            <a:off x="6298097" y="1502688"/>
            <a:ext cx="5055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Continue new Contributors and Translators here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881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3230</TotalTime>
  <Words>11005</Words>
  <Application>Microsoft Macintosh PowerPoint</Application>
  <PresentationFormat>Widescreen</PresentationFormat>
  <Paragraphs>2234</Paragraphs>
  <Slides>92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101" baseType="lpstr">
      <vt:lpstr>ＭＳ Ｐゴシック</vt:lpstr>
      <vt:lpstr>Arial</vt:lpstr>
      <vt:lpstr>Calibri</vt:lpstr>
      <vt:lpstr>Calibri Light</vt:lpstr>
      <vt:lpstr>Courier</vt:lpstr>
      <vt:lpstr>Courier New</vt:lpstr>
      <vt:lpstr>Menlo</vt:lpstr>
      <vt:lpstr>Wingdings</vt:lpstr>
      <vt:lpstr>Office Theme</vt:lpstr>
      <vt:lpstr>Tree Maps and Hash Maps</vt:lpstr>
      <vt:lpstr>“Stopping by Woods on a Snowy Evening”</vt:lpstr>
      <vt:lpstr>PowerPoint Presentation</vt:lpstr>
      <vt:lpstr>Key/Value Implementation Alternatives</vt:lpstr>
      <vt:lpstr>Start with a good picture…</vt:lpstr>
      <vt:lpstr>Hash Map</vt:lpstr>
      <vt:lpstr>HashMap</vt:lpstr>
      <vt:lpstr>Changing From ListMap to HashMap</vt:lpstr>
      <vt:lpstr>Changing From ListMap to HashMap</vt:lpstr>
      <vt:lpstr>Hashes</vt:lpstr>
      <vt:lpstr>SHA-256 Compression Function</vt:lpstr>
      <vt:lpstr>PowerPoint Presentation</vt:lpstr>
      <vt:lpstr>Lets Build our HashMap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Struct MapIter (review)</vt:lpstr>
      <vt:lpstr>Using an iterator</vt:lpstr>
      <vt:lpstr>Hash Map Iterator Requirements</vt:lpstr>
      <vt:lpstr>PowerPoint Presentation</vt:lpstr>
      <vt:lpstr>PowerPoint Presentation</vt:lpstr>
      <vt:lpstr>A HashMap Iterator In Action</vt:lpstr>
      <vt:lpstr>A HashMap Iterator In Action</vt:lpstr>
      <vt:lpstr>A HashMap Iterator In Action</vt:lpstr>
      <vt:lpstr>A HashMap Iterator In Action</vt:lpstr>
      <vt:lpstr>A HashMap Iterator In Action</vt:lpstr>
      <vt:lpstr>A HashMap Iterator In Action</vt:lpstr>
      <vt:lpstr>A HashMap Iterator In Action</vt:lpstr>
      <vt:lpstr>A HashMap Iterator In Action</vt:lpstr>
      <vt:lpstr>A HashMap Iterator In Action</vt:lpstr>
      <vt:lpstr>A HashMap Iterator In Action</vt:lpstr>
      <vt:lpstr>We have more to do in our HashMap</vt:lpstr>
      <vt:lpstr>HashMap Iterator</vt:lpstr>
      <vt:lpstr>LinkedTreeMap</vt:lpstr>
      <vt:lpstr>A LinkedTreeMap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Cannot easily build an Iterator for a pure Tree</vt:lpstr>
      <vt:lpstr>Tree</vt:lpstr>
      <vt:lpstr>Add a LinkedList</vt:lpstr>
      <vt:lpstr>LinkedTreeMap</vt:lpstr>
      <vt:lpstr>PowerPoint Presentation</vt:lpstr>
      <vt:lpstr>Making put() work</vt:lpstr>
      <vt:lpstr>Before we start</vt:lpstr>
      <vt:lpstr>Performance of put()</vt:lpstr>
      <vt:lpstr>Use cases for put()</vt:lpstr>
      <vt:lpstr>Empty list</vt:lpstr>
      <vt:lpstr>Empty list</vt:lpstr>
      <vt:lpstr>Finding an Item or Gap</vt:lpstr>
      <vt:lpstr>Finding an Item or Gap</vt:lpstr>
      <vt:lpstr>Finding an Item or Gap</vt:lpstr>
      <vt:lpstr>Found a gap to the right of a node</vt:lpstr>
      <vt:lpstr>Insert into the Linked List</vt:lpstr>
      <vt:lpstr>Insert into the Tree (right)</vt:lpstr>
      <vt:lpstr>Finding an Item or Left Gap</vt:lpstr>
      <vt:lpstr>Insert into the Linked List</vt:lpstr>
      <vt:lpstr>Insert into the Tree (left gap)</vt:lpstr>
      <vt:lpstr>At the start…</vt:lpstr>
      <vt:lpstr>To the left…</vt:lpstr>
      <vt:lpstr>To the left… to the left…</vt:lpstr>
      <vt:lpstr>To the left…</vt:lpstr>
      <vt:lpstr>Insert into the linked list</vt:lpstr>
      <vt:lpstr>Insert into the tree</vt:lpstr>
      <vt:lpstr>At the end…</vt:lpstr>
      <vt:lpstr>To the right..</vt:lpstr>
      <vt:lpstr>To the right.. To the right..</vt:lpstr>
      <vt:lpstr>To the right.. To the right..</vt:lpstr>
      <vt:lpstr>Insert into the Linked List</vt:lpstr>
      <vt:lpstr>Insert into the Tree</vt:lpstr>
      <vt:lpstr>Replace…</vt:lpstr>
      <vt:lpstr>Replace…</vt:lpstr>
      <vt:lpstr>We have a match!!</vt:lpstr>
      <vt:lpstr>Update Value</vt:lpstr>
      <vt:lpstr>Test cases for put()</vt:lpstr>
      <vt:lpstr>Why Program?</vt:lpstr>
      <vt:lpstr>PowerPoint Presentation</vt:lpstr>
      <vt:lpstr>PowerPoint Presentation</vt:lpstr>
      <vt:lpstr>PowerPoint Presentation</vt:lpstr>
      <vt:lpstr>PowerPoint Presentation</vt:lpstr>
      <vt:lpstr>“Stopping by Woods on a Snowy Evening”</vt:lpstr>
      <vt:lpstr>The end  is really the beginning…</vt:lpstr>
      <vt:lpstr>Acknowledgements / Contributions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Orientation</dc:title>
  <dc:creator>Severance, Charles</dc:creator>
  <cp:lastModifiedBy>Severance, Charles</cp:lastModifiedBy>
  <cp:revision>111</cp:revision>
  <dcterms:created xsi:type="dcterms:W3CDTF">2023-02-25T13:30:24Z</dcterms:created>
  <dcterms:modified xsi:type="dcterms:W3CDTF">2024-03-27T21:23:36Z</dcterms:modified>
</cp:coreProperties>
</file>