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86" r:id="rId4"/>
    <p:sldId id="287" r:id="rId5"/>
    <p:sldId id="288" r:id="rId6"/>
    <p:sldId id="290" r:id="rId7"/>
    <p:sldId id="329" r:id="rId8"/>
    <p:sldId id="326" r:id="rId9"/>
    <p:sldId id="289" r:id="rId10"/>
    <p:sldId id="330" r:id="rId11"/>
    <p:sldId id="331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327"/>
  </p:normalViewPr>
  <p:slideViewPr>
    <p:cSldViewPr snapToGrid="0" snapToObjects="1">
      <p:cViewPr varScale="1">
        <p:scale>
          <a:sx n="79" d="100"/>
          <a:sy n="79" d="100"/>
        </p:scale>
        <p:origin x="240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D2460-1633-341C-3CC8-928405939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4C032-CA96-4ABF-ED9C-CCFBCF308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DB96C-8F88-816C-D027-6E50EC3D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C6854-78F7-2111-4EEF-FE308E2CC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C7E04-F09E-DFC4-C070-26900C1DD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79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B10F8-49BD-9DF0-4BA1-329010292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E6BDBC-29CF-5ED3-453D-F7000E32C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61096A-1F1F-472A-02F3-A0AF01945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7273A-C68C-081A-67B0-3122B85DE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0D66F-72BE-B98B-9218-B22A30E04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22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B9B9B4-EAB6-E378-1644-3785D3396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96BF26-EDD4-4726-3A5E-18D99559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3B6C5-7BA5-C29A-3AA5-F702552AD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245CB-90B3-059F-6F84-804EAE59D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EA1EF-3972-7CE8-EEE7-7F48805AD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49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3E766-436C-7E66-C493-0E9F486D4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2C3B2-8A01-4A71-0BEA-ED75632F7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F7C0B-F538-3B47-4A1D-405E90B47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82D7DC-A689-4810-BD56-A6D5B44F3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620AD-26BD-8D73-1F87-BF6DC3BA2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8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6B7FC-F1AE-06FD-FB11-8EC7DF652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71CB2-3C0E-C223-F118-EBF495E91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26BF7-B2D5-D401-3EF9-620C7E1A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E99F9-B023-378B-554E-846FA197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8B09B5-606E-C92D-CA52-4478BBEBD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A5818-3F27-F2AC-11F8-5FD78E730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91E87-683B-7031-2CE5-AAAFA4E542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D51C0B-7923-56A4-588E-2EC70CB0F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F3C278-3302-DEE9-7BF9-A487E181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8336-B700-A50E-1C9F-25661C16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E6CC7-3ECD-6AEC-010E-420316EB0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75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6403-EDD6-84C8-5DF8-F2095D0E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D92F63-453E-C708-C24F-2F432386A0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561F98-A097-F466-F047-98D413BB98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327AD1-C706-BC6D-8001-411235498C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45390-893B-5C01-ADC8-CF5F7A669B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422938-5AD8-CC20-E631-43DE84627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BDCB7-F97C-A810-DEAD-D2360157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947164-991E-A5FC-C24A-98E68D077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6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207F-EB96-53FE-8D30-ED6E1A28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BB4068-00D1-3E34-26CA-EC5EE9FFB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8C7F9-D849-37BF-DAFF-339953E5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BFC42-A63D-D449-2CFD-6F74C4B1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03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9479F-F3F5-1F8F-57C4-9E9730C78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609891-CEC3-9507-1DB1-8A952D466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EAFBE7-72D0-ACDC-B906-F9B739E15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FEA14-B3BC-DCE9-7139-C4E87D5E4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4F18E-1616-B225-64A9-E4FEC99BD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A7E186-2DD2-319F-88D8-CD44E72693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4E016-B993-48B2-3AB3-E3644DE7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EBE3AE-4187-CD14-3407-947A6AB3D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C71A0-6FDD-802D-FB7B-ED49070F8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6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4AE2-C0F6-DA29-8D58-6AE991182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32F294-A82B-D670-A816-D859035942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9858A-083C-9E99-B738-E7C520CFE2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7CA85-7E18-7977-09AE-3A036FCB0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9421CD-6091-9164-5E5E-F636C761B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738C0-DF17-2CE9-8202-5453847F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69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AA03A-8F7B-3EBB-CA86-B6FF69067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FAB1F1-B30C-1EAF-D6FD-B68FB54CE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95429-C59F-1008-625C-51F2656182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A938A-C9BA-0346-A74F-83EB1631032C}" type="datetimeFigureOut">
              <a:rPr lang="en-US" smtClean="0"/>
              <a:t>5/20/23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5D9D4A-1765-C901-53BC-4FE38FF51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0406-735C-D46E-82D9-A4090C508F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6BD33-8DED-144B-BB09-8D197E8DA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6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y4e.com/" TargetMode="External"/><Relationship Id="rId7" Type="http://schemas.openxmlformats.org/officeDocument/2006/relationships/hyperlink" Target="http://www.cc4e.com/" TargetMode="External"/><Relationship Id="rId2" Type="http://schemas.openxmlformats.org/officeDocument/2006/relationships/hyperlink" Target="https://ihts.dr-chuck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g4e.com/" TargetMode="External"/><Relationship Id="rId5" Type="http://schemas.openxmlformats.org/officeDocument/2006/relationships/hyperlink" Target="http://www.wa4e.com/" TargetMode="External"/><Relationship Id="rId4" Type="http://schemas.openxmlformats.org/officeDocument/2006/relationships/hyperlink" Target="http://www.dj4e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5BD08-7DEA-A642-76EB-A25C2FB65E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K&amp;R Chapter 1</a:t>
            </a:r>
            <a:br>
              <a:rPr lang="en-US" dirty="0"/>
            </a:br>
            <a:r>
              <a:rPr lang="en-US" sz="5400" dirty="0"/>
              <a:t>A Tutorial Introduction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31E4BA-302F-088B-C8D3-AEA9EACCC2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Dr. Charles R. Severance</a:t>
            </a:r>
          </a:p>
          <a:p>
            <a:r>
              <a:rPr lang="en-US" dirty="0"/>
              <a:t>www.cc4e.com</a:t>
            </a:r>
          </a:p>
          <a:p>
            <a:r>
              <a:rPr lang="en-US" dirty="0"/>
              <a:t>code.cc4e.com (sample code)</a:t>
            </a:r>
          </a:p>
          <a:p>
            <a:r>
              <a:rPr lang="en-US"/>
              <a:t>online.dr-chuck.com</a:t>
            </a:r>
            <a:endParaRPr lang="en-US" dirty="0"/>
          </a:p>
        </p:txBody>
      </p:sp>
      <p:pic>
        <p:nvPicPr>
          <p:cNvPr id="4" name="Picture 6" descr="CCby.png">
            <a:extLst>
              <a:ext uri="{FF2B5EF4-FFF2-40B4-BE49-F238E27FC236}">
                <a16:creationId xmlns:a16="http://schemas.microsoft.com/office/drawing/2014/main" id="{ED146FD6-BD02-6C6F-35C4-6BF8814D9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772" y="6185766"/>
            <a:ext cx="1108075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752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991F6-1F19-89E4-CF67-E08304290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9D253-3BDA-FE74-E9A8-D6A6FFEAB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5093677" cy="213677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C string “length” must be computed in a loop that scans for a zero character</a:t>
            </a:r>
          </a:p>
          <a:p>
            <a:r>
              <a:rPr lang="en-US" dirty="0"/>
              <a:t>There the </a:t>
            </a:r>
            <a:r>
              <a:rPr lang="en-US" b="1" dirty="0" err="1"/>
              <a:t>strlen</a:t>
            </a:r>
            <a:r>
              <a:rPr lang="en-US" b="1" dirty="0"/>
              <a:t>()</a:t>
            </a:r>
            <a:r>
              <a:rPr lang="en-US" dirty="0"/>
              <a:t> function in </a:t>
            </a:r>
            <a:r>
              <a:rPr lang="en-US" b="1" dirty="0" err="1"/>
              <a:t>string.h</a:t>
            </a:r>
            <a:r>
              <a:rPr lang="en-US" dirty="0"/>
              <a:t> computes string length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B7F5DB-EE92-8AE0-F745-13234BCA6487}"/>
              </a:ext>
            </a:extLst>
          </p:cNvPr>
          <p:cNvSpPr txBox="1"/>
          <p:nvPr/>
        </p:nvSpPr>
        <p:spPr>
          <a:xfrm>
            <a:off x="10460182" y="6323598"/>
            <a:ext cx="160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kr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_01_05.c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C8CF11-03D3-437F-BADD-B116B057B2C7}"/>
              </a:ext>
            </a:extLst>
          </p:cNvPr>
          <p:cNvSpPr txBox="1"/>
          <p:nvPr/>
        </p:nvSpPr>
        <p:spPr>
          <a:xfrm>
            <a:off x="6989137" y="1510044"/>
            <a:ext cx="4504759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x[] = "Hello";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py_len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 %d\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py_len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py_len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(self)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self[];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 self[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51A184-5597-1932-CBB6-EFBE59CFA6E8}"/>
              </a:ext>
            </a:extLst>
          </p:cNvPr>
          <p:cNvSpPr txBox="1"/>
          <p:nvPr/>
        </p:nvSpPr>
        <p:spPr>
          <a:xfrm>
            <a:off x="1851810" y="4218478"/>
            <a:ext cx="29001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'Hello'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print(x,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(x))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python3 kr_01_05.py 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 5</a:t>
            </a:r>
          </a:p>
        </p:txBody>
      </p:sp>
    </p:spTree>
    <p:extLst>
      <p:ext uri="{BB962C8B-B14F-4D97-AF65-F5344CB8AC3E}">
        <p14:creationId xmlns:p14="http://schemas.microsoft.com/office/powerpoint/2010/main" val="19162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F5C5B-A80C-037E-0F5F-57E43C219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a String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7D2DDF-D27B-F583-EEF9-DDF7CC080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08077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beloved / terrible coding interview question</a:t>
            </a:r>
          </a:p>
          <a:p>
            <a:r>
              <a:rPr lang="en-US" dirty="0"/>
              <a:t>Exercise 1-17 in K&amp;R</a:t>
            </a:r>
          </a:p>
          <a:p>
            <a:r>
              <a:rPr lang="en-US" dirty="0"/>
              <a:t>Do *not* cheat, do not look for the answer (1000’s are out there)</a:t>
            </a:r>
          </a:p>
          <a:p>
            <a:r>
              <a:rPr lang="en-US" dirty="0"/>
              <a:t>Your struggle is very valuable for you</a:t>
            </a:r>
          </a:p>
          <a:p>
            <a:r>
              <a:rPr lang="en-US" dirty="0"/>
              <a:t>The reversal must be done in-place</a:t>
            </a:r>
          </a:p>
          <a:p>
            <a:r>
              <a:rPr lang="en-US" dirty="0"/>
              <a:t>Even length strings, odd length strings, empty strings, single character strings – think about them all</a:t>
            </a:r>
          </a:p>
        </p:txBody>
      </p:sp>
      <p:pic>
        <p:nvPicPr>
          <p:cNvPr id="6" name="Picture 5" descr="A very blurry  unreadable implementation of a function to reverse a C string stored in a C character array.  The point is not to show the code - but instead to show that it only takes about 10 lines of code to solve the problem.">
            <a:extLst>
              <a:ext uri="{FF2B5EF4-FFF2-40B4-BE49-F238E27FC236}">
                <a16:creationId xmlns:a16="http://schemas.microsoft.com/office/drawing/2014/main" id="{99AEB052-1539-C428-22F7-2F75EC13A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1371" y="1591921"/>
            <a:ext cx="4826000" cy="39370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88649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6D5DF8A-3D98-DC7E-85E8-EAC7EDC57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A055D-FA59-02F9-40B6-72AFC8A29A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 and approach for the book</a:t>
            </a:r>
          </a:p>
          <a:p>
            <a:r>
              <a:rPr lang="en-US" dirty="0"/>
              <a:t>Representing ”strings” in C character arrays</a:t>
            </a:r>
          </a:p>
          <a:p>
            <a:r>
              <a:rPr lang="en-US" dirty="0"/>
              <a:t>Actually doing your homework because it is good for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165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4AE3D-C70D-220E-82A8-C1D64A90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 / Contributions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725F2C-A6DC-4096-AD36-A6A5AF1FFD40}"/>
              </a:ext>
            </a:extLst>
          </p:cNvPr>
          <p:cNvSpPr txBox="1"/>
          <p:nvPr/>
        </p:nvSpPr>
        <p:spPr>
          <a:xfrm>
            <a:off x="838201" y="1502688"/>
            <a:ext cx="505570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These slides are Copyright 2022-  Charles R. Severance (</a:t>
            </a:r>
            <a:r>
              <a:rPr lang="en-US" sz="1200" dirty="0" err="1"/>
              <a:t>online.dr-chuck.com</a:t>
            </a:r>
            <a:r>
              <a:rPr lang="en-US" sz="1200" dirty="0"/>
              <a:t>) as part of www.cc4e.com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endParaRPr lang="en-US" sz="1200" dirty="0"/>
          </a:p>
          <a:p>
            <a:r>
              <a:rPr lang="en-US" sz="1200" dirty="0"/>
              <a:t>Initial Development: Charles Severance, University of Michigan School of Information</a:t>
            </a:r>
          </a:p>
          <a:p>
            <a:endParaRPr lang="en-US" sz="1200" dirty="0"/>
          </a:p>
          <a:p>
            <a:r>
              <a:rPr lang="en-US" sz="1200" b="1" dirty="0"/>
              <a:t>Insert new Contributors and Translators here including names and dates</a:t>
            </a:r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B0D5A1-502A-F6A1-76FD-6D954B37EE94}"/>
              </a:ext>
            </a:extLst>
          </p:cNvPr>
          <p:cNvSpPr txBox="1"/>
          <p:nvPr/>
        </p:nvSpPr>
        <p:spPr>
          <a:xfrm>
            <a:off x="6298097" y="1502688"/>
            <a:ext cx="5055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Continue new Contributors and Translators here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388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9FA698-BE8B-8EC6-DD47-39DBFB3C1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Path: </a:t>
            </a:r>
            <a:r>
              <a:rPr lang="en-US" dirty="0" err="1"/>
              <a:t>online.dr-chuck.com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2D62B-84F5-C32B-FFED-D6D05CD043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Internet History, Technology, and Security  – </a:t>
            </a:r>
            <a:r>
              <a:rPr lang="en-US" dirty="0">
                <a:hlinkClick r:id="rId2"/>
              </a:rPr>
              <a:t>ihts.dr-chuck.com</a:t>
            </a:r>
            <a:endParaRPr lang="en-US" dirty="0"/>
          </a:p>
          <a:p>
            <a:r>
              <a:rPr lang="en-US" dirty="0"/>
              <a:t>Python – </a:t>
            </a:r>
            <a:r>
              <a:rPr lang="en-US" dirty="0">
                <a:hlinkClick r:id="rId3"/>
              </a:rPr>
              <a:t>www.py4e.com</a:t>
            </a:r>
            <a:endParaRPr lang="en-US" dirty="0"/>
          </a:p>
          <a:p>
            <a:r>
              <a:rPr lang="en-US" dirty="0"/>
              <a:t>Django (Python, HTML, CSS, SQL, JavaScript) – </a:t>
            </a:r>
            <a:r>
              <a:rPr lang="en-US" dirty="0">
                <a:hlinkClick r:id="rId4"/>
              </a:rPr>
              <a:t>www.dj4e.com</a:t>
            </a:r>
            <a:endParaRPr lang="en-US" dirty="0"/>
          </a:p>
          <a:p>
            <a:r>
              <a:rPr lang="en-US" dirty="0"/>
              <a:t>Web Applications (PHP, HTML, CSS, SQL, JavaScript) – </a:t>
            </a:r>
            <a:r>
              <a:rPr lang="en-US" dirty="0">
                <a:hlinkClick r:id="rId5"/>
              </a:rPr>
              <a:t>www.wa4e.com</a:t>
            </a:r>
            <a:endParaRPr lang="en-US" dirty="0"/>
          </a:p>
          <a:p>
            <a:r>
              <a:rPr lang="en-US" dirty="0"/>
              <a:t>PostgreSQL (SQL) – </a:t>
            </a:r>
            <a:r>
              <a:rPr lang="en-US" dirty="0">
                <a:hlinkClick r:id="rId6"/>
              </a:rPr>
              <a:t>www.pg4e.com</a:t>
            </a:r>
            <a:endParaRPr lang="en-US" dirty="0"/>
          </a:p>
          <a:p>
            <a:r>
              <a:rPr lang="en-US" dirty="0"/>
              <a:t>C Programming – </a:t>
            </a:r>
            <a:r>
              <a:rPr lang="en-US" dirty="0">
                <a:hlinkClick r:id="rId7"/>
              </a:rPr>
              <a:t>www.cc4e.com</a:t>
            </a:r>
            <a:r>
              <a:rPr lang="en-US" dirty="0"/>
              <a:t> ← We are here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r>
              <a:rPr lang="en-US" dirty="0"/>
              <a:t>Computer Architecture </a:t>
            </a:r>
          </a:p>
          <a:p>
            <a:r>
              <a:rPr lang="en-US" dirty="0"/>
              <a:t>Java Enterprise Application Development</a:t>
            </a:r>
          </a:p>
        </p:txBody>
      </p:sp>
    </p:spTree>
    <p:extLst>
      <p:ext uri="{BB962C8B-B14F-4D97-AF65-F5344CB8AC3E}">
        <p14:creationId xmlns:p14="http://schemas.microsoft.com/office/powerpoint/2010/main" val="198797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4FCC2-32A3-59FD-37D5-E63DFAA39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the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BFFD4-F2FA-0998-2BD1-F70017C28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Chapters 1-4 – Mostly syntax</a:t>
            </a:r>
          </a:p>
          <a:p>
            <a:pPr lvl="1"/>
            <a:r>
              <a:rPr lang="en-US" dirty="0"/>
              <a:t>Just another programming language</a:t>
            </a:r>
          </a:p>
          <a:p>
            <a:pPr lvl="1"/>
            <a:r>
              <a:rPr lang="en-US" dirty="0"/>
              <a:t>Arrays, strings and the weird fact that strings are character arrays</a:t>
            </a:r>
          </a:p>
          <a:p>
            <a:r>
              <a:rPr lang="en-US" dirty="0"/>
              <a:t>Chapter 5 – Pointers and Arrays</a:t>
            </a:r>
          </a:p>
          <a:p>
            <a:r>
              <a:rPr lang="en-US" dirty="0"/>
              <a:t>Chapter 6 – Structures</a:t>
            </a:r>
          </a:p>
          <a:p>
            <a:r>
              <a:rPr lang="en-US" dirty="0"/>
              <a:t>Chapter 7 – 8 – Detailed C Features</a:t>
            </a:r>
          </a:p>
          <a:p>
            <a:pPr lvl="1"/>
            <a:r>
              <a:rPr lang="en-US" dirty="0"/>
              <a:t>The detail we skipped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C87971B2-76C1-838D-C4A4-F7E854C46DC6}"/>
              </a:ext>
            </a:extLst>
          </p:cNvPr>
          <p:cNvGrpSpPr/>
          <p:nvPr/>
        </p:nvGrpSpPr>
        <p:grpSpPr>
          <a:xfrm>
            <a:off x="7148705" y="3429000"/>
            <a:ext cx="3750826" cy="2491257"/>
            <a:chOff x="3072005" y="2190493"/>
            <a:chExt cx="3750826" cy="249125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4F78A6E-192F-BA53-4F97-1480A46E2A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2005" y="3869968"/>
              <a:ext cx="1780110" cy="253763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0F0388E-1590-C481-047E-2D6E887B740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834476" y="2604752"/>
              <a:ext cx="716318" cy="1282747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8F75431-1A9C-8B94-A579-AA8C238B2ACA}"/>
                </a:ext>
              </a:extLst>
            </p:cNvPr>
            <p:cNvSpPr txBox="1"/>
            <p:nvPr/>
          </p:nvSpPr>
          <p:spPr>
            <a:xfrm>
              <a:off x="3072005" y="4312418"/>
              <a:ext cx="3750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1   2   3   4  5  6  7  8 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E67776D9-4E5D-F862-92ED-09FE3DE909EF}"/>
                </a:ext>
              </a:extLst>
            </p:cNvPr>
            <p:cNvSpPr/>
            <p:nvPr/>
          </p:nvSpPr>
          <p:spPr>
            <a:xfrm>
              <a:off x="3072005" y="4036645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3D8BBA1-489B-11D9-A7CE-6F72CC3DB0E9}"/>
                </a:ext>
              </a:extLst>
            </p:cNvPr>
            <p:cNvSpPr/>
            <p:nvPr/>
          </p:nvSpPr>
          <p:spPr>
            <a:xfrm>
              <a:off x="3674350" y="3927789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300CEEF0-D4D6-7628-AE96-1B359CF15D3C}"/>
                </a:ext>
              </a:extLst>
            </p:cNvPr>
            <p:cNvSpPr/>
            <p:nvPr/>
          </p:nvSpPr>
          <p:spPr>
            <a:xfrm>
              <a:off x="4225899" y="3855218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10C2849-A4EE-A185-C7A8-5D9852188B7E}"/>
                </a:ext>
              </a:extLst>
            </p:cNvPr>
            <p:cNvSpPr/>
            <p:nvPr/>
          </p:nvSpPr>
          <p:spPr>
            <a:xfrm>
              <a:off x="4757326" y="3775508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334CEC12-6E9E-264F-1577-8860B2878C0F}"/>
                </a:ext>
              </a:extLst>
            </p:cNvPr>
            <p:cNvSpPr/>
            <p:nvPr/>
          </p:nvSpPr>
          <p:spPr>
            <a:xfrm>
              <a:off x="5115324" y="3134572"/>
              <a:ext cx="174171" cy="174171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800000"/>
                </a:highlight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E3D494B-AD62-2DB7-3680-8EEC7D7FA8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46176" y="2632075"/>
              <a:ext cx="2227524" cy="1335739"/>
            </a:xfrm>
            <a:prstGeom prst="line">
              <a:avLst/>
            </a:prstGeom>
            <a:ln w="57150"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C0076BA-8637-8AE1-FB9F-FAE8144095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24917" y="2289175"/>
              <a:ext cx="967997" cy="34290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C30877B9-2393-5EAC-7BBE-DB5324B7AE13}"/>
                </a:ext>
              </a:extLst>
            </p:cNvPr>
            <p:cNvSpPr/>
            <p:nvPr/>
          </p:nvSpPr>
          <p:spPr>
            <a:xfrm>
              <a:off x="5954714" y="2356899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8C2DA937-8254-672C-FC88-1E317D6C32C5}"/>
                </a:ext>
              </a:extLst>
            </p:cNvPr>
            <p:cNvSpPr/>
            <p:nvPr/>
          </p:nvSpPr>
          <p:spPr>
            <a:xfrm>
              <a:off x="6384511" y="2190493"/>
              <a:ext cx="174171" cy="17417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AFF46F6-6DCB-2586-7D96-3AA69ECC4ECE}"/>
                </a:ext>
              </a:extLst>
            </p:cNvPr>
            <p:cNvSpPr/>
            <p:nvPr/>
          </p:nvSpPr>
          <p:spPr>
            <a:xfrm>
              <a:off x="5447724" y="2544989"/>
              <a:ext cx="174171" cy="174171"/>
            </a:xfrm>
            <a:prstGeom prst="ellipse">
              <a:avLst/>
            </a:prstGeom>
            <a:solidFill>
              <a:srgbClr val="C00000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highlight>
                  <a:srgbClr val="800000"/>
                </a:highligh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64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A7E7-D961-66E7-E7CF-CB277CD7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63E63-AAEC-04B4-9809-5D8198075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Sections 1.1 – 1.5 – “Just another programming language”</a:t>
            </a:r>
          </a:p>
          <a:p>
            <a:r>
              <a:rPr lang="en-US" dirty="0"/>
              <a:t>Section 1.6 – Arrays</a:t>
            </a:r>
          </a:p>
          <a:p>
            <a:pPr lvl="1"/>
            <a:r>
              <a:rPr lang="en-US" dirty="0"/>
              <a:t>Static allocation – cannot be resized until Chapter 5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r>
              <a:rPr lang="en-US" dirty="0"/>
              <a:t>Section 1.7 – 1.8 – Functions and Parameters</a:t>
            </a:r>
          </a:p>
          <a:p>
            <a:pPr lvl="1"/>
            <a:r>
              <a:rPr lang="en-US" dirty="0"/>
              <a:t>Call by value is simple – call by reference is in Chapter 5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  <a:p>
            <a:r>
              <a:rPr lang="en-US" dirty="0"/>
              <a:t>Section 1.9 – Character Arrays</a:t>
            </a:r>
          </a:p>
          <a:p>
            <a:pPr lvl="1"/>
            <a:r>
              <a:rPr lang="en-US" dirty="0"/>
              <a:t>This is important because there </a:t>
            </a:r>
            <a:r>
              <a:rPr lang="en-US" b="1" i="1" u="sng" dirty="0"/>
              <a:t>is no string object </a:t>
            </a:r>
            <a:r>
              <a:rPr lang="en-US" dirty="0"/>
              <a:t>in C</a:t>
            </a:r>
          </a:p>
          <a:p>
            <a:r>
              <a:rPr lang="en-US" dirty="0"/>
              <a:t>Section 1.10 – Variable scoping between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4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C6A8F-8970-B8FB-4402-187DF1E9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Arrays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B56A-52A5-DF39-A857-39132AF1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74032"/>
          </a:xfrm>
        </p:spPr>
        <p:txBody>
          <a:bodyPr/>
          <a:lstStyle/>
          <a:p>
            <a:r>
              <a:rPr lang="en-US" dirty="0"/>
              <a:t>We must carefully understand the “size” of the character array and not exceed it – in C nothing is “auto-extended”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41FC01-3B34-5663-0926-92746A332B1F}"/>
              </a:ext>
            </a:extLst>
          </p:cNvPr>
          <p:cNvSpPr txBox="1"/>
          <p:nvPr/>
        </p:nvSpPr>
        <p:spPr>
          <a:xfrm>
            <a:off x="6016122" y="2975429"/>
            <a:ext cx="4875053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x[10];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&lt;1000;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 ) x[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'*';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("%s\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Segmentation fault: 11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31B773-2CFD-34B4-89D8-3C5C266A32FC}"/>
              </a:ext>
            </a:extLst>
          </p:cNvPr>
          <p:cNvSpPr txBox="1"/>
          <p:nvPr/>
        </p:nvSpPr>
        <p:spPr>
          <a:xfrm>
            <a:off x="1300825" y="3250403"/>
            <a:ext cx="29001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""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range(1000) 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 += '*'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print(x)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$ python3 cc_01_01.py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*********…***********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7D40F8-7823-7F9B-D0F6-76022C030B62}"/>
              </a:ext>
            </a:extLst>
          </p:cNvPr>
          <p:cNvSpPr txBox="1"/>
          <p:nvPr/>
        </p:nvSpPr>
        <p:spPr>
          <a:xfrm>
            <a:off x="10460182" y="6323598"/>
            <a:ext cx="160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kr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_01_01.c</a:t>
            </a:r>
          </a:p>
        </p:txBody>
      </p:sp>
    </p:spTree>
    <p:extLst>
      <p:ext uri="{BB962C8B-B14F-4D97-AF65-F5344CB8AC3E}">
        <p14:creationId xmlns:p14="http://schemas.microsoft.com/office/powerpoint/2010/main" val="278248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99833-FD23-BAE0-8833-38E7F2EF9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/ Character 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A6E3E-9823-ABBA-EB2F-26AF3999E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20784" cy="4351338"/>
          </a:xfrm>
        </p:spPr>
        <p:txBody>
          <a:bodyPr/>
          <a:lstStyle/>
          <a:p>
            <a:r>
              <a:rPr lang="en-US" dirty="0"/>
              <a:t>Languages like PHP, Python, and JavaScript treat single and double quotes nearly the same.  Both create *string* constants. </a:t>
            </a:r>
          </a:p>
          <a:p>
            <a:r>
              <a:rPr lang="en-US" dirty="0"/>
              <a:t>In C single quotes are a character and double quotes are a character array (neither are a string)</a:t>
            </a:r>
          </a:p>
          <a:p>
            <a:r>
              <a:rPr lang="en-US" dirty="0"/>
              <a:t>In C, a character is a byte – a short (typically 8-bit) integer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7C64DA-2806-5869-19BF-2C972D73B8F4}"/>
              </a:ext>
            </a:extLst>
          </p:cNvPr>
          <p:cNvSpPr txBox="1"/>
          <p:nvPr/>
        </p:nvSpPr>
        <p:spPr>
          <a:xfrm>
            <a:off x="10460182" y="6323598"/>
            <a:ext cx="160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kr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_01_02.c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4B0F44-D8F4-A124-679E-68B6E417490B}"/>
              </a:ext>
            </a:extLst>
          </p:cNvPr>
          <p:cNvSpPr txBox="1"/>
          <p:nvPr/>
        </p:nvSpPr>
        <p:spPr>
          <a:xfrm>
            <a:off x="7529573" y="1825625"/>
            <a:ext cx="4011034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x[3] = "Hi";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y[3] = { 'H', '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 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("x %s\n", 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("y %s\n", y);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("%s\n", "Hi");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c%c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\n", 'H', '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Hi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y Hi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Hi</a:t>
            </a:r>
          </a:p>
        </p:txBody>
      </p:sp>
    </p:spTree>
    <p:extLst>
      <p:ext uri="{BB962C8B-B14F-4D97-AF65-F5344CB8AC3E}">
        <p14:creationId xmlns:p14="http://schemas.microsoft.com/office/powerpoint/2010/main" val="206048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BCE01-6B06-D7D0-4FB6-51C6A7B5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8FD86-8FF0-171F-7C8D-472B4FE69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0560"/>
          </a:xfrm>
        </p:spPr>
        <p:txBody>
          <a:bodyPr>
            <a:normAutofit/>
          </a:bodyPr>
          <a:lstStyle/>
          <a:p>
            <a:r>
              <a:rPr lang="en-US" dirty="0"/>
              <a:t>The C </a:t>
            </a:r>
            <a:r>
              <a:rPr lang="en-US" b="1" dirty="0"/>
              <a:t>char</a:t>
            </a:r>
            <a:r>
              <a:rPr lang="en-US" dirty="0"/>
              <a:t> type is just a number – character representations depend on the character set.</a:t>
            </a:r>
          </a:p>
          <a:p>
            <a:r>
              <a:rPr lang="en-US" dirty="0"/>
              <a:t>Modern characters including 😊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/>
              <a:t>are represented in multi-byte sequences using Unicode and UTF-8 – but in 1978 we used ASCII and other character sets.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E1A702-CC03-1225-F0F8-F2A40DB8A416}"/>
              </a:ext>
            </a:extLst>
          </p:cNvPr>
          <p:cNvSpPr txBox="1"/>
          <p:nvPr/>
        </p:nvSpPr>
        <p:spPr>
          <a:xfrm>
            <a:off x="10460182" y="6323598"/>
            <a:ext cx="160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kr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_01_03.c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37E0FE-DEFE-B4C1-CDB2-AE5E0224BC21}"/>
              </a:ext>
            </a:extLst>
          </p:cNvPr>
          <p:cNvSpPr txBox="1"/>
          <p:nvPr/>
        </p:nvSpPr>
        <p:spPr>
          <a:xfrm>
            <a:off x="2015933" y="4191122"/>
            <a:ext cx="28167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print('A',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('A'))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print('😊',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('😊’))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python3 kr_01_03.py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65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😊 128522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DB82DE-0D2C-7A52-9401-FE2B44E3B62C}"/>
              </a:ext>
            </a:extLst>
          </p:cNvPr>
          <p:cNvSpPr txBox="1"/>
          <p:nvPr/>
        </p:nvSpPr>
        <p:spPr>
          <a:xfrm>
            <a:off x="6693440" y="4122224"/>
            <a:ext cx="4134465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("%c %d\n", 'A', 'A');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 65</a:t>
            </a:r>
          </a:p>
        </p:txBody>
      </p:sp>
    </p:spTree>
    <p:extLst>
      <p:ext uri="{BB962C8B-B14F-4D97-AF65-F5344CB8AC3E}">
        <p14:creationId xmlns:p14="http://schemas.microsoft.com/office/powerpoint/2010/main" val="3146102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ASCII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192697"/>
            <a:ext cx="3708400" cy="4733318"/>
          </a:xfrm>
        </p:spPr>
        <p:txBody>
          <a:bodyPr/>
          <a:lstStyle/>
          <a:p>
            <a:r>
              <a:rPr lang="en-US" dirty="0"/>
              <a:t>American Standard Code for </a:t>
            </a:r>
            <a:r>
              <a:rPr lang="en-US"/>
              <a:t>Information Interchange</a:t>
            </a:r>
            <a:endParaRPr lang="en-US" dirty="0"/>
          </a:p>
        </p:txBody>
      </p:sp>
      <p:pic>
        <p:nvPicPr>
          <p:cNvPr id="5" name="Picture 4" descr="An image of the ASCII character set showing the mapping of ASCII characters like lower case 's' mapping to the numeric value of 115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8293" y="365125"/>
            <a:ext cx="6817151" cy="544493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8200" y="584214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</a:t>
            </a:r>
            <a:r>
              <a:rPr lang="en-US" dirty="0" err="1"/>
              <a:t>en.wikipedia.org</a:t>
            </a:r>
            <a:r>
              <a:rPr lang="en-US" dirty="0"/>
              <a:t>/wiki/ASCII</a:t>
            </a:r>
          </a:p>
          <a:p>
            <a:r>
              <a:rPr lang="en-US" dirty="0"/>
              <a:t>http://</a:t>
            </a:r>
            <a:r>
              <a:rPr lang="en-US" dirty="0" err="1"/>
              <a:t>www.catonmat.net</a:t>
            </a:r>
            <a:r>
              <a:rPr lang="en-US" dirty="0"/>
              <a:t>/download/</a:t>
            </a:r>
            <a:r>
              <a:rPr lang="en-US" dirty="0" err="1"/>
              <a:t>ascii</a:t>
            </a:r>
            <a:r>
              <a:rPr lang="en-US" dirty="0"/>
              <a:t>-cheat-</a:t>
            </a:r>
            <a:r>
              <a:rPr lang="en-US" dirty="0" err="1"/>
              <a:t>sheet.png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88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C6A8F-8970-B8FB-4402-187DF1E9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Terminating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6B56A-52A5-DF39-A857-39132AF17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28990"/>
          </a:xfrm>
        </p:spPr>
        <p:txBody>
          <a:bodyPr>
            <a:normAutofit/>
          </a:bodyPr>
          <a:lstStyle/>
          <a:p>
            <a:r>
              <a:rPr lang="en-US" dirty="0"/>
              <a:t>The size of a “string” stored in a C array is not the length of the array </a:t>
            </a:r>
          </a:p>
          <a:p>
            <a:r>
              <a:rPr lang="en-US" dirty="0"/>
              <a:t>C uses a special character ' \0 ' that *marks* the string end by convention</a:t>
            </a:r>
          </a:p>
          <a:p>
            <a:r>
              <a:rPr lang="en-US" dirty="0"/>
              <a:t>Character arrays need to allocate an extra byte to store the line-end character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41FC01-3B34-5663-0926-92746A332B1F}"/>
              </a:ext>
            </a:extLst>
          </p:cNvPr>
          <p:cNvSpPr txBox="1"/>
          <p:nvPr/>
        </p:nvSpPr>
        <p:spPr>
          <a:xfrm>
            <a:off x="8313844" y="891636"/>
            <a:ext cx="277672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char x[6];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x[0] = 'H';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x[1] = 'e';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x[2] = 'l';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x[3] = 'l';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x[4] = 'o';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x[5] = '\0';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("%s\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x[2] = 'L';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("%s\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x[3] = '\0';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("%s\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n",x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a.out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A7D40F8-7823-7F9B-D0F6-76022C030B62}"/>
              </a:ext>
            </a:extLst>
          </p:cNvPr>
          <p:cNvSpPr txBox="1"/>
          <p:nvPr/>
        </p:nvSpPr>
        <p:spPr>
          <a:xfrm>
            <a:off x="10460182" y="6323598"/>
            <a:ext cx="16001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Menlo" panose="020B0609030804020204" pitchFamily="49" charset="0"/>
              </a:rPr>
              <a:t>kr</a:t>
            </a:r>
            <a:r>
              <a:rPr lang="en-US" sz="160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_01_04.c</a:t>
            </a:r>
          </a:p>
        </p:txBody>
      </p:sp>
    </p:spTree>
    <p:extLst>
      <p:ext uri="{BB962C8B-B14F-4D97-AF65-F5344CB8AC3E}">
        <p14:creationId xmlns:p14="http://schemas.microsoft.com/office/powerpoint/2010/main" val="499546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1196</Words>
  <Application>Microsoft Macintosh PowerPoint</Application>
  <PresentationFormat>Widescreen</PresentationFormat>
  <Paragraphs>166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Menlo</vt:lpstr>
      <vt:lpstr>Office Theme</vt:lpstr>
      <vt:lpstr>K&amp;R Chapter 1 A Tutorial Introduction</vt:lpstr>
      <vt:lpstr>Learning Path: online.dr-chuck.com</vt:lpstr>
      <vt:lpstr>Outline of the book</vt:lpstr>
      <vt:lpstr>Chapter 1</vt:lpstr>
      <vt:lpstr>Character Arrays</vt:lpstr>
      <vt:lpstr>String / Character Constants</vt:lpstr>
      <vt:lpstr>Character Sets</vt:lpstr>
      <vt:lpstr>ASCII</vt:lpstr>
      <vt:lpstr>Terminating a String</vt:lpstr>
      <vt:lpstr>String Length</vt:lpstr>
      <vt:lpstr>Reverse a String in C</vt:lpstr>
      <vt:lpstr>Summary</vt:lpstr>
      <vt:lpstr>Acknowledgements / Contributions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Python and C</dc:title>
  <dc:creator>Microsoft Office User</dc:creator>
  <cp:lastModifiedBy>Severance, Charles</cp:lastModifiedBy>
  <cp:revision>63</cp:revision>
  <dcterms:created xsi:type="dcterms:W3CDTF">2022-07-26T07:32:28Z</dcterms:created>
  <dcterms:modified xsi:type="dcterms:W3CDTF">2023-05-20T13:01:56Z</dcterms:modified>
</cp:coreProperties>
</file>