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7" r:id="rId3"/>
    <p:sldId id="288" r:id="rId4"/>
    <p:sldId id="289" r:id="rId5"/>
    <p:sldId id="291" r:id="rId6"/>
    <p:sldId id="292" r:id="rId7"/>
    <p:sldId id="290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35"/>
    <p:restoredTop sz="96327"/>
  </p:normalViewPr>
  <p:slideViewPr>
    <p:cSldViewPr snapToGrid="0" snapToObjects="1">
      <p:cViewPr varScale="1">
        <p:scale>
          <a:sx n="76" d="100"/>
          <a:sy n="76" d="100"/>
        </p:scale>
        <p:origin x="2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D2460-1633-341C-3CC8-928405939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4C032-CA96-4ABF-ED9C-CCFBCF308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DB96C-8F88-816C-D027-6E50EC3D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C6854-78F7-2111-4EEF-FE308E2C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C7E04-F09E-DFC4-C070-26900C1D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7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10F8-49BD-9DF0-4BA1-329010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6BDBC-29CF-5ED3-453D-F7000E32C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1096A-1F1F-472A-02F3-A0AF0194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7273A-C68C-081A-67B0-3122B85D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0D66F-72BE-B98B-9218-B22A30E0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2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9B9B4-EAB6-E378-1644-3785D3396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6BF26-EDD4-4726-3A5E-18D99559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3B6C5-7BA5-C29A-3AA5-F702552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245CB-90B3-059F-6F84-804EAE59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EA1EF-3972-7CE8-EEE7-7F48805A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E766-436C-7E66-C493-0E9F486D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2C3B2-8A01-4A71-0BEA-ED75632F7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F7C0B-F538-3B47-4A1D-405E90B4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2D7DC-A689-4810-BD56-A6D5B44F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620AD-26BD-8D73-1F87-BF6DC3BA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B7FC-F1AE-06FD-FB11-8EC7DF65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71CB2-3C0E-C223-F118-EBF495E9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26BF7-B2D5-D401-3EF9-620C7E1A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E99F9-B023-378B-554E-846FA197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B09B5-606E-C92D-CA52-4478BBEB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5818-3F27-F2AC-11F8-5FD78E73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91E87-683B-7031-2CE5-AAAFA4E54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51C0B-7923-56A4-588E-2EC70CB0F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3C278-3302-DEE9-7BF9-A487E181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8336-B700-A50E-1C9F-25661C16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E6CC7-3ECD-6AEC-010E-420316EB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7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6403-EDD6-84C8-5DF8-F2095D0E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92F63-453E-C708-C24F-2F432386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61F98-A097-F466-F047-98D413BB9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327AD1-C706-BC6D-8001-411235498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845390-893B-5C01-ADC8-CF5F7A669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422938-5AD8-CC20-E631-43DE8462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BDCB7-F97C-A810-DEAD-D2360157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47164-991E-A5FC-C24A-98E68D07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6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207F-EB96-53FE-8D30-ED6E1A28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B4068-00D1-3E34-26CA-EC5EE9FF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8C7F9-D849-37BF-DAFF-339953E5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BFC42-A63D-D449-2CFD-6F74C4B1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3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9479F-F3F5-1F8F-57C4-9E9730C7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09891-CEC3-9507-1DB1-8A952D46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FBE7-72D0-ACDC-B906-F9B739E1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EA14-B3BC-DCE9-7139-C4E87D5E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4F18E-1616-B225-64A9-E4FEC99B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E186-2DD2-319F-88D8-CD44E7269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4E016-B993-48B2-3AB3-E3644DE7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BE3AE-4187-CD14-3407-947A6AB3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C71A0-6FDD-802D-FB7B-ED49070F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6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4AE2-C0F6-DA29-8D58-6AE991182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2F294-A82B-D670-A816-D85903594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9858A-083C-9E99-B738-E7C520CFE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7CA85-7E18-7977-09AE-3A036FCB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421CD-6091-9164-5E5E-F636C761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738C0-DF17-2CE9-8202-5453847F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9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AA03A-8F7B-3EBB-CA86-B6FF6906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AB1F1-B30C-1EAF-D6FD-B68FB54C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5429-C59F-1008-625C-51F265618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938A-C9BA-0346-A74F-83EB1631032C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D9D4A-1765-C901-53BC-4FE38FF51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0406-735C-D46E-82D9-A4090C508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6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BD08-7DEA-A642-76EB-A25C2FB65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K&amp;R Chapter 3</a:t>
            </a:r>
            <a:br>
              <a:rPr lang="en-US"/>
            </a:br>
            <a:r>
              <a:rPr lang="en-US"/>
              <a:t>Control Flow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1E4BA-302F-088B-C8D3-AEA9EACCC2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Charles R. Severance</a:t>
            </a:r>
          </a:p>
          <a:p>
            <a:r>
              <a:rPr lang="en-US" dirty="0"/>
              <a:t>www.cc4e.com</a:t>
            </a:r>
          </a:p>
          <a:p>
            <a:r>
              <a:rPr lang="en-US" dirty="0"/>
              <a:t>code.cc4e.com (sample code)</a:t>
            </a:r>
          </a:p>
          <a:p>
            <a:r>
              <a:rPr lang="en-US"/>
              <a:t>online.dr-chuck.com</a:t>
            </a:r>
            <a:endParaRPr lang="en-US" dirty="0"/>
          </a:p>
        </p:txBody>
      </p:sp>
      <p:pic>
        <p:nvPicPr>
          <p:cNvPr id="4" name="Picture 6" descr="CCby.png">
            <a:extLst>
              <a:ext uri="{FF2B5EF4-FFF2-40B4-BE49-F238E27FC236}">
                <a16:creationId xmlns:a16="http://schemas.microsoft.com/office/drawing/2014/main" id="{ED146FD6-BD02-6C6F-35C4-6BF8814D9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772" y="6185766"/>
            <a:ext cx="1108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52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A7E7-D961-66E7-E7CF-CB277CD7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 – Unique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63E63-AAEC-04B4-9809-5D819807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 3.1 – Semicolon across languages</a:t>
            </a:r>
          </a:p>
          <a:p>
            <a:r>
              <a:rPr lang="en-US" dirty="0"/>
              <a:t>Section 3.3 – else if across languages</a:t>
            </a:r>
          </a:p>
          <a:p>
            <a:r>
              <a:rPr lang="en-US" dirty="0"/>
              <a:t>Section 3.4 – Never use the switch statement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r>
              <a:rPr lang="en-US" dirty="0"/>
              <a:t>Section 3.5 – Using the comma</a:t>
            </a:r>
          </a:p>
          <a:p>
            <a:r>
              <a:rPr lang="en-US" dirty="0"/>
              <a:t>Section 3.5 – Excessive succinctness / brevity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E478-8AC7-CB30-2DFE-4997E1CD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 and Languages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6FD5D6D-333E-399B-B55B-03E3CB27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8315" y="4112407"/>
            <a:ext cx="4082668" cy="2246768"/>
          </a:xfrm>
          <a:ln w="28575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dirty="0"/>
              <a:t>C – Terminator</a:t>
            </a:r>
          </a:p>
          <a:p>
            <a:r>
              <a:rPr lang="en-US" dirty="0"/>
              <a:t>Python – Separator</a:t>
            </a:r>
          </a:p>
          <a:p>
            <a:r>
              <a:rPr lang="en-US" dirty="0"/>
              <a:t>Java – Terminator</a:t>
            </a:r>
          </a:p>
          <a:p>
            <a:r>
              <a:rPr lang="en-US" dirty="0"/>
              <a:t>PHP – Terminator</a:t>
            </a:r>
          </a:p>
          <a:p>
            <a:r>
              <a:rPr lang="en-US" dirty="0"/>
              <a:t>JavaScript – Separator</a:t>
            </a:r>
          </a:p>
          <a:p>
            <a:r>
              <a:rPr lang="en-US" dirty="0"/>
              <a:t>Shell Script - Separator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4D6105-93D3-9E4D-A594-E1A44A34934B}"/>
              </a:ext>
            </a:extLst>
          </p:cNvPr>
          <p:cNvSpPr txBox="1"/>
          <p:nvPr/>
        </p:nvSpPr>
        <p:spPr>
          <a:xfrm>
            <a:off x="3940959" y="2506685"/>
            <a:ext cx="32993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semifunc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x == 21: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+ 1; x = x /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print(x);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4306FA-30C9-743F-223C-3EB51D49EE97}"/>
              </a:ext>
            </a:extLst>
          </p:cNvPr>
          <p:cNvSpPr txBox="1"/>
          <p:nvPr/>
        </p:nvSpPr>
        <p:spPr>
          <a:xfrm>
            <a:off x="3940959" y="2131717"/>
            <a:ext cx="22300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kr_03_01.py  (1991)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74C1A-2B00-24D7-F035-DF926B94348B}"/>
              </a:ext>
            </a:extLst>
          </p:cNvPr>
          <p:cNvSpPr txBox="1"/>
          <p:nvPr/>
        </p:nvSpPr>
        <p:spPr>
          <a:xfrm>
            <a:off x="838200" y="2033541"/>
            <a:ext cx="24400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semifunc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 x == 21 )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+ 1;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/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4B775-370E-4D26-019A-16826B2421A7}"/>
              </a:ext>
            </a:extLst>
          </p:cNvPr>
          <p:cNvSpPr txBox="1"/>
          <p:nvPr/>
        </p:nvSpPr>
        <p:spPr>
          <a:xfrm>
            <a:off x="838200" y="1674902"/>
            <a:ext cx="2440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kr_03_01.c   (1978)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6BCE7C-354B-C24C-C28B-A2EBA2378B4E}"/>
              </a:ext>
            </a:extLst>
          </p:cNvPr>
          <p:cNvSpPr txBox="1"/>
          <p:nvPr/>
        </p:nvSpPr>
        <p:spPr>
          <a:xfrm>
            <a:off x="7708315" y="1551222"/>
            <a:ext cx="426591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kr_03_01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semifunc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x)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 x == 21 )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x = x + 1;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x = x /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9DAA10-7DF8-0E62-ED3F-6C39E52C5F9B}"/>
              </a:ext>
            </a:extLst>
          </p:cNvPr>
          <p:cNvSpPr txBox="1"/>
          <p:nvPr/>
        </p:nvSpPr>
        <p:spPr>
          <a:xfrm>
            <a:off x="7708315" y="1159925"/>
            <a:ext cx="25191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kr_03_01.java  (1994)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4C23A4-1733-8F5D-9AD3-5C2033DBB9C8}"/>
              </a:ext>
            </a:extLst>
          </p:cNvPr>
          <p:cNvSpPr txBox="1"/>
          <p:nvPr/>
        </p:nvSpPr>
        <p:spPr>
          <a:xfrm>
            <a:off x="4113695" y="4758737"/>
            <a:ext cx="254749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semifunc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 x == 21 )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+ 1;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/ 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A67D0F-21A1-789E-1E35-53315A4B3A4F}"/>
              </a:ext>
            </a:extLst>
          </p:cNvPr>
          <p:cNvSpPr txBox="1"/>
          <p:nvPr/>
        </p:nvSpPr>
        <p:spPr>
          <a:xfrm>
            <a:off x="4113695" y="4351111"/>
            <a:ext cx="2303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kr_03_01.js (1995)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329221-673F-97E5-957F-53CEA96150D3}"/>
              </a:ext>
            </a:extLst>
          </p:cNvPr>
          <p:cNvSpPr txBox="1"/>
          <p:nvPr/>
        </p:nvSpPr>
        <p:spPr>
          <a:xfrm>
            <a:off x="838200" y="4705499"/>
            <a:ext cx="244009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semifunc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($x)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 $x == 21 )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$x = $x + 1;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$x = $x / 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echo(x);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1F939A-CD0D-B69B-ABFB-BE49237EF1FC}"/>
              </a:ext>
            </a:extLst>
          </p:cNvPr>
          <p:cNvSpPr txBox="1"/>
          <p:nvPr/>
        </p:nvSpPr>
        <p:spPr>
          <a:xfrm>
            <a:off x="838200" y="4346860"/>
            <a:ext cx="2303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kr_03_01.php (1994)</a:t>
            </a:r>
          </a:p>
        </p:txBody>
      </p:sp>
    </p:spTree>
    <p:extLst>
      <p:ext uri="{BB962C8B-B14F-4D97-AF65-F5344CB8AC3E}">
        <p14:creationId xmlns:p14="http://schemas.microsoft.com/office/powerpoint/2010/main" val="17088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256E-D0FE-06BB-A68A-7485DB6C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 if versus elseif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84061-ED89-0C06-9D32-11A1D9B6E205}"/>
              </a:ext>
            </a:extLst>
          </p:cNvPr>
          <p:cNvSpPr txBox="1"/>
          <p:nvPr/>
        </p:nvSpPr>
        <p:spPr>
          <a:xfrm>
            <a:off x="5346561" y="1777463"/>
            <a:ext cx="233269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(expression)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(expression)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(expression)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A0FA7-8464-2B71-91CA-8212431C2D88}"/>
              </a:ext>
            </a:extLst>
          </p:cNvPr>
          <p:cNvSpPr txBox="1"/>
          <p:nvPr/>
        </p:nvSpPr>
        <p:spPr>
          <a:xfrm>
            <a:off x="5373787" y="4279470"/>
            <a:ext cx="222528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(expression)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block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(expression)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block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(expression)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block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block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BA9DA-AB0E-BDF0-812E-048EBAA9BEBA}"/>
              </a:ext>
            </a:extLst>
          </p:cNvPr>
          <p:cNvSpPr txBox="1"/>
          <p:nvPr/>
        </p:nvSpPr>
        <p:spPr>
          <a:xfrm>
            <a:off x="8885707" y="1690688"/>
            <a:ext cx="2869696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(expression)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(expression)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(expression)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statement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BF0B26-9AAB-0A25-0179-22C8F2760AAD}"/>
              </a:ext>
            </a:extLst>
          </p:cNvPr>
          <p:cNvSpPr txBox="1"/>
          <p:nvPr/>
        </p:nvSpPr>
        <p:spPr>
          <a:xfrm>
            <a:off x="4538248" y="169490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62CC8D-5975-7651-342A-3E318E1C85A0}"/>
              </a:ext>
            </a:extLst>
          </p:cNvPr>
          <p:cNvSpPr txBox="1"/>
          <p:nvPr/>
        </p:nvSpPr>
        <p:spPr>
          <a:xfrm>
            <a:off x="4431631" y="4255156"/>
            <a:ext cx="914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59FB7A-FBEA-DED8-E55E-927A2ACA9D4A}"/>
              </a:ext>
            </a:extLst>
          </p:cNvPr>
          <p:cNvSpPr txBox="1"/>
          <p:nvPr/>
        </p:nvSpPr>
        <p:spPr>
          <a:xfrm>
            <a:off x="8143736" y="168547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B28B47-C43B-1DB1-1136-2A1EA92546E5}"/>
              </a:ext>
            </a:extLst>
          </p:cNvPr>
          <p:cNvSpPr txBox="1"/>
          <p:nvPr/>
        </p:nvSpPr>
        <p:spPr>
          <a:xfrm>
            <a:off x="838200" y="2469961"/>
            <a:ext cx="31653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Python, ‘</a:t>
            </a:r>
            <a:r>
              <a:rPr lang="en-US" sz="2800" dirty="0" err="1"/>
              <a:t>elif</a:t>
            </a:r>
            <a:r>
              <a:rPr lang="en-US" sz="2800" dirty="0"/>
              <a:t>’ is a real keyword in the language.  In C, ‘else if’ is just bad indentation.</a:t>
            </a:r>
          </a:p>
        </p:txBody>
      </p:sp>
    </p:spTree>
    <p:extLst>
      <p:ext uri="{BB962C8B-B14F-4D97-AF65-F5344CB8AC3E}">
        <p14:creationId xmlns:p14="http://schemas.microsoft.com/office/powerpoint/2010/main" val="293711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FCA10-9DED-A10E-FA7B-1D3C9AF2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F83554-1F4D-7E22-42B3-46D7B64D2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868393" cy="4351338"/>
          </a:xfrm>
        </p:spPr>
        <p:txBody>
          <a:bodyPr>
            <a:normAutofit/>
          </a:bodyPr>
          <a:lstStyle/>
          <a:p>
            <a:r>
              <a:rPr lang="en-US" dirty="0"/>
              <a:t>In exceedingly rare situations, we might use a “jump table” where a small integer was used to look up an address “where to go next”</a:t>
            </a:r>
          </a:p>
          <a:p>
            <a:r>
              <a:rPr lang="en-US" dirty="0"/>
              <a:t>This could save a few repeating “else if” evaluations when computers were exceedingly slow</a:t>
            </a:r>
          </a:p>
          <a:p>
            <a:r>
              <a:rPr lang="en-US" dirty="0"/>
              <a:t>Switch in C was more elegant then Computed GOTOs in FORTRAN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01513D-0657-73D9-E075-90D92E1D3EEF}"/>
              </a:ext>
            </a:extLst>
          </p:cNvPr>
          <p:cNvSpPr txBox="1"/>
          <p:nvPr/>
        </p:nvSpPr>
        <p:spPr>
          <a:xfrm>
            <a:off x="8623514" y="4303282"/>
            <a:ext cx="147348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1: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2: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3: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default: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B18F06-4158-81D8-C1FE-A50E7DFC0A6D}"/>
              </a:ext>
            </a:extLst>
          </p:cNvPr>
          <p:cNvSpPr txBox="1"/>
          <p:nvPr/>
        </p:nvSpPr>
        <p:spPr>
          <a:xfrm>
            <a:off x="8442157" y="1229682"/>
            <a:ext cx="319189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GOTO (100, 200, 300)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... No match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GOTO 900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100 CONTINUE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200 CONTINUE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GOTO 900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300 CONTINUE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900 CONTINUE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E7D1A-9E93-57E4-9B91-D17A411DD830}"/>
              </a:ext>
            </a:extLst>
          </p:cNvPr>
          <p:cNvSpPr txBox="1"/>
          <p:nvPr/>
        </p:nvSpPr>
        <p:spPr>
          <a:xfrm>
            <a:off x="7075559" y="1229682"/>
            <a:ext cx="14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FORTRAN 66: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A90801-592B-0257-B882-F4742F4885AE}"/>
              </a:ext>
            </a:extLst>
          </p:cNvPr>
          <p:cNvSpPr txBox="1"/>
          <p:nvPr/>
        </p:nvSpPr>
        <p:spPr>
          <a:xfrm>
            <a:off x="8006557" y="430328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C:</a:t>
            </a:r>
          </a:p>
        </p:txBody>
      </p:sp>
    </p:spTree>
    <p:extLst>
      <p:ext uri="{BB962C8B-B14F-4D97-AF65-F5344CB8AC3E}">
        <p14:creationId xmlns:p14="http://schemas.microsoft.com/office/powerpoint/2010/main" val="158312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05D2-24A9-41F0-6889-10064F4B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comma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10CFC-F0CB-2F41-FC46-B0D776770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1325563"/>
          </a:xfrm>
        </p:spPr>
        <p:txBody>
          <a:bodyPr/>
          <a:lstStyle/>
          <a:p>
            <a:r>
              <a:rPr lang="en-US" dirty="0"/>
              <a:t>In C, the ”,” is like “semi-colon light”</a:t>
            </a:r>
          </a:p>
          <a:p>
            <a:r>
              <a:rPr lang="en-US" dirty="0"/>
              <a:t>We use it when we are already using a semicolon for something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29D773-3920-B361-DB86-788413B664C0}"/>
              </a:ext>
            </a:extLst>
          </p:cNvPr>
          <p:cNvSpPr txBox="1"/>
          <p:nvPr/>
        </p:nvSpPr>
        <p:spPr>
          <a:xfrm>
            <a:off x="2387292" y="3506758"/>
            <a:ext cx="7417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0, j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(s)-1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j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++, j--) {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EF12A3-B607-0958-7D2F-B74314E5884F}"/>
              </a:ext>
            </a:extLst>
          </p:cNvPr>
          <p:cNvSpPr txBox="1"/>
          <p:nvPr/>
        </p:nvSpPr>
        <p:spPr>
          <a:xfrm>
            <a:off x="1537060" y="4928189"/>
            <a:ext cx="2810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 the loop starts, do two things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8CEDAA-B3A6-74C9-E4F8-8C4ED0A6761C}"/>
              </a:ext>
            </a:extLst>
          </p:cNvPr>
          <p:cNvSpPr txBox="1"/>
          <p:nvPr/>
        </p:nvSpPr>
        <p:spPr>
          <a:xfrm>
            <a:off x="8739966" y="4915409"/>
            <a:ext cx="2810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At the bottom of the loop, do two things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34A19C-076E-EB6D-69AB-85713159ED3A}"/>
              </a:ext>
            </a:extLst>
          </p:cNvPr>
          <p:cNvSpPr txBox="1"/>
          <p:nvPr/>
        </p:nvSpPr>
        <p:spPr>
          <a:xfrm>
            <a:off x="5640806" y="4915410"/>
            <a:ext cx="2518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Termination condition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8A91463-8CE6-C64E-36D3-BC68FBB46513}"/>
              </a:ext>
            </a:extLst>
          </p:cNvPr>
          <p:cNvCxnSpPr>
            <a:stCxn id="10" idx="0"/>
          </p:cNvCxnSpPr>
          <p:nvPr/>
        </p:nvCxnSpPr>
        <p:spPr>
          <a:xfrm flipV="1">
            <a:off x="2942235" y="4002030"/>
            <a:ext cx="891828" cy="9261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287E1A-B70E-DAEB-90F4-D818C01E0DFF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6900111" y="4002030"/>
            <a:ext cx="399047" cy="9133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B5DE4C9-D6CA-1420-0991-AB475EB2A3B5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8558463" y="4064568"/>
            <a:ext cx="1586678" cy="8508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84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05D2-24A9-41F0-6889-10064F4B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Sacrificing readability for brevity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10CFC-F0CB-2F41-FC46-B0D776770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1325563"/>
          </a:xfrm>
        </p:spPr>
        <p:txBody>
          <a:bodyPr/>
          <a:lstStyle/>
          <a:p>
            <a:r>
              <a:rPr lang="en-US" dirty="0"/>
              <a:t>Appeal to assembly language hand-tuners </a:t>
            </a:r>
          </a:p>
          <a:p>
            <a:r>
              <a:rPr lang="en-US" dirty="0"/>
              <a:t>We did not trust the compiler to optimize / generate fast code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29D773-3920-B361-DB86-788413B664C0}"/>
              </a:ext>
            </a:extLst>
          </p:cNvPr>
          <p:cNvSpPr txBox="1"/>
          <p:nvPr/>
        </p:nvSpPr>
        <p:spPr>
          <a:xfrm>
            <a:off x="1781949" y="4954797"/>
            <a:ext cx="9571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 (c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== ' ' || c == '\n' || c == '\t') 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34A19C-076E-EB6D-69AB-85713159ED3A}"/>
              </a:ext>
            </a:extLst>
          </p:cNvPr>
          <p:cNvSpPr txBox="1"/>
          <p:nvPr/>
        </p:nvSpPr>
        <p:spPr>
          <a:xfrm>
            <a:off x="3559339" y="4209263"/>
            <a:ext cx="3066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(1) Read a character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5B2B1AD4-8B6B-FFA5-A9A3-B881C7FADE76}"/>
              </a:ext>
            </a:extLst>
          </p:cNvPr>
          <p:cNvSpPr/>
          <p:nvPr/>
        </p:nvSpPr>
        <p:spPr>
          <a:xfrm rot="5400000">
            <a:off x="4322814" y="4147437"/>
            <a:ext cx="400111" cy="1381626"/>
          </a:xfrm>
          <a:prstGeom prst="leftBrace">
            <a:avLst>
              <a:gd name="adj1" fmla="val 24370"/>
              <a:gd name="adj2" fmla="val 50000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F29E0D2C-C9CE-778B-B558-4EA530BEEBF8}"/>
              </a:ext>
            </a:extLst>
          </p:cNvPr>
          <p:cNvSpPr/>
          <p:nvPr/>
        </p:nvSpPr>
        <p:spPr>
          <a:xfrm rot="16200000" flipV="1">
            <a:off x="4030925" y="4489834"/>
            <a:ext cx="468533" cy="2121572"/>
          </a:xfrm>
          <a:prstGeom prst="leftBrace">
            <a:avLst>
              <a:gd name="adj1" fmla="val 25453"/>
              <a:gd name="adj2" fmla="val 50000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A358D212-A025-A956-9A86-DC1AF0D3D24D}"/>
              </a:ext>
            </a:extLst>
          </p:cNvPr>
          <p:cNvSpPr/>
          <p:nvPr/>
        </p:nvSpPr>
        <p:spPr>
          <a:xfrm rot="5400000">
            <a:off x="4534365" y="2432371"/>
            <a:ext cx="568558" cy="3228478"/>
          </a:xfrm>
          <a:prstGeom prst="leftBrace">
            <a:avLst>
              <a:gd name="adj1" fmla="val 22441"/>
              <a:gd name="adj2" fmla="val 50000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AE7CA5-EBEC-BD35-B639-CA8A10ED4C57}"/>
              </a:ext>
            </a:extLst>
          </p:cNvPr>
          <p:cNvSpPr txBox="1"/>
          <p:nvPr/>
        </p:nvSpPr>
        <p:spPr>
          <a:xfrm>
            <a:off x="3128209" y="5744811"/>
            <a:ext cx="425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(2) Store it in the variable 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6E289-34E0-E5F5-214F-8E42ED2F4788}"/>
              </a:ext>
            </a:extLst>
          </p:cNvPr>
          <p:cNvSpPr txBox="1"/>
          <p:nvPr/>
        </p:nvSpPr>
        <p:spPr>
          <a:xfrm>
            <a:off x="3339396" y="3200778"/>
            <a:ext cx="3228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(3) Compare to blank</a:t>
            </a: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F3B7E3BB-328E-5232-AAA5-A55649A8DE8E}"/>
              </a:ext>
            </a:extLst>
          </p:cNvPr>
          <p:cNvSpPr/>
          <p:nvPr/>
        </p:nvSpPr>
        <p:spPr>
          <a:xfrm rot="5400000">
            <a:off x="8240732" y="2753932"/>
            <a:ext cx="568558" cy="3708461"/>
          </a:xfrm>
          <a:prstGeom prst="leftBrace">
            <a:avLst>
              <a:gd name="adj1" fmla="val 16930"/>
              <a:gd name="adj2" fmla="val 5041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E3B45A-0607-CB23-071B-188B4E53B656}"/>
              </a:ext>
            </a:extLst>
          </p:cNvPr>
          <p:cNvSpPr txBox="1"/>
          <p:nvPr/>
        </p:nvSpPr>
        <p:spPr>
          <a:xfrm>
            <a:off x="6670780" y="3762331"/>
            <a:ext cx="4879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(3) Also compare to tab or newline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5255D7-EEEB-F64B-CF36-D81450E9A83C}"/>
              </a:ext>
            </a:extLst>
          </p:cNvPr>
          <p:cNvSpPr txBox="1"/>
          <p:nvPr/>
        </p:nvSpPr>
        <p:spPr>
          <a:xfrm>
            <a:off x="8114570" y="5790977"/>
            <a:ext cx="4077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(4) All the work has been done in the loop termination test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995F0F4-19C3-5041-035B-9749A9684550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0153285" y="5316353"/>
            <a:ext cx="425800" cy="4746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227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5DF8A-3D98-DC7E-85E8-EAC7EDC57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387DE3-6630-4D32-FA60-0A85C2537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Semicolon</a:t>
            </a:r>
          </a:p>
          <a:p>
            <a:r>
              <a:rPr lang="en-US" dirty="0"/>
              <a:t>switch</a:t>
            </a:r>
          </a:p>
          <a:p>
            <a:r>
              <a:rPr lang="en-US" dirty="0"/>
              <a:t>else if</a:t>
            </a:r>
          </a:p>
          <a:p>
            <a:r>
              <a:rPr lang="en-US" dirty="0"/>
              <a:t>comma</a:t>
            </a:r>
          </a:p>
          <a:p>
            <a:r>
              <a:rPr lang="en-US" dirty="0"/>
              <a:t>Obtuse code</a:t>
            </a:r>
          </a:p>
        </p:txBody>
      </p:sp>
    </p:spTree>
    <p:extLst>
      <p:ext uri="{BB962C8B-B14F-4D97-AF65-F5344CB8AC3E}">
        <p14:creationId xmlns:p14="http://schemas.microsoft.com/office/powerpoint/2010/main" val="395316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AE3D-C70D-220E-82A8-C1D64A900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725F2C-A6DC-4096-AD36-A6A5AF1FFD40}"/>
              </a:ext>
            </a:extLst>
          </p:cNvPr>
          <p:cNvSpPr txBox="1"/>
          <p:nvPr/>
        </p:nvSpPr>
        <p:spPr>
          <a:xfrm>
            <a:off x="838201" y="1502688"/>
            <a:ext cx="5055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These slides are Copyright 2022-  Charles R. Severance (</a:t>
            </a:r>
            <a:r>
              <a:rPr lang="en-US" sz="1200" dirty="0" err="1"/>
              <a:t>online.dr-chuck.com</a:t>
            </a:r>
            <a:r>
              <a:rPr lang="en-US" sz="1200" dirty="0"/>
              <a:t>) as part of www.cc4e.com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endParaRPr lang="en-US" sz="1200" dirty="0"/>
          </a:p>
          <a:p>
            <a:r>
              <a:rPr lang="en-US" sz="1200" dirty="0"/>
              <a:t>Initial Development: Charles Severance, University of Michigan School of Information</a:t>
            </a:r>
          </a:p>
          <a:p>
            <a:endParaRPr lang="en-US" sz="1200" dirty="0"/>
          </a:p>
          <a:p>
            <a:r>
              <a:rPr lang="en-US" sz="1200" b="1" dirty="0"/>
              <a:t>Insert new Contributors and Translators here including names and dates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0D5A1-502A-F6A1-76FD-6D954B37EE94}"/>
              </a:ext>
            </a:extLst>
          </p:cNvPr>
          <p:cNvSpPr txBox="1"/>
          <p:nvPr/>
        </p:nvSpPr>
        <p:spPr>
          <a:xfrm>
            <a:off x="6298097" y="1502688"/>
            <a:ext cx="5055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Continue new Contributors and Translators here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388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877</Words>
  <Application>Microsoft Macintosh PowerPoint</Application>
  <PresentationFormat>Widescreen</PresentationFormat>
  <Paragraphs>156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Menlo</vt:lpstr>
      <vt:lpstr>Office Theme</vt:lpstr>
      <vt:lpstr>K&amp;R Chapter 3 Control Flow</vt:lpstr>
      <vt:lpstr>Chapter 3 – Unique Areas</vt:lpstr>
      <vt:lpstr>Semicolons and Languages</vt:lpstr>
      <vt:lpstr>else if versus elseif</vt:lpstr>
      <vt:lpstr>Switch statement</vt:lpstr>
      <vt:lpstr>Using the comma</vt:lpstr>
      <vt:lpstr>Sacrificing readability for brevity</vt:lpstr>
      <vt:lpstr>Summary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Python and C</dc:title>
  <dc:creator>Microsoft Office User</dc:creator>
  <cp:lastModifiedBy>Severance, Charles</cp:lastModifiedBy>
  <cp:revision>80</cp:revision>
  <dcterms:created xsi:type="dcterms:W3CDTF">2022-07-26T07:32:28Z</dcterms:created>
  <dcterms:modified xsi:type="dcterms:W3CDTF">2023-03-04T02:03:25Z</dcterms:modified>
</cp:coreProperties>
</file>