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33" r:id="rId3"/>
    <p:sldId id="289" r:id="rId4"/>
    <p:sldId id="290" r:id="rId5"/>
    <p:sldId id="292" r:id="rId6"/>
    <p:sldId id="323" r:id="rId7"/>
    <p:sldId id="293" r:id="rId8"/>
    <p:sldId id="324" r:id="rId9"/>
    <p:sldId id="294" r:id="rId10"/>
    <p:sldId id="295" r:id="rId11"/>
    <p:sldId id="297" r:id="rId12"/>
    <p:sldId id="299" r:id="rId13"/>
    <p:sldId id="298" r:id="rId14"/>
    <p:sldId id="302" r:id="rId15"/>
    <p:sldId id="303" r:id="rId16"/>
    <p:sldId id="304" r:id="rId17"/>
    <p:sldId id="306" r:id="rId18"/>
    <p:sldId id="307" r:id="rId19"/>
    <p:sldId id="308" r:id="rId20"/>
    <p:sldId id="309" r:id="rId21"/>
    <p:sldId id="310" r:id="rId22"/>
    <p:sldId id="301" r:id="rId23"/>
    <p:sldId id="311" r:id="rId24"/>
    <p:sldId id="312" r:id="rId25"/>
    <p:sldId id="313" r:id="rId26"/>
    <p:sldId id="314" r:id="rId27"/>
    <p:sldId id="315" r:id="rId28"/>
    <p:sldId id="327" r:id="rId29"/>
    <p:sldId id="329" r:id="rId30"/>
    <p:sldId id="330" r:id="rId31"/>
    <p:sldId id="331" r:id="rId32"/>
    <p:sldId id="332" r:id="rId33"/>
    <p:sldId id="316" r:id="rId34"/>
    <p:sldId id="296" r:id="rId35"/>
    <p:sldId id="322" r:id="rId36"/>
    <p:sldId id="300" r:id="rId37"/>
    <p:sldId id="318" r:id="rId38"/>
    <p:sldId id="319" r:id="rId39"/>
    <p:sldId id="320" r:id="rId40"/>
    <p:sldId id="321" r:id="rId41"/>
    <p:sldId id="325" r:id="rId42"/>
    <p:sldId id="326" r:id="rId43"/>
    <p:sldId id="284" r:id="rId44"/>
    <p:sldId id="285"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203"/>
    <p:restoredTop sz="96327"/>
  </p:normalViewPr>
  <p:slideViewPr>
    <p:cSldViewPr snapToGrid="0" snapToObjects="1">
      <p:cViewPr varScale="1">
        <p:scale>
          <a:sx n="90" d="100"/>
          <a:sy n="90" d="100"/>
        </p:scale>
        <p:origin x="872" y="200"/>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D2460-1633-341C-3CC8-928405939B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D4C032-CA96-4ABF-ED9C-CCFBCF308A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38DB96C-8F88-816C-D027-6E50EC3D5380}"/>
              </a:ext>
            </a:extLst>
          </p:cNvPr>
          <p:cNvSpPr>
            <a:spLocks noGrp="1"/>
          </p:cNvSpPr>
          <p:nvPr>
            <p:ph type="dt" sz="half" idx="10"/>
          </p:nvPr>
        </p:nvSpPr>
        <p:spPr/>
        <p:txBody>
          <a:bodyPr/>
          <a:lstStyle/>
          <a:p>
            <a:fld id="{C13A938A-C9BA-0346-A74F-83EB1631032C}" type="datetimeFigureOut">
              <a:rPr lang="en-US" smtClean="0"/>
              <a:t>10/25/23</a:t>
            </a:fld>
            <a:endParaRPr lang="en-US"/>
          </a:p>
        </p:txBody>
      </p:sp>
      <p:sp>
        <p:nvSpPr>
          <p:cNvPr id="5" name="Footer Placeholder 4">
            <a:extLst>
              <a:ext uri="{FF2B5EF4-FFF2-40B4-BE49-F238E27FC236}">
                <a16:creationId xmlns:a16="http://schemas.microsoft.com/office/drawing/2014/main" id="{651C6854-78F7-2111-4EEF-FE308E2CC2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3C7E04-F09E-DFC4-C070-26900C1DDA6D}"/>
              </a:ext>
            </a:extLst>
          </p:cNvPr>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557879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B10F8-49BD-9DF0-4BA1-329010292D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EE6BDBC-29CF-5ED3-453D-F7000E32C7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61096A-1F1F-472A-02F3-A0AF019457F8}"/>
              </a:ext>
            </a:extLst>
          </p:cNvPr>
          <p:cNvSpPr>
            <a:spLocks noGrp="1"/>
          </p:cNvSpPr>
          <p:nvPr>
            <p:ph type="dt" sz="half" idx="10"/>
          </p:nvPr>
        </p:nvSpPr>
        <p:spPr/>
        <p:txBody>
          <a:bodyPr/>
          <a:lstStyle/>
          <a:p>
            <a:fld id="{C13A938A-C9BA-0346-A74F-83EB1631032C}" type="datetimeFigureOut">
              <a:rPr lang="en-US" smtClean="0"/>
              <a:t>10/25/23</a:t>
            </a:fld>
            <a:endParaRPr lang="en-US"/>
          </a:p>
        </p:txBody>
      </p:sp>
      <p:sp>
        <p:nvSpPr>
          <p:cNvPr id="5" name="Footer Placeholder 4">
            <a:extLst>
              <a:ext uri="{FF2B5EF4-FFF2-40B4-BE49-F238E27FC236}">
                <a16:creationId xmlns:a16="http://schemas.microsoft.com/office/drawing/2014/main" id="{BF47273A-C68C-081A-67B0-3122B85DEE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F0D66F-72BE-B98B-9218-B22A30E0471B}"/>
              </a:ext>
            </a:extLst>
          </p:cNvPr>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4119220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B9B9B4-EAB6-E378-1644-3785D3396C3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96BF26-EDD4-4726-3A5E-18D9955968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3B6C5-7BA5-C29A-3AA5-F702552ADD09}"/>
              </a:ext>
            </a:extLst>
          </p:cNvPr>
          <p:cNvSpPr>
            <a:spLocks noGrp="1"/>
          </p:cNvSpPr>
          <p:nvPr>
            <p:ph type="dt" sz="half" idx="10"/>
          </p:nvPr>
        </p:nvSpPr>
        <p:spPr/>
        <p:txBody>
          <a:bodyPr/>
          <a:lstStyle/>
          <a:p>
            <a:fld id="{C13A938A-C9BA-0346-A74F-83EB1631032C}" type="datetimeFigureOut">
              <a:rPr lang="en-US" smtClean="0"/>
              <a:t>10/25/23</a:t>
            </a:fld>
            <a:endParaRPr lang="en-US"/>
          </a:p>
        </p:txBody>
      </p:sp>
      <p:sp>
        <p:nvSpPr>
          <p:cNvPr id="5" name="Footer Placeholder 4">
            <a:extLst>
              <a:ext uri="{FF2B5EF4-FFF2-40B4-BE49-F238E27FC236}">
                <a16:creationId xmlns:a16="http://schemas.microsoft.com/office/drawing/2014/main" id="{ACF245CB-90B3-059F-6F84-804EAE59D6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8EA1EF-3972-7CE8-EEE7-7F48805ADF1D}"/>
              </a:ext>
            </a:extLst>
          </p:cNvPr>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1051498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3E766-436C-7E66-C493-0E9F486D4D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E2C3B2-8A01-4A71-0BEA-ED75632F75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DF7C0B-F538-3B47-4A1D-405E90B47C41}"/>
              </a:ext>
            </a:extLst>
          </p:cNvPr>
          <p:cNvSpPr>
            <a:spLocks noGrp="1"/>
          </p:cNvSpPr>
          <p:nvPr>
            <p:ph type="dt" sz="half" idx="10"/>
          </p:nvPr>
        </p:nvSpPr>
        <p:spPr/>
        <p:txBody>
          <a:bodyPr/>
          <a:lstStyle/>
          <a:p>
            <a:fld id="{C13A938A-C9BA-0346-A74F-83EB1631032C}" type="datetimeFigureOut">
              <a:rPr lang="en-US" smtClean="0"/>
              <a:t>10/25/23</a:t>
            </a:fld>
            <a:endParaRPr lang="en-US"/>
          </a:p>
        </p:txBody>
      </p:sp>
      <p:sp>
        <p:nvSpPr>
          <p:cNvPr id="5" name="Footer Placeholder 4">
            <a:extLst>
              <a:ext uri="{FF2B5EF4-FFF2-40B4-BE49-F238E27FC236}">
                <a16:creationId xmlns:a16="http://schemas.microsoft.com/office/drawing/2014/main" id="{E682D7DC-A689-4810-BD56-A6D5B44F3D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D620AD-26BD-8D73-1F87-BF6DC3BA228D}"/>
              </a:ext>
            </a:extLst>
          </p:cNvPr>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2323489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6B7FC-F1AE-06FD-FB11-8EC7DF65290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171CB2-3C0E-C223-F118-EBF495E91E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626BF7-B2D5-D401-3EF9-620C7E1A7788}"/>
              </a:ext>
            </a:extLst>
          </p:cNvPr>
          <p:cNvSpPr>
            <a:spLocks noGrp="1"/>
          </p:cNvSpPr>
          <p:nvPr>
            <p:ph type="dt" sz="half" idx="10"/>
          </p:nvPr>
        </p:nvSpPr>
        <p:spPr/>
        <p:txBody>
          <a:bodyPr/>
          <a:lstStyle/>
          <a:p>
            <a:fld id="{C13A938A-C9BA-0346-A74F-83EB1631032C}" type="datetimeFigureOut">
              <a:rPr lang="en-US" smtClean="0"/>
              <a:t>10/25/23</a:t>
            </a:fld>
            <a:endParaRPr lang="en-US"/>
          </a:p>
        </p:txBody>
      </p:sp>
      <p:sp>
        <p:nvSpPr>
          <p:cNvPr id="5" name="Footer Placeholder 4">
            <a:extLst>
              <a:ext uri="{FF2B5EF4-FFF2-40B4-BE49-F238E27FC236}">
                <a16:creationId xmlns:a16="http://schemas.microsoft.com/office/drawing/2014/main" id="{8A5E99F9-B023-378B-554E-846FA197CD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8B09B5-606E-C92D-CA52-4478BBEBD364}"/>
              </a:ext>
            </a:extLst>
          </p:cNvPr>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4245685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A5818-3F27-F2AC-11F8-5FD78E7304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D91E87-683B-7031-2CE5-AAAFA4E542C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BD51C0B-7923-56A4-588E-2EC70CB0FB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F3C278-3302-DEE9-7BF9-A487E1819302}"/>
              </a:ext>
            </a:extLst>
          </p:cNvPr>
          <p:cNvSpPr>
            <a:spLocks noGrp="1"/>
          </p:cNvSpPr>
          <p:nvPr>
            <p:ph type="dt" sz="half" idx="10"/>
          </p:nvPr>
        </p:nvSpPr>
        <p:spPr/>
        <p:txBody>
          <a:bodyPr/>
          <a:lstStyle/>
          <a:p>
            <a:fld id="{C13A938A-C9BA-0346-A74F-83EB1631032C}" type="datetimeFigureOut">
              <a:rPr lang="en-US" smtClean="0"/>
              <a:t>10/25/23</a:t>
            </a:fld>
            <a:endParaRPr lang="en-US"/>
          </a:p>
        </p:txBody>
      </p:sp>
      <p:sp>
        <p:nvSpPr>
          <p:cNvPr id="6" name="Footer Placeholder 5">
            <a:extLst>
              <a:ext uri="{FF2B5EF4-FFF2-40B4-BE49-F238E27FC236}">
                <a16:creationId xmlns:a16="http://schemas.microsoft.com/office/drawing/2014/main" id="{CF0B8336-B700-A50E-1C9F-25661C163B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0E6CC7-3ECD-6AEC-010E-420316EB0015}"/>
              </a:ext>
            </a:extLst>
          </p:cNvPr>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4262775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06403-EDD6-84C8-5DF8-F2095D0E88D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FD92F63-453E-C708-C24F-2F432386A0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561F98-A097-F466-F047-98D413BB98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327AD1-C706-BC6D-8001-411235498C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845390-893B-5C01-ADC8-CF5F7A669B6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422938-5AD8-CC20-E631-43DE84627546}"/>
              </a:ext>
            </a:extLst>
          </p:cNvPr>
          <p:cNvSpPr>
            <a:spLocks noGrp="1"/>
          </p:cNvSpPr>
          <p:nvPr>
            <p:ph type="dt" sz="half" idx="10"/>
          </p:nvPr>
        </p:nvSpPr>
        <p:spPr/>
        <p:txBody>
          <a:bodyPr/>
          <a:lstStyle/>
          <a:p>
            <a:fld id="{C13A938A-C9BA-0346-A74F-83EB1631032C}" type="datetimeFigureOut">
              <a:rPr lang="en-US" smtClean="0"/>
              <a:t>10/25/23</a:t>
            </a:fld>
            <a:endParaRPr lang="en-US"/>
          </a:p>
        </p:txBody>
      </p:sp>
      <p:sp>
        <p:nvSpPr>
          <p:cNvPr id="8" name="Footer Placeholder 7">
            <a:extLst>
              <a:ext uri="{FF2B5EF4-FFF2-40B4-BE49-F238E27FC236}">
                <a16:creationId xmlns:a16="http://schemas.microsoft.com/office/drawing/2014/main" id="{107BDCB7-F97C-A810-DEAD-D236015705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947164-991E-A5FC-C24A-98E68D0772A6}"/>
              </a:ext>
            </a:extLst>
          </p:cNvPr>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3138169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44207F-EB96-53FE-8D30-ED6E1A286A4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6BB4068-00D1-3E34-26CA-EC5EE9FFBDA3}"/>
              </a:ext>
            </a:extLst>
          </p:cNvPr>
          <p:cNvSpPr>
            <a:spLocks noGrp="1"/>
          </p:cNvSpPr>
          <p:nvPr>
            <p:ph type="dt" sz="half" idx="10"/>
          </p:nvPr>
        </p:nvSpPr>
        <p:spPr/>
        <p:txBody>
          <a:bodyPr/>
          <a:lstStyle/>
          <a:p>
            <a:fld id="{C13A938A-C9BA-0346-A74F-83EB1631032C}" type="datetimeFigureOut">
              <a:rPr lang="en-US" smtClean="0"/>
              <a:t>10/25/23</a:t>
            </a:fld>
            <a:endParaRPr lang="en-US"/>
          </a:p>
        </p:txBody>
      </p:sp>
      <p:sp>
        <p:nvSpPr>
          <p:cNvPr id="4" name="Footer Placeholder 3">
            <a:extLst>
              <a:ext uri="{FF2B5EF4-FFF2-40B4-BE49-F238E27FC236}">
                <a16:creationId xmlns:a16="http://schemas.microsoft.com/office/drawing/2014/main" id="{8CA8C7F9-D849-37BF-DAFF-339953E50EF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8EBFC42-A63D-D449-2CFD-6F74C4B12C09}"/>
              </a:ext>
            </a:extLst>
          </p:cNvPr>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1935032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2B9479F-F3F5-1F8F-57C4-9E9730C787DF}"/>
              </a:ext>
            </a:extLst>
          </p:cNvPr>
          <p:cNvSpPr>
            <a:spLocks noGrp="1"/>
          </p:cNvSpPr>
          <p:nvPr>
            <p:ph type="dt" sz="half" idx="10"/>
          </p:nvPr>
        </p:nvSpPr>
        <p:spPr/>
        <p:txBody>
          <a:bodyPr/>
          <a:lstStyle/>
          <a:p>
            <a:fld id="{C13A938A-C9BA-0346-A74F-83EB1631032C}" type="datetimeFigureOut">
              <a:rPr lang="en-US" smtClean="0"/>
              <a:t>10/25/23</a:t>
            </a:fld>
            <a:endParaRPr lang="en-US"/>
          </a:p>
        </p:txBody>
      </p:sp>
      <p:sp>
        <p:nvSpPr>
          <p:cNvPr id="3" name="Footer Placeholder 2">
            <a:extLst>
              <a:ext uri="{FF2B5EF4-FFF2-40B4-BE49-F238E27FC236}">
                <a16:creationId xmlns:a16="http://schemas.microsoft.com/office/drawing/2014/main" id="{29609891-CEC3-9507-1DB1-8A952D46676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0EAFBE7-72D0-ACDC-B906-F9B739E15ABB}"/>
              </a:ext>
            </a:extLst>
          </p:cNvPr>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1792313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FEA14-B3BC-DCE9-7139-C4E87D5E4C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504F18E-1616-B225-64A9-E4FEC99BD7C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DA7E186-2DD2-319F-88D8-CD44E72693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04E016-B993-48B2-3AB3-E3644DE785F3}"/>
              </a:ext>
            </a:extLst>
          </p:cNvPr>
          <p:cNvSpPr>
            <a:spLocks noGrp="1"/>
          </p:cNvSpPr>
          <p:nvPr>
            <p:ph type="dt" sz="half" idx="10"/>
          </p:nvPr>
        </p:nvSpPr>
        <p:spPr/>
        <p:txBody>
          <a:bodyPr/>
          <a:lstStyle/>
          <a:p>
            <a:fld id="{C13A938A-C9BA-0346-A74F-83EB1631032C}" type="datetimeFigureOut">
              <a:rPr lang="en-US" smtClean="0"/>
              <a:t>10/25/23</a:t>
            </a:fld>
            <a:endParaRPr lang="en-US"/>
          </a:p>
        </p:txBody>
      </p:sp>
      <p:sp>
        <p:nvSpPr>
          <p:cNvPr id="6" name="Footer Placeholder 5">
            <a:extLst>
              <a:ext uri="{FF2B5EF4-FFF2-40B4-BE49-F238E27FC236}">
                <a16:creationId xmlns:a16="http://schemas.microsoft.com/office/drawing/2014/main" id="{D2EBE3AE-4187-CD14-3407-947A6AB3D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8C71A0-6FDD-802D-FB7B-ED49070F830A}"/>
              </a:ext>
            </a:extLst>
          </p:cNvPr>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3336267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44AE2-C0F6-DA29-8D58-6AE9911827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32F294-A82B-D670-A816-D859035942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ED9858A-083C-9E99-B738-E7C520CFE2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877CA85-7E18-7977-09AE-3A036FCB068F}"/>
              </a:ext>
            </a:extLst>
          </p:cNvPr>
          <p:cNvSpPr>
            <a:spLocks noGrp="1"/>
          </p:cNvSpPr>
          <p:nvPr>
            <p:ph type="dt" sz="half" idx="10"/>
          </p:nvPr>
        </p:nvSpPr>
        <p:spPr/>
        <p:txBody>
          <a:bodyPr/>
          <a:lstStyle/>
          <a:p>
            <a:fld id="{C13A938A-C9BA-0346-A74F-83EB1631032C}" type="datetimeFigureOut">
              <a:rPr lang="en-US" smtClean="0"/>
              <a:t>10/25/23</a:t>
            </a:fld>
            <a:endParaRPr lang="en-US"/>
          </a:p>
        </p:txBody>
      </p:sp>
      <p:sp>
        <p:nvSpPr>
          <p:cNvPr id="6" name="Footer Placeholder 5">
            <a:extLst>
              <a:ext uri="{FF2B5EF4-FFF2-40B4-BE49-F238E27FC236}">
                <a16:creationId xmlns:a16="http://schemas.microsoft.com/office/drawing/2014/main" id="{019421CD-6091-9164-5E5E-F636C761B4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1738C0-DF17-2CE9-8202-5453847F8C7E}"/>
              </a:ext>
            </a:extLst>
          </p:cNvPr>
          <p:cNvSpPr>
            <a:spLocks noGrp="1"/>
          </p:cNvSpPr>
          <p:nvPr>
            <p:ph type="sldNum" sz="quarter" idx="12"/>
          </p:nvPr>
        </p:nvSpPr>
        <p:spPr/>
        <p:txBody>
          <a:bodyPr/>
          <a:lstStyle/>
          <a:p>
            <a:fld id="{F736BD33-8DED-144B-BB09-8D197E8DAC8A}" type="slidenum">
              <a:rPr lang="en-US" smtClean="0"/>
              <a:t>‹#›</a:t>
            </a:fld>
            <a:endParaRPr lang="en-US"/>
          </a:p>
        </p:txBody>
      </p:sp>
    </p:spTree>
    <p:extLst>
      <p:ext uri="{BB962C8B-B14F-4D97-AF65-F5344CB8AC3E}">
        <p14:creationId xmlns:p14="http://schemas.microsoft.com/office/powerpoint/2010/main" val="3055696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8AA03A-8F7B-3EBB-CA86-B6FF690672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CFAB1F1-B30C-1EAF-D6FD-B68FB54CE3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695429-C59F-1008-625C-51F2656182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3A938A-C9BA-0346-A74F-83EB1631032C}" type="datetimeFigureOut">
              <a:rPr lang="en-US" smtClean="0"/>
              <a:t>10/25/23</a:t>
            </a:fld>
            <a:endParaRPr lang="en-US"/>
          </a:p>
        </p:txBody>
      </p:sp>
      <p:sp>
        <p:nvSpPr>
          <p:cNvPr id="5" name="Footer Placeholder 4">
            <a:extLst>
              <a:ext uri="{FF2B5EF4-FFF2-40B4-BE49-F238E27FC236}">
                <a16:creationId xmlns:a16="http://schemas.microsoft.com/office/drawing/2014/main" id="{145D9D4A-1765-C901-53BC-4FE38FF51F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2190406-735C-D46E-82D9-A4090C508F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36BD33-8DED-144B-BB09-8D197E8DAC8A}" type="slidenum">
              <a:rPr lang="en-US" smtClean="0"/>
              <a:t>‹#›</a:t>
            </a:fld>
            <a:endParaRPr lang="en-US"/>
          </a:p>
        </p:txBody>
      </p:sp>
    </p:spTree>
    <p:extLst>
      <p:ext uri="{BB962C8B-B14F-4D97-AF65-F5344CB8AC3E}">
        <p14:creationId xmlns:p14="http://schemas.microsoft.com/office/powerpoint/2010/main" val="3440460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5BD08-7DEA-A642-76EB-A25C2FB65EA6}"/>
              </a:ext>
            </a:extLst>
          </p:cNvPr>
          <p:cNvSpPr>
            <a:spLocks noGrp="1"/>
          </p:cNvSpPr>
          <p:nvPr>
            <p:ph type="ctrTitle"/>
          </p:nvPr>
        </p:nvSpPr>
        <p:spPr/>
        <p:txBody>
          <a:bodyPr>
            <a:normAutofit/>
          </a:bodyPr>
          <a:lstStyle/>
          <a:p>
            <a:r>
              <a:rPr lang="en-US" dirty="0"/>
              <a:t>K&amp;R Chapter 6</a:t>
            </a:r>
            <a:br>
              <a:rPr lang="en-US" dirty="0"/>
            </a:br>
            <a:r>
              <a:rPr lang="en-US" sz="4800" dirty="0"/>
              <a:t>Structures</a:t>
            </a:r>
            <a:endParaRPr lang="en-US" dirty="0"/>
          </a:p>
        </p:txBody>
      </p:sp>
      <p:sp>
        <p:nvSpPr>
          <p:cNvPr id="3" name="Subtitle 2">
            <a:extLst>
              <a:ext uri="{FF2B5EF4-FFF2-40B4-BE49-F238E27FC236}">
                <a16:creationId xmlns:a16="http://schemas.microsoft.com/office/drawing/2014/main" id="{1131E4BA-302F-088B-C8D3-AEA9EACCC251}"/>
              </a:ext>
            </a:extLst>
          </p:cNvPr>
          <p:cNvSpPr>
            <a:spLocks noGrp="1"/>
          </p:cNvSpPr>
          <p:nvPr>
            <p:ph type="subTitle" idx="1"/>
          </p:nvPr>
        </p:nvSpPr>
        <p:spPr/>
        <p:txBody>
          <a:bodyPr>
            <a:normAutofit lnSpcReduction="10000"/>
          </a:bodyPr>
          <a:lstStyle/>
          <a:p>
            <a:r>
              <a:rPr lang="en-US" dirty="0"/>
              <a:t>Dr. Charles R. Severance</a:t>
            </a:r>
          </a:p>
          <a:p>
            <a:r>
              <a:rPr lang="en-US" dirty="0"/>
              <a:t>www.cc4e.com</a:t>
            </a:r>
          </a:p>
          <a:p>
            <a:r>
              <a:rPr lang="en-US" dirty="0"/>
              <a:t>code.cc4e.com (sample code)</a:t>
            </a:r>
          </a:p>
          <a:p>
            <a:r>
              <a:rPr lang="en-US"/>
              <a:t>online.dr-chuck.com</a:t>
            </a:r>
            <a:endParaRPr lang="en-US" dirty="0"/>
          </a:p>
        </p:txBody>
      </p:sp>
      <p:pic>
        <p:nvPicPr>
          <p:cNvPr id="4" name="Picture 6" descr="CCby.png">
            <a:extLst>
              <a:ext uri="{FF2B5EF4-FFF2-40B4-BE49-F238E27FC236}">
                <a16:creationId xmlns:a16="http://schemas.microsoft.com/office/drawing/2014/main" id="{ED146FD6-BD02-6C6F-35C4-6BF8814D9B5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00772" y="6185766"/>
            <a:ext cx="1108075"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17523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19E79-ADA1-907B-5FAD-AB37B5CD2159}"/>
              </a:ext>
            </a:extLst>
          </p:cNvPr>
          <p:cNvSpPr>
            <a:spLocks noGrp="1"/>
          </p:cNvSpPr>
          <p:nvPr>
            <p:ph type="title"/>
          </p:nvPr>
        </p:nvSpPr>
        <p:spPr/>
        <p:txBody>
          <a:bodyPr/>
          <a:lstStyle/>
          <a:p>
            <a:pPr algn="r"/>
            <a:r>
              <a:rPr lang="en-US" dirty="0"/>
              <a:t>6.2 Dynamic Memory</a:t>
            </a:r>
          </a:p>
        </p:txBody>
      </p:sp>
      <p:sp>
        <p:nvSpPr>
          <p:cNvPr id="4" name="TextBox 3">
            <a:extLst>
              <a:ext uri="{FF2B5EF4-FFF2-40B4-BE49-F238E27FC236}">
                <a16:creationId xmlns:a16="http://schemas.microsoft.com/office/drawing/2014/main" id="{94015EDA-9B8C-EE59-2415-3FA4045D99D8}"/>
              </a:ext>
            </a:extLst>
          </p:cNvPr>
          <p:cNvSpPr txBox="1"/>
          <p:nvPr/>
        </p:nvSpPr>
        <p:spPr>
          <a:xfrm>
            <a:off x="570205" y="1350011"/>
            <a:ext cx="7766870" cy="5078313"/>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#include &lt;</a:t>
            </a:r>
            <a:r>
              <a:rPr lang="en-US" b="1" dirty="0" err="1">
                <a:latin typeface="Courier New" panose="02070309020205020404" pitchFamily="49" charset="0"/>
                <a:cs typeface="Courier New" panose="02070309020205020404" pitchFamily="49" charset="0"/>
              </a:rPr>
              <a:t>stdio.h</a:t>
            </a:r>
            <a:r>
              <a:rPr lang="en-US" b="1" dirty="0">
                <a:latin typeface="Courier New" panose="02070309020205020404" pitchFamily="49" charset="0"/>
                <a:cs typeface="Courier New" panose="02070309020205020404" pitchFamily="49" charset="0"/>
              </a:rPr>
              <a:t>&gt;</a:t>
            </a:r>
          </a:p>
          <a:p>
            <a:r>
              <a:rPr lang="en-US" b="1" dirty="0">
                <a:latin typeface="Courier New" panose="02070309020205020404" pitchFamily="49" charset="0"/>
                <a:cs typeface="Courier New" panose="02070309020205020404" pitchFamily="49" charset="0"/>
              </a:rPr>
              <a:t>#include &lt;</a:t>
            </a:r>
            <a:r>
              <a:rPr lang="en-US" b="1" dirty="0" err="1">
                <a:latin typeface="Courier New" panose="02070309020205020404" pitchFamily="49" charset="0"/>
                <a:cs typeface="Courier New" panose="02070309020205020404" pitchFamily="49" charset="0"/>
              </a:rPr>
              <a:t>stdlib.h</a:t>
            </a:r>
            <a:r>
              <a:rPr lang="en-US" b="1" dirty="0">
                <a:latin typeface="Courier New" panose="02070309020205020404" pitchFamily="49" charset="0"/>
                <a:cs typeface="Courier New" panose="02070309020205020404" pitchFamily="49" charset="0"/>
              </a:rPr>
              <a:t>&gt;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int main() {</a:t>
            </a:r>
          </a:p>
          <a:p>
            <a:r>
              <a:rPr lang="en-US" b="1" dirty="0">
                <a:latin typeface="Courier New" panose="02070309020205020404" pitchFamily="49" charset="0"/>
                <a:cs typeface="Courier New" panose="02070309020205020404" pitchFamily="49" charset="0"/>
              </a:rPr>
              <a:t>    struct point {</a:t>
            </a:r>
          </a:p>
          <a:p>
            <a:r>
              <a:rPr lang="en-US" b="1" dirty="0">
                <a:latin typeface="Courier New" panose="02070309020205020404" pitchFamily="49" charset="0"/>
                <a:cs typeface="Courier New" panose="02070309020205020404" pitchFamily="49" charset="0"/>
              </a:rPr>
              <a:t>        double x;</a:t>
            </a:r>
          </a:p>
          <a:p>
            <a:r>
              <a:rPr lang="en-US" b="1" dirty="0">
                <a:latin typeface="Courier New" panose="02070309020205020404" pitchFamily="49" charset="0"/>
                <a:cs typeface="Courier New" panose="02070309020205020404" pitchFamily="49" charset="0"/>
              </a:rPr>
              <a:t>        double y;</a:t>
            </a:r>
          </a:p>
          <a:p>
            <a:r>
              <a:rPr lang="en-US" b="1" dirty="0">
                <a:latin typeface="Courier New" panose="02070309020205020404" pitchFamily="49" charset="0"/>
                <a:cs typeface="Courier New" panose="02070309020205020404" pitchFamily="49" charset="0"/>
              </a:rPr>
              <a:t>    };</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struct point *pp;</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pp = (struct point *) malloc(</a:t>
            </a:r>
            <a:r>
              <a:rPr lang="en-US" b="1" dirty="0" err="1">
                <a:latin typeface="Courier New" panose="02070309020205020404" pitchFamily="49" charset="0"/>
                <a:cs typeface="Courier New" panose="02070309020205020404" pitchFamily="49" charset="0"/>
              </a:rPr>
              <a:t>sizeof</a:t>
            </a:r>
            <a:r>
              <a:rPr lang="en-US" b="1" dirty="0">
                <a:latin typeface="Courier New" panose="02070309020205020404" pitchFamily="49" charset="0"/>
                <a:cs typeface="Courier New" panose="02070309020205020404" pitchFamily="49" charset="0"/>
              </a:rPr>
              <a:t>(struct point));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pp-&gt;x = 3.0;</a:t>
            </a:r>
          </a:p>
          <a:p>
            <a:r>
              <a:rPr lang="en-US" b="1" dirty="0">
                <a:latin typeface="Courier New" panose="02070309020205020404" pitchFamily="49" charset="0"/>
                <a:cs typeface="Courier New" panose="02070309020205020404" pitchFamily="49" charset="0"/>
              </a:rPr>
              <a:t>    (*pp).y = 4.0;</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printf</a:t>
            </a:r>
            <a:r>
              <a:rPr lang="en-US" b="1" dirty="0">
                <a:latin typeface="Courier New" panose="02070309020205020404" pitchFamily="49" charset="0"/>
                <a:cs typeface="Courier New" panose="02070309020205020404" pitchFamily="49" charset="0"/>
              </a:rPr>
              <a:t>("%p %f %f\n", pp, (*pp).x, pp-&gt;y);</a:t>
            </a:r>
          </a:p>
          <a:p>
            <a:r>
              <a:rPr lang="en-US" b="1" dirty="0">
                <a:latin typeface="Courier New" panose="02070309020205020404" pitchFamily="49" charset="0"/>
                <a:cs typeface="Courier New" panose="02070309020205020404" pitchFamily="49" charset="0"/>
              </a:rPr>
              <a:t>}</a:t>
            </a:r>
          </a:p>
        </p:txBody>
      </p:sp>
      <p:sp>
        <p:nvSpPr>
          <p:cNvPr id="5" name="TextBox 4">
            <a:extLst>
              <a:ext uri="{FF2B5EF4-FFF2-40B4-BE49-F238E27FC236}">
                <a16:creationId xmlns:a16="http://schemas.microsoft.com/office/drawing/2014/main" id="{AF306DA0-8C37-4809-6BE7-F28971E49EA5}"/>
              </a:ext>
            </a:extLst>
          </p:cNvPr>
          <p:cNvSpPr txBox="1"/>
          <p:nvPr/>
        </p:nvSpPr>
        <p:spPr>
          <a:xfrm>
            <a:off x="5888767" y="3059668"/>
            <a:ext cx="4596130" cy="369332"/>
          </a:xfrm>
          <a:prstGeom prst="rect">
            <a:avLst/>
          </a:prstGeom>
          <a:noFill/>
          <a:ln w="28575">
            <a:solidFill>
              <a:schemeClr val="accent1"/>
            </a:solidFill>
          </a:ln>
        </p:spPr>
        <p:txBody>
          <a:bodyPr wrap="none" rtlCol="0">
            <a:spAutoFit/>
          </a:bodyPr>
          <a:lstStyle/>
          <a:p>
            <a:r>
              <a:rPr lang="en-US" b="1" dirty="0">
                <a:latin typeface="Courier New" panose="02070309020205020404" pitchFamily="49" charset="0"/>
                <a:cs typeface="Courier New" panose="02070309020205020404" pitchFamily="49" charset="0"/>
              </a:rPr>
              <a:t>0x600002a0c030 3.000000 4.000000</a:t>
            </a:r>
          </a:p>
        </p:txBody>
      </p:sp>
      <p:sp>
        <p:nvSpPr>
          <p:cNvPr id="6" name="TextBox 5">
            <a:extLst>
              <a:ext uri="{FF2B5EF4-FFF2-40B4-BE49-F238E27FC236}">
                <a16:creationId xmlns:a16="http://schemas.microsoft.com/office/drawing/2014/main" id="{A6556274-5FAB-FA80-D5BC-7FB8B7B8096A}"/>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kr_06_06.c</a:t>
            </a:r>
          </a:p>
        </p:txBody>
      </p:sp>
    </p:spTree>
    <p:extLst>
      <p:ext uri="{BB962C8B-B14F-4D97-AF65-F5344CB8AC3E}">
        <p14:creationId xmlns:p14="http://schemas.microsoft.com/office/powerpoint/2010/main" val="61604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6D5DF8A-3D98-DC7E-85E8-EAC7EDC57520}"/>
              </a:ext>
            </a:extLst>
          </p:cNvPr>
          <p:cNvSpPr>
            <a:spLocks noGrp="1"/>
          </p:cNvSpPr>
          <p:nvPr>
            <p:ph type="title"/>
          </p:nvPr>
        </p:nvSpPr>
        <p:spPr/>
        <p:txBody>
          <a:bodyPr/>
          <a:lstStyle/>
          <a:p>
            <a:r>
              <a:rPr lang="en-US" dirty="0"/>
              <a:t>6.5.1 A list of strings</a:t>
            </a:r>
          </a:p>
        </p:txBody>
      </p:sp>
      <p:sp>
        <p:nvSpPr>
          <p:cNvPr id="4" name="TextBox 3">
            <a:extLst>
              <a:ext uri="{FF2B5EF4-FFF2-40B4-BE49-F238E27FC236}">
                <a16:creationId xmlns:a16="http://schemas.microsoft.com/office/drawing/2014/main" id="{F6F9B66A-1D44-FAE1-6AA5-057FB5821065}"/>
              </a:ext>
            </a:extLst>
          </p:cNvPr>
          <p:cNvSpPr txBox="1"/>
          <p:nvPr/>
        </p:nvSpPr>
        <p:spPr>
          <a:xfrm>
            <a:off x="6765470" y="1120676"/>
            <a:ext cx="4458272" cy="2031325"/>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lines = list()</a:t>
            </a:r>
          </a:p>
          <a:p>
            <a:r>
              <a:rPr lang="en-US" b="1" dirty="0">
                <a:latin typeface="Courier New" panose="02070309020205020404" pitchFamily="49" charset="0"/>
                <a:cs typeface="Courier New" panose="02070309020205020404" pitchFamily="49" charset="0"/>
              </a:rPr>
              <a:t>hand = open('</a:t>
            </a:r>
            <a:r>
              <a:rPr lang="en-US" b="1" dirty="0" err="1">
                <a:latin typeface="Courier New" panose="02070309020205020404" pitchFamily="49" charset="0"/>
                <a:cs typeface="Courier New" panose="02070309020205020404" pitchFamily="49" charset="0"/>
              </a:rPr>
              <a:t>romeo.txt</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for line in hand:</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lines.append</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line.rstrip</a:t>
            </a:r>
            <a:r>
              <a:rPr lang="en-US" b="1" dirty="0">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for line in lines:</a:t>
            </a:r>
          </a:p>
          <a:p>
            <a:r>
              <a:rPr lang="en-US" b="1" dirty="0">
                <a:latin typeface="Courier New" panose="02070309020205020404" pitchFamily="49" charset="0"/>
                <a:cs typeface="Courier New" panose="02070309020205020404" pitchFamily="49" charset="0"/>
              </a:rPr>
              <a:t>    print(line)</a:t>
            </a:r>
          </a:p>
        </p:txBody>
      </p:sp>
      <p:sp>
        <p:nvSpPr>
          <p:cNvPr id="7" name="TextBox 6">
            <a:extLst>
              <a:ext uri="{FF2B5EF4-FFF2-40B4-BE49-F238E27FC236}">
                <a16:creationId xmlns:a16="http://schemas.microsoft.com/office/drawing/2014/main" id="{20A87C7A-C86F-14DD-A5D7-835A6A5EB87D}"/>
              </a:ext>
            </a:extLst>
          </p:cNvPr>
          <p:cNvSpPr txBox="1"/>
          <p:nvPr/>
        </p:nvSpPr>
        <p:spPr>
          <a:xfrm>
            <a:off x="990599" y="4184551"/>
            <a:ext cx="6801862" cy="1200329"/>
          </a:xfrm>
          <a:prstGeom prst="rect">
            <a:avLst/>
          </a:prstGeom>
          <a:noFill/>
          <a:ln w="28575">
            <a:solidFill>
              <a:schemeClr val="accent1"/>
            </a:solidFill>
          </a:ln>
        </p:spPr>
        <p:txBody>
          <a:bodyPr wrap="none" rtlCol="0">
            <a:spAutoFit/>
          </a:bodyPr>
          <a:lstStyle/>
          <a:p>
            <a:r>
              <a:rPr lang="en-US" b="1" dirty="0">
                <a:latin typeface="Courier New" panose="02070309020205020404" pitchFamily="49" charset="0"/>
                <a:cs typeface="Courier New" panose="02070309020205020404" pitchFamily="49" charset="0"/>
              </a:rPr>
              <a:t>Who is already sick and pale with grief</a:t>
            </a:r>
          </a:p>
          <a:p>
            <a:r>
              <a:rPr lang="en-US" b="1" dirty="0">
                <a:latin typeface="Courier New" panose="02070309020205020404" pitchFamily="49" charset="0"/>
                <a:cs typeface="Courier New" panose="02070309020205020404" pitchFamily="49" charset="0"/>
              </a:rPr>
              <a:t>Arise fair sun and kill the envious moon</a:t>
            </a:r>
          </a:p>
          <a:p>
            <a:r>
              <a:rPr lang="en-US" b="1" dirty="0">
                <a:latin typeface="Courier New" panose="02070309020205020404" pitchFamily="49" charset="0"/>
                <a:cs typeface="Courier New" panose="02070309020205020404" pitchFamily="49" charset="0"/>
              </a:rPr>
              <a:t>It is the east and Juliet is the sun</a:t>
            </a:r>
          </a:p>
          <a:p>
            <a:r>
              <a:rPr lang="en-US" b="1" dirty="0">
                <a:latin typeface="Courier New" panose="02070309020205020404" pitchFamily="49" charset="0"/>
                <a:cs typeface="Courier New" panose="02070309020205020404" pitchFamily="49" charset="0"/>
              </a:rPr>
              <a:t>But soft what light through yonder window breaks</a:t>
            </a:r>
          </a:p>
        </p:txBody>
      </p:sp>
      <p:sp>
        <p:nvSpPr>
          <p:cNvPr id="8" name="TextBox 7">
            <a:extLst>
              <a:ext uri="{FF2B5EF4-FFF2-40B4-BE49-F238E27FC236}">
                <a16:creationId xmlns:a16="http://schemas.microsoft.com/office/drawing/2014/main" id="{D8CEE615-6E88-59C7-B52C-69A36B4941C2}"/>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kr_06_07.py</a:t>
            </a:r>
          </a:p>
        </p:txBody>
      </p:sp>
    </p:spTree>
    <p:extLst>
      <p:ext uri="{BB962C8B-B14F-4D97-AF65-F5344CB8AC3E}">
        <p14:creationId xmlns:p14="http://schemas.microsoft.com/office/powerpoint/2010/main" val="2878373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6D5DF8A-3D98-DC7E-85E8-EAC7EDC57520}"/>
              </a:ext>
            </a:extLst>
          </p:cNvPr>
          <p:cNvSpPr>
            <a:spLocks noGrp="1"/>
          </p:cNvSpPr>
          <p:nvPr>
            <p:ph type="title"/>
          </p:nvPr>
        </p:nvSpPr>
        <p:spPr/>
        <p:txBody>
          <a:bodyPr/>
          <a:lstStyle/>
          <a:p>
            <a:r>
              <a:rPr lang="en-US" dirty="0"/>
              <a:t>6.5.1 Self Referential Structures</a:t>
            </a:r>
          </a:p>
        </p:txBody>
      </p:sp>
      <p:sp>
        <p:nvSpPr>
          <p:cNvPr id="2" name="Content Placeholder 1">
            <a:extLst>
              <a:ext uri="{FF2B5EF4-FFF2-40B4-BE49-F238E27FC236}">
                <a16:creationId xmlns:a16="http://schemas.microsoft.com/office/drawing/2014/main" id="{50791E68-B219-7E1C-2218-042D2ED13759}"/>
              </a:ext>
            </a:extLst>
          </p:cNvPr>
          <p:cNvSpPr>
            <a:spLocks noGrp="1"/>
          </p:cNvSpPr>
          <p:nvPr>
            <p:ph idx="1"/>
          </p:nvPr>
        </p:nvSpPr>
        <p:spPr>
          <a:xfrm>
            <a:off x="838199" y="1825625"/>
            <a:ext cx="10515599" cy="2158546"/>
          </a:xfrm>
        </p:spPr>
        <p:txBody>
          <a:bodyPr/>
          <a:lstStyle/>
          <a:p>
            <a:r>
              <a:rPr lang="en-US" dirty="0"/>
              <a:t>In C we need to create build a list() structure before we can use it</a:t>
            </a:r>
          </a:p>
          <a:p>
            <a:r>
              <a:rPr lang="en-US" dirty="0"/>
              <a:t>The entries in the list will be stored in dynamically allocated memory</a:t>
            </a:r>
          </a:p>
          <a:p>
            <a:r>
              <a:rPr lang="en-US" dirty="0"/>
              <a:t>Each list entry contains some data and links to other members of the list using pointers</a:t>
            </a:r>
          </a:p>
        </p:txBody>
      </p:sp>
      <p:sp>
        <p:nvSpPr>
          <p:cNvPr id="4" name="TextBox 3">
            <a:extLst>
              <a:ext uri="{FF2B5EF4-FFF2-40B4-BE49-F238E27FC236}">
                <a16:creationId xmlns:a16="http://schemas.microsoft.com/office/drawing/2014/main" id="{F6F9B66A-1D44-FAE1-6AA5-057FB5821065}"/>
              </a:ext>
            </a:extLst>
          </p:cNvPr>
          <p:cNvSpPr txBox="1"/>
          <p:nvPr/>
        </p:nvSpPr>
        <p:spPr>
          <a:xfrm>
            <a:off x="2275114" y="4233408"/>
            <a:ext cx="3355406" cy="1200329"/>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struct </a:t>
            </a:r>
            <a:r>
              <a:rPr lang="en-US" b="1" dirty="0" err="1">
                <a:latin typeface="Courier New" panose="02070309020205020404" pitchFamily="49" charset="0"/>
                <a:cs typeface="Courier New" panose="02070309020205020404" pitchFamily="49" charset="0"/>
              </a:rPr>
              <a:t>lnode</a:t>
            </a:r>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char *text;</a:t>
            </a:r>
          </a:p>
          <a:p>
            <a:r>
              <a:rPr lang="en-US" b="1" dirty="0">
                <a:latin typeface="Courier New" panose="02070309020205020404" pitchFamily="49" charset="0"/>
                <a:cs typeface="Courier New" panose="02070309020205020404" pitchFamily="49" charset="0"/>
              </a:rPr>
              <a:t>    struct </a:t>
            </a:r>
            <a:r>
              <a:rPr lang="en-US" b="1" dirty="0" err="1">
                <a:latin typeface="Courier New" panose="02070309020205020404" pitchFamily="49" charset="0"/>
                <a:cs typeface="Courier New" panose="02070309020205020404" pitchFamily="49" charset="0"/>
              </a:rPr>
              <a:t>lnode</a:t>
            </a:r>
            <a:r>
              <a:rPr lang="en-US" b="1" dirty="0">
                <a:latin typeface="Courier New" panose="02070309020205020404" pitchFamily="49" charset="0"/>
                <a:cs typeface="Courier New" panose="02070309020205020404" pitchFamily="49" charset="0"/>
              </a:rPr>
              <a:t> *next;</a:t>
            </a:r>
          </a:p>
          <a:p>
            <a:r>
              <a:rPr lang="en-US" b="1" dirty="0">
                <a:latin typeface="Courier New" panose="02070309020205020404" pitchFamily="49" charset="0"/>
                <a:cs typeface="Courier New" panose="02070309020205020404" pitchFamily="49" charset="0"/>
              </a:rPr>
              <a:t>};</a:t>
            </a:r>
          </a:p>
        </p:txBody>
      </p:sp>
      <p:sp>
        <p:nvSpPr>
          <p:cNvPr id="5" name="Rectangle 4">
            <a:extLst>
              <a:ext uri="{FF2B5EF4-FFF2-40B4-BE49-F238E27FC236}">
                <a16:creationId xmlns:a16="http://schemas.microsoft.com/office/drawing/2014/main" id="{BD4F6303-263B-8385-CE66-113E99FCF78C}"/>
              </a:ext>
            </a:extLst>
          </p:cNvPr>
          <p:cNvSpPr/>
          <p:nvPr/>
        </p:nvSpPr>
        <p:spPr>
          <a:xfrm>
            <a:off x="7772400" y="378822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7772400" y="418829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019977" y="3886202"/>
            <a:ext cx="484414" cy="147732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a:t>
            </a:r>
          </a:p>
          <a:p>
            <a:pPr algn="ctr"/>
            <a:r>
              <a:rPr lang="en-US" dirty="0">
                <a:solidFill>
                  <a:schemeClr val="tx1"/>
                </a:solidFill>
              </a:rPr>
              <a:t>e</a:t>
            </a:r>
          </a:p>
          <a:p>
            <a:pPr algn="ctr"/>
            <a:r>
              <a:rPr lang="en-US" dirty="0">
                <a:solidFill>
                  <a:schemeClr val="tx1"/>
                </a:solidFill>
              </a:rPr>
              <a:t>l</a:t>
            </a:r>
          </a:p>
          <a:p>
            <a:pPr algn="ctr"/>
            <a:r>
              <a:rPr lang="en-US" dirty="0">
                <a:solidFill>
                  <a:schemeClr val="tx1"/>
                </a:solidFill>
              </a:rPr>
              <a:t>l</a:t>
            </a:r>
          </a:p>
          <a:p>
            <a:pPr algn="ctr"/>
            <a:r>
              <a:rPr lang="en-US" dirty="0">
                <a:solidFill>
                  <a:schemeClr val="tx1"/>
                </a:solidFill>
              </a:rPr>
              <a:t>o</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9095015" y="3984171"/>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1BDD812B-55BA-FD06-32C9-F4393A774684}"/>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kr_06_07.c</a:t>
            </a:r>
          </a:p>
        </p:txBody>
      </p:sp>
    </p:spTree>
    <p:extLst>
      <p:ext uri="{BB962C8B-B14F-4D97-AF65-F5344CB8AC3E}">
        <p14:creationId xmlns:p14="http://schemas.microsoft.com/office/powerpoint/2010/main" val="22184028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6F9B66A-1D44-FAE1-6AA5-057FB5821065}"/>
              </a:ext>
            </a:extLst>
          </p:cNvPr>
          <p:cNvSpPr txBox="1"/>
          <p:nvPr/>
        </p:nvSpPr>
        <p:spPr>
          <a:xfrm>
            <a:off x="931869" y="1775262"/>
            <a:ext cx="3355406" cy="2031325"/>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struct </a:t>
            </a:r>
            <a:r>
              <a:rPr lang="en-US" b="1" dirty="0" err="1">
                <a:latin typeface="Courier New" panose="02070309020205020404" pitchFamily="49" charset="0"/>
                <a:cs typeface="Courier New" panose="02070309020205020404" pitchFamily="49" charset="0"/>
              </a:rPr>
              <a:t>lnode</a:t>
            </a:r>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char *text;</a:t>
            </a:r>
          </a:p>
          <a:p>
            <a:r>
              <a:rPr lang="en-US" b="1" dirty="0">
                <a:latin typeface="Courier New" panose="02070309020205020404" pitchFamily="49" charset="0"/>
                <a:cs typeface="Courier New" panose="02070309020205020404" pitchFamily="49" charset="0"/>
              </a:rPr>
              <a:t>    struct </a:t>
            </a:r>
            <a:r>
              <a:rPr lang="en-US" b="1" dirty="0" err="1">
                <a:latin typeface="Courier New" panose="02070309020205020404" pitchFamily="49" charset="0"/>
                <a:cs typeface="Courier New" panose="02070309020205020404" pitchFamily="49" charset="0"/>
              </a:rPr>
              <a:t>lnode</a:t>
            </a:r>
            <a:r>
              <a:rPr lang="en-US" b="1" dirty="0">
                <a:latin typeface="Courier New" panose="02070309020205020404" pitchFamily="49" charset="0"/>
                <a:cs typeface="Courier New" panose="02070309020205020404" pitchFamily="49" charset="0"/>
              </a:rPr>
              <a:t> *next;</a:t>
            </a:r>
          </a:p>
          <a:p>
            <a:r>
              <a:rPr lang="en-US" b="1" dirty="0">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struct </a:t>
            </a:r>
            <a:r>
              <a:rPr lang="en-US" b="1" dirty="0" err="1">
                <a:latin typeface="Courier New" panose="02070309020205020404" pitchFamily="49" charset="0"/>
                <a:cs typeface="Courier New" panose="02070309020205020404" pitchFamily="49" charset="0"/>
              </a:rPr>
              <a:t>lnode</a:t>
            </a:r>
            <a:r>
              <a:rPr lang="en-US" b="1" dirty="0">
                <a:latin typeface="Courier New" panose="02070309020205020404" pitchFamily="49" charset="0"/>
                <a:cs typeface="Courier New" panose="02070309020205020404" pitchFamily="49" charset="0"/>
              </a:rPr>
              <a:t> *head;</a:t>
            </a:r>
          </a:p>
          <a:p>
            <a:r>
              <a:rPr lang="en-US" b="1" dirty="0">
                <a:latin typeface="Courier New" panose="02070309020205020404" pitchFamily="49" charset="0"/>
                <a:cs typeface="Courier New" panose="02070309020205020404" pitchFamily="49" charset="0"/>
              </a:rPr>
              <a:t>struct </a:t>
            </a:r>
            <a:r>
              <a:rPr lang="en-US" b="1" dirty="0" err="1">
                <a:latin typeface="Courier New" panose="02070309020205020404" pitchFamily="49" charset="0"/>
                <a:cs typeface="Courier New" panose="02070309020205020404" pitchFamily="49" charset="0"/>
              </a:rPr>
              <a:t>lnode</a:t>
            </a:r>
            <a:r>
              <a:rPr lang="en-US" b="1" dirty="0">
                <a:latin typeface="Courier New" panose="02070309020205020404" pitchFamily="49" charset="0"/>
                <a:cs typeface="Courier New" panose="02070309020205020404" pitchFamily="49" charset="0"/>
              </a:rPr>
              <a:t> *tail;</a:t>
            </a:r>
          </a:p>
        </p:txBody>
      </p:sp>
      <p:sp>
        <p:nvSpPr>
          <p:cNvPr id="5" name="Rectangle 4">
            <a:extLst>
              <a:ext uri="{FF2B5EF4-FFF2-40B4-BE49-F238E27FC236}">
                <a16:creationId xmlns:a16="http://schemas.microsoft.com/office/drawing/2014/main" id="{BD4F6303-263B-8385-CE66-113E99FCF78C}"/>
              </a:ext>
            </a:extLst>
          </p:cNvPr>
          <p:cNvSpPr/>
          <p:nvPr/>
        </p:nvSpPr>
        <p:spPr>
          <a:xfrm>
            <a:off x="8256495" y="123662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8256495" y="16530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504072" y="1334604"/>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9579110" y="1432572"/>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8256495" y="28901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8256495" y="327388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10504072" y="2988127"/>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9579110" y="3086096"/>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8256495" y="1848963"/>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urved Connector 28">
            <a:extLst>
              <a:ext uri="{FF2B5EF4-FFF2-40B4-BE49-F238E27FC236}">
                <a16:creationId xmlns:a16="http://schemas.microsoft.com/office/drawing/2014/main" id="{F8EC7DA5-A779-EAC6-319B-732976F5BDEB}"/>
              </a:ext>
            </a:extLst>
          </p:cNvPr>
          <p:cNvCxnSpPr>
            <a:cxnSpLocks/>
            <a:stCxn id="12" idx="3"/>
            <a:endCxn id="37" idx="0"/>
          </p:cNvCxnSpPr>
          <p:nvPr/>
        </p:nvCxnSpPr>
        <p:spPr>
          <a:xfrm flipH="1">
            <a:off x="8917803" y="3469829"/>
            <a:ext cx="661307" cy="1173509"/>
          </a:xfrm>
          <a:prstGeom prst="curvedConnector4">
            <a:avLst>
              <a:gd name="adj1" fmla="val -34568"/>
              <a:gd name="adj2" fmla="val 58349"/>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08DD47E8-5CAC-0CDF-1BF1-63CF8E5F1ABE}"/>
              </a:ext>
            </a:extLst>
          </p:cNvPr>
          <p:cNvSpPr/>
          <p:nvPr/>
        </p:nvSpPr>
        <p:spPr>
          <a:xfrm>
            <a:off x="8256495" y="46433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39" name="Rectangle 38">
            <a:extLst>
              <a:ext uri="{FF2B5EF4-FFF2-40B4-BE49-F238E27FC236}">
                <a16:creationId xmlns:a16="http://schemas.microsoft.com/office/drawing/2014/main" id="{B6482826-6A09-3D56-7B56-459516A9A700}"/>
              </a:ext>
            </a:extLst>
          </p:cNvPr>
          <p:cNvSpPr/>
          <p:nvPr/>
        </p:nvSpPr>
        <p:spPr>
          <a:xfrm>
            <a:off x="8256495" y="502707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40" name="Rectangle 39">
            <a:extLst>
              <a:ext uri="{FF2B5EF4-FFF2-40B4-BE49-F238E27FC236}">
                <a16:creationId xmlns:a16="http://schemas.microsoft.com/office/drawing/2014/main" id="{56EA855E-E882-E047-3D63-A3277035B1D5}"/>
              </a:ext>
            </a:extLst>
          </p:cNvPr>
          <p:cNvSpPr/>
          <p:nvPr/>
        </p:nvSpPr>
        <p:spPr>
          <a:xfrm>
            <a:off x="10504072" y="4741312"/>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cxnSp>
        <p:nvCxnSpPr>
          <p:cNvPr id="41" name="Curved Connector 40">
            <a:extLst>
              <a:ext uri="{FF2B5EF4-FFF2-40B4-BE49-F238E27FC236}">
                <a16:creationId xmlns:a16="http://schemas.microsoft.com/office/drawing/2014/main" id="{8DB0138E-F509-D49B-1B24-C258939B3366}"/>
              </a:ext>
            </a:extLst>
          </p:cNvPr>
          <p:cNvCxnSpPr>
            <a:cxnSpLocks/>
            <a:stCxn id="37" idx="3"/>
          </p:cNvCxnSpPr>
          <p:nvPr/>
        </p:nvCxnSpPr>
        <p:spPr>
          <a:xfrm>
            <a:off x="9579110" y="4839281"/>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2" name="&quot;No&quot; Symbol 41">
            <a:extLst>
              <a:ext uri="{FF2B5EF4-FFF2-40B4-BE49-F238E27FC236}">
                <a16:creationId xmlns:a16="http://schemas.microsoft.com/office/drawing/2014/main" id="{8CEC0717-A90E-92A5-595B-8548B8B4AB6D}"/>
              </a:ext>
            </a:extLst>
          </p:cNvPr>
          <p:cNvSpPr/>
          <p:nvPr/>
        </p:nvSpPr>
        <p:spPr>
          <a:xfrm>
            <a:off x="9819913" y="5833412"/>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3" name="Curved Connector 42">
            <a:extLst>
              <a:ext uri="{FF2B5EF4-FFF2-40B4-BE49-F238E27FC236}">
                <a16:creationId xmlns:a16="http://schemas.microsoft.com/office/drawing/2014/main" id="{FEE19ED4-6842-54A7-68A4-2A3086C50547}"/>
              </a:ext>
            </a:extLst>
          </p:cNvPr>
          <p:cNvCxnSpPr>
            <a:cxnSpLocks/>
            <a:stCxn id="39" idx="3"/>
            <a:endCxn id="42" idx="0"/>
          </p:cNvCxnSpPr>
          <p:nvPr/>
        </p:nvCxnSpPr>
        <p:spPr>
          <a:xfrm>
            <a:off x="9579110" y="5223014"/>
            <a:ext cx="472044" cy="610398"/>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712280" y="25795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735420" y="3886575"/>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7034895" y="1236629"/>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37" idx="0"/>
          </p:cNvCxnSpPr>
          <p:nvPr/>
        </p:nvCxnSpPr>
        <p:spPr>
          <a:xfrm>
            <a:off x="7058035" y="4082518"/>
            <a:ext cx="1859768" cy="560820"/>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4" name="Title 63">
            <a:extLst>
              <a:ext uri="{FF2B5EF4-FFF2-40B4-BE49-F238E27FC236}">
                <a16:creationId xmlns:a16="http://schemas.microsoft.com/office/drawing/2014/main" id="{0D10120B-E0F0-A4B2-3F3D-DBB7234C32F4}"/>
              </a:ext>
            </a:extLst>
          </p:cNvPr>
          <p:cNvSpPr>
            <a:spLocks noGrp="1"/>
          </p:cNvSpPr>
          <p:nvPr>
            <p:ph type="title"/>
          </p:nvPr>
        </p:nvSpPr>
        <p:spPr>
          <a:xfrm>
            <a:off x="838200" y="365125"/>
            <a:ext cx="4011386" cy="1325563"/>
          </a:xfrm>
        </p:spPr>
        <p:txBody>
          <a:bodyPr/>
          <a:lstStyle/>
          <a:p>
            <a:r>
              <a:rPr lang="en-US" dirty="0"/>
              <a:t>Linked List</a:t>
            </a:r>
          </a:p>
        </p:txBody>
      </p:sp>
      <p:sp>
        <p:nvSpPr>
          <p:cNvPr id="69" name="TextBox 68">
            <a:extLst>
              <a:ext uri="{FF2B5EF4-FFF2-40B4-BE49-F238E27FC236}">
                <a16:creationId xmlns:a16="http://schemas.microsoft.com/office/drawing/2014/main" id="{E29505F8-2879-AA28-A51A-A8F3C1AEE682}"/>
              </a:ext>
            </a:extLst>
          </p:cNvPr>
          <p:cNvSpPr txBox="1"/>
          <p:nvPr/>
        </p:nvSpPr>
        <p:spPr>
          <a:xfrm>
            <a:off x="2934169" y="4915223"/>
            <a:ext cx="598241" cy="923330"/>
          </a:xfrm>
          <a:prstGeom prst="rect">
            <a:avLst/>
          </a:prstGeom>
          <a:noFill/>
          <a:ln w="28575">
            <a:solidFill>
              <a:schemeClr val="accent1"/>
            </a:solidFill>
          </a:ln>
        </p:spPr>
        <p:txBody>
          <a:bodyPr wrap="none" rtlCol="0">
            <a:spAutoFit/>
          </a:bodyPr>
          <a:lstStyle/>
          <a:p>
            <a:r>
              <a:rPr lang="en-US" b="1" dirty="0">
                <a:latin typeface="Courier New" panose="02070309020205020404" pitchFamily="49" charset="0"/>
                <a:cs typeface="Courier New" panose="02070309020205020404" pitchFamily="49" charset="0"/>
              </a:rPr>
              <a:t>C</a:t>
            </a:r>
          </a:p>
          <a:p>
            <a:r>
              <a:rPr lang="en-US" b="1" dirty="0">
                <a:latin typeface="Courier New" panose="02070309020205020404" pitchFamily="49" charset="0"/>
                <a:cs typeface="Courier New" panose="02070309020205020404" pitchFamily="49" charset="0"/>
              </a:rPr>
              <a:t>is</a:t>
            </a:r>
          </a:p>
          <a:p>
            <a:r>
              <a:rPr lang="en-US" b="1" dirty="0">
                <a:latin typeface="Courier New" panose="02070309020205020404" pitchFamily="49" charset="0"/>
                <a:cs typeface="Courier New" panose="02070309020205020404" pitchFamily="49" charset="0"/>
              </a:rPr>
              <a:t>fun</a:t>
            </a:r>
          </a:p>
        </p:txBody>
      </p:sp>
      <p:sp>
        <p:nvSpPr>
          <p:cNvPr id="70" name="TextBox 69">
            <a:extLst>
              <a:ext uri="{FF2B5EF4-FFF2-40B4-BE49-F238E27FC236}">
                <a16:creationId xmlns:a16="http://schemas.microsoft.com/office/drawing/2014/main" id="{753DC1C2-37EB-C247-3C47-F8285798CF22}"/>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kr_06_07.c</a:t>
            </a:r>
          </a:p>
        </p:txBody>
      </p:sp>
    </p:spTree>
    <p:extLst>
      <p:ext uri="{BB962C8B-B14F-4D97-AF65-F5344CB8AC3E}">
        <p14:creationId xmlns:p14="http://schemas.microsoft.com/office/powerpoint/2010/main" val="3667099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6F9B66A-1D44-FAE1-6AA5-057FB5821065}"/>
              </a:ext>
            </a:extLst>
          </p:cNvPr>
          <p:cNvSpPr txBox="1"/>
          <p:nvPr/>
        </p:nvSpPr>
        <p:spPr>
          <a:xfrm>
            <a:off x="231976" y="559505"/>
            <a:ext cx="5662127" cy="3108543"/>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 while(</a:t>
            </a:r>
            <a:r>
              <a:rPr lang="en-US" sz="1400" b="1" dirty="0" err="1">
                <a:latin typeface="Courier New" panose="02070309020205020404" pitchFamily="49" charset="0"/>
                <a:cs typeface="Courier New" panose="02070309020205020404" pitchFamily="49" charset="0"/>
              </a:rPr>
              <a:t>fgets</a:t>
            </a:r>
            <a:r>
              <a:rPr lang="en-US" sz="1400" b="1" dirty="0">
                <a:latin typeface="Courier New" panose="02070309020205020404" pitchFamily="49" charset="0"/>
                <a:cs typeface="Courier New" panose="02070309020205020404" pitchFamily="49" charset="0"/>
              </a:rPr>
              <a:t>(line, MAXLINE, stdin) != NULL) {</a:t>
            </a:r>
          </a:p>
          <a:p>
            <a:r>
              <a:rPr lang="en-US" sz="1400" b="1" dirty="0">
                <a:latin typeface="Courier New" panose="02070309020205020404" pitchFamily="49" charset="0"/>
                <a:cs typeface="Courier New" panose="02070309020205020404" pitchFamily="49" charset="0"/>
              </a:rPr>
              <a:t>      char *save = (char *) malloc(</a:t>
            </a:r>
            <a:r>
              <a:rPr lang="en-US" sz="1400" b="1" dirty="0" err="1">
                <a:latin typeface="Courier New" panose="02070309020205020404" pitchFamily="49" charset="0"/>
                <a:cs typeface="Courier New" panose="02070309020205020404" pitchFamily="49" charset="0"/>
              </a:rPr>
              <a:t>strlen</a:t>
            </a:r>
            <a:r>
              <a:rPr lang="en-US" sz="1400" b="1" dirty="0">
                <a:latin typeface="Courier New" panose="02070309020205020404" pitchFamily="49" charset="0"/>
                <a:cs typeface="Courier New" panose="02070309020205020404" pitchFamily="49" charset="0"/>
              </a:rPr>
              <a:t>(line)+1);</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strcpy</a:t>
            </a:r>
            <a:r>
              <a:rPr lang="en-US" sz="1400" b="1" dirty="0">
                <a:latin typeface="Courier New" panose="02070309020205020404" pitchFamily="49" charset="0"/>
                <a:cs typeface="Courier New" panose="02070309020205020404" pitchFamily="49" charset="0"/>
              </a:rPr>
              <a:t>(save, line);</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*new =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 </a:t>
            </a:r>
          </a:p>
          <a:p>
            <a:r>
              <a:rPr lang="en-US" sz="1400" b="1" dirty="0">
                <a:latin typeface="Courier New" panose="02070309020205020404" pitchFamily="49" charset="0"/>
                <a:cs typeface="Courier New" panose="02070309020205020404" pitchFamily="49" charset="0"/>
              </a:rPr>
              <a:t>          malloc(</a:t>
            </a:r>
            <a:r>
              <a:rPr lang="en-US" sz="1400" b="1" dirty="0" err="1">
                <a:latin typeface="Courier New" panose="02070309020205020404" pitchFamily="49" charset="0"/>
                <a:cs typeface="Courier New" panose="02070309020205020404" pitchFamily="49" charset="0"/>
              </a:rPr>
              <a:t>sizeof</a:t>
            </a:r>
            <a:r>
              <a:rPr lang="en-US" sz="1400" b="1" dirty="0">
                <a:latin typeface="Courier New" panose="02070309020205020404" pitchFamily="49" charset="0"/>
                <a:cs typeface="Courier New" panose="02070309020205020404" pitchFamily="49" charset="0"/>
              </a:rPr>
              <a:t>(struct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tail != NULL ) tail-&gt;next = new;</a:t>
            </a:r>
          </a:p>
          <a:p>
            <a:r>
              <a:rPr lang="en-US" sz="1400" b="1" dirty="0">
                <a:latin typeface="Courier New" panose="02070309020205020404" pitchFamily="49" charset="0"/>
                <a:cs typeface="Courier New" panose="02070309020205020404" pitchFamily="49" charset="0"/>
              </a:rPr>
              <a:t>      new-&gt;text = save;</a:t>
            </a:r>
          </a:p>
          <a:p>
            <a:r>
              <a:rPr lang="en-US" sz="1400" b="1" dirty="0">
                <a:latin typeface="Courier New" panose="02070309020205020404" pitchFamily="49" charset="0"/>
                <a:cs typeface="Courier New" panose="02070309020205020404" pitchFamily="49" charset="0"/>
              </a:rPr>
              <a:t>      new-&gt;next = NULL;</a:t>
            </a:r>
          </a:p>
          <a:p>
            <a:r>
              <a:rPr lang="en-US" sz="1400" b="1" dirty="0">
                <a:latin typeface="Courier New" panose="02070309020205020404" pitchFamily="49" charset="0"/>
                <a:cs typeface="Courier New" panose="02070309020205020404" pitchFamily="49" charset="0"/>
              </a:rPr>
              <a:t>      tail = new;</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head == NULL ) head = new;</a:t>
            </a:r>
          </a:p>
          <a:p>
            <a:r>
              <a:rPr lang="en-US" sz="1400" b="1" dirty="0">
                <a:latin typeface="Courier New" panose="02070309020205020404" pitchFamily="49" charset="0"/>
                <a:cs typeface="Courier New" panose="02070309020205020404" pitchFamily="49" charset="0"/>
              </a:rPr>
              <a:t>  }</a:t>
            </a:r>
          </a:p>
        </p:txBody>
      </p:sp>
      <p:sp>
        <p:nvSpPr>
          <p:cNvPr id="5" name="Rectangle 4">
            <a:extLst>
              <a:ext uri="{FF2B5EF4-FFF2-40B4-BE49-F238E27FC236}">
                <a16:creationId xmlns:a16="http://schemas.microsoft.com/office/drawing/2014/main" id="{BD4F6303-263B-8385-CE66-113E99FCF78C}"/>
              </a:ext>
            </a:extLst>
          </p:cNvPr>
          <p:cNvSpPr/>
          <p:nvPr/>
        </p:nvSpPr>
        <p:spPr>
          <a:xfrm>
            <a:off x="8256495" y="123662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8256495" y="16530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504072" y="1334604"/>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9579110" y="1432572"/>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8256495" y="28901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8256495" y="327388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10504072" y="2988127"/>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9579110" y="3086096"/>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8256495" y="1848963"/>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712280" y="25795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735420" y="3298737"/>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7034895" y="1236629"/>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9" idx="0"/>
          </p:cNvCxnSpPr>
          <p:nvPr/>
        </p:nvCxnSpPr>
        <p:spPr>
          <a:xfrm flipV="1">
            <a:off x="7058035" y="2890153"/>
            <a:ext cx="1859768" cy="604527"/>
          </a:xfrm>
          <a:prstGeom prst="curvedConnector4">
            <a:avLst>
              <a:gd name="adj1" fmla="val 32221"/>
              <a:gd name="adj2" fmla="val 13781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442854-53F7-111E-B7AB-47569A6D14BF}"/>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kr_06_07.c</a:t>
            </a:r>
          </a:p>
        </p:txBody>
      </p:sp>
      <p:sp>
        <p:nvSpPr>
          <p:cNvPr id="6" name="&quot;No&quot; Symbol 5">
            <a:extLst>
              <a:ext uri="{FF2B5EF4-FFF2-40B4-BE49-F238E27FC236}">
                <a16:creationId xmlns:a16="http://schemas.microsoft.com/office/drawing/2014/main" id="{FB300C0D-9BD2-F9DC-17B9-14FC7460CAE8}"/>
              </a:ext>
            </a:extLst>
          </p:cNvPr>
          <p:cNvSpPr/>
          <p:nvPr/>
        </p:nvSpPr>
        <p:spPr>
          <a:xfrm>
            <a:off x="9819913" y="3809722"/>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Curved Connector 10">
            <a:extLst>
              <a:ext uri="{FF2B5EF4-FFF2-40B4-BE49-F238E27FC236}">
                <a16:creationId xmlns:a16="http://schemas.microsoft.com/office/drawing/2014/main" id="{25503138-01A2-5EF2-CC9D-84C589F79D41}"/>
              </a:ext>
            </a:extLst>
          </p:cNvPr>
          <p:cNvCxnSpPr>
            <a:cxnSpLocks/>
            <a:stCxn id="12" idx="3"/>
            <a:endCxn id="6" idx="0"/>
          </p:cNvCxnSpPr>
          <p:nvPr/>
        </p:nvCxnSpPr>
        <p:spPr>
          <a:xfrm>
            <a:off x="9579110" y="3469829"/>
            <a:ext cx="472044" cy="339893"/>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9B676422-5B44-64D9-1AB0-B96E304596C5}"/>
              </a:ext>
            </a:extLst>
          </p:cNvPr>
          <p:cNvSpPr txBox="1"/>
          <p:nvPr/>
        </p:nvSpPr>
        <p:spPr>
          <a:xfrm>
            <a:off x="800100" y="4653641"/>
            <a:ext cx="3575957" cy="646331"/>
          </a:xfrm>
          <a:prstGeom prst="rect">
            <a:avLst/>
          </a:prstGeom>
          <a:noFill/>
        </p:spPr>
        <p:txBody>
          <a:bodyPr wrap="square" rtlCol="0">
            <a:spAutoFit/>
          </a:bodyPr>
          <a:lstStyle/>
          <a:p>
            <a:r>
              <a:rPr lang="en-US" dirty="0">
                <a:solidFill>
                  <a:schemeClr val="accent1"/>
                </a:solidFill>
              </a:rPr>
              <a:t>Lets read a new line and append it to the end of the linked list.</a:t>
            </a:r>
          </a:p>
        </p:txBody>
      </p:sp>
    </p:spTree>
    <p:extLst>
      <p:ext uri="{BB962C8B-B14F-4D97-AF65-F5344CB8AC3E}">
        <p14:creationId xmlns:p14="http://schemas.microsoft.com/office/powerpoint/2010/main" val="3963929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6F9B66A-1D44-FAE1-6AA5-057FB5821065}"/>
              </a:ext>
            </a:extLst>
          </p:cNvPr>
          <p:cNvSpPr txBox="1"/>
          <p:nvPr/>
        </p:nvSpPr>
        <p:spPr>
          <a:xfrm>
            <a:off x="231976" y="559505"/>
            <a:ext cx="5662127" cy="3108543"/>
          </a:xfrm>
          <a:prstGeom prst="rect">
            <a:avLst/>
          </a:prstGeom>
          <a:noFill/>
        </p:spPr>
        <p:txBody>
          <a:bodyPr wrap="none" rtlCol="0">
            <a:spAutoFit/>
          </a:bodyPr>
          <a:lstStyle/>
          <a:p>
            <a:r>
              <a:rPr lang="en-US" sz="1400" b="1" dirty="0">
                <a:solidFill>
                  <a:schemeClr val="accent1"/>
                </a:solidFill>
                <a:latin typeface="Courier New" panose="02070309020205020404" pitchFamily="49" charset="0"/>
                <a:cs typeface="Courier New" panose="02070309020205020404" pitchFamily="49" charset="0"/>
              </a:rPr>
              <a:t> while(</a:t>
            </a:r>
            <a:r>
              <a:rPr lang="en-US" sz="1400" b="1" dirty="0" err="1">
                <a:solidFill>
                  <a:schemeClr val="accent1"/>
                </a:solidFill>
                <a:latin typeface="Courier New" panose="02070309020205020404" pitchFamily="49" charset="0"/>
                <a:cs typeface="Courier New" panose="02070309020205020404" pitchFamily="49" charset="0"/>
              </a:rPr>
              <a:t>fgets</a:t>
            </a:r>
            <a:r>
              <a:rPr lang="en-US" sz="1400" b="1" dirty="0">
                <a:solidFill>
                  <a:schemeClr val="accent1"/>
                </a:solidFill>
                <a:latin typeface="Courier New" panose="02070309020205020404" pitchFamily="49" charset="0"/>
                <a:cs typeface="Courier New" panose="02070309020205020404" pitchFamily="49" charset="0"/>
              </a:rPr>
              <a:t>(line, MAXLINE, stdin) != NULL) {</a:t>
            </a:r>
          </a:p>
          <a:p>
            <a:r>
              <a:rPr lang="en-US" sz="1400" b="1" dirty="0">
                <a:latin typeface="Courier New" panose="02070309020205020404" pitchFamily="49" charset="0"/>
                <a:cs typeface="Courier New" panose="02070309020205020404" pitchFamily="49" charset="0"/>
              </a:rPr>
              <a:t>      char *save = (char *) malloc(</a:t>
            </a:r>
            <a:r>
              <a:rPr lang="en-US" sz="1400" b="1" dirty="0" err="1">
                <a:latin typeface="Courier New" panose="02070309020205020404" pitchFamily="49" charset="0"/>
                <a:cs typeface="Courier New" panose="02070309020205020404" pitchFamily="49" charset="0"/>
              </a:rPr>
              <a:t>strlen</a:t>
            </a:r>
            <a:r>
              <a:rPr lang="en-US" sz="1400" b="1" dirty="0">
                <a:latin typeface="Courier New" panose="02070309020205020404" pitchFamily="49" charset="0"/>
                <a:cs typeface="Courier New" panose="02070309020205020404" pitchFamily="49" charset="0"/>
              </a:rPr>
              <a:t>(line)+1);</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strcpy</a:t>
            </a:r>
            <a:r>
              <a:rPr lang="en-US" sz="1400" b="1" dirty="0">
                <a:latin typeface="Courier New" panose="02070309020205020404" pitchFamily="49" charset="0"/>
                <a:cs typeface="Courier New" panose="02070309020205020404" pitchFamily="49" charset="0"/>
              </a:rPr>
              <a:t>(save, line);</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*new =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 </a:t>
            </a:r>
          </a:p>
          <a:p>
            <a:r>
              <a:rPr lang="en-US" sz="1400" b="1" dirty="0">
                <a:latin typeface="Courier New" panose="02070309020205020404" pitchFamily="49" charset="0"/>
                <a:cs typeface="Courier New" panose="02070309020205020404" pitchFamily="49" charset="0"/>
              </a:rPr>
              <a:t>          malloc(</a:t>
            </a:r>
            <a:r>
              <a:rPr lang="en-US" sz="1400" b="1" dirty="0" err="1">
                <a:latin typeface="Courier New" panose="02070309020205020404" pitchFamily="49" charset="0"/>
                <a:cs typeface="Courier New" panose="02070309020205020404" pitchFamily="49" charset="0"/>
              </a:rPr>
              <a:t>sizeof</a:t>
            </a:r>
            <a:r>
              <a:rPr lang="en-US" sz="1400" b="1" dirty="0">
                <a:latin typeface="Courier New" panose="02070309020205020404" pitchFamily="49" charset="0"/>
                <a:cs typeface="Courier New" panose="02070309020205020404" pitchFamily="49" charset="0"/>
              </a:rPr>
              <a:t>(struct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tail != NULL ) tail-&gt;next = new;</a:t>
            </a:r>
          </a:p>
          <a:p>
            <a:r>
              <a:rPr lang="en-US" sz="1400" b="1" dirty="0">
                <a:latin typeface="Courier New" panose="02070309020205020404" pitchFamily="49" charset="0"/>
                <a:cs typeface="Courier New" panose="02070309020205020404" pitchFamily="49" charset="0"/>
              </a:rPr>
              <a:t>      new-&gt;text = save;</a:t>
            </a:r>
          </a:p>
          <a:p>
            <a:r>
              <a:rPr lang="en-US" sz="1400" b="1" dirty="0">
                <a:latin typeface="Courier New" panose="02070309020205020404" pitchFamily="49" charset="0"/>
                <a:cs typeface="Courier New" panose="02070309020205020404" pitchFamily="49" charset="0"/>
              </a:rPr>
              <a:t>      new-&gt;next = NULL;</a:t>
            </a:r>
          </a:p>
          <a:p>
            <a:r>
              <a:rPr lang="en-US" sz="1400" b="1" dirty="0">
                <a:latin typeface="Courier New" panose="02070309020205020404" pitchFamily="49" charset="0"/>
                <a:cs typeface="Courier New" panose="02070309020205020404" pitchFamily="49" charset="0"/>
              </a:rPr>
              <a:t>      tail = new;</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head == NULL ) head = new;</a:t>
            </a:r>
          </a:p>
          <a:p>
            <a:r>
              <a:rPr lang="en-US" sz="1400" b="1" dirty="0">
                <a:latin typeface="Courier New" panose="02070309020205020404" pitchFamily="49" charset="0"/>
                <a:cs typeface="Courier New" panose="02070309020205020404" pitchFamily="49" charset="0"/>
              </a:rPr>
              <a:t>  }</a:t>
            </a:r>
          </a:p>
        </p:txBody>
      </p:sp>
      <p:sp>
        <p:nvSpPr>
          <p:cNvPr id="5" name="Rectangle 4">
            <a:extLst>
              <a:ext uri="{FF2B5EF4-FFF2-40B4-BE49-F238E27FC236}">
                <a16:creationId xmlns:a16="http://schemas.microsoft.com/office/drawing/2014/main" id="{BD4F6303-263B-8385-CE66-113E99FCF78C}"/>
              </a:ext>
            </a:extLst>
          </p:cNvPr>
          <p:cNvSpPr/>
          <p:nvPr/>
        </p:nvSpPr>
        <p:spPr>
          <a:xfrm>
            <a:off x="8256495" y="123662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8256495" y="16530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504072" y="1334604"/>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9579110" y="1432572"/>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8256495" y="28901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8256495" y="327388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10504072" y="2988127"/>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9579110" y="3086096"/>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8256495" y="1848963"/>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712280" y="25795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735420" y="32987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7034895" y="1236629"/>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9" idx="0"/>
          </p:cNvCxnSpPr>
          <p:nvPr/>
        </p:nvCxnSpPr>
        <p:spPr>
          <a:xfrm flipV="1">
            <a:off x="7058035" y="2890153"/>
            <a:ext cx="1859768" cy="604529"/>
          </a:xfrm>
          <a:prstGeom prst="curvedConnector4">
            <a:avLst>
              <a:gd name="adj1" fmla="val 32221"/>
              <a:gd name="adj2" fmla="val 13781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442854-53F7-111E-B7AB-47569A6D14BF}"/>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kr_06_07.c</a:t>
            </a:r>
          </a:p>
        </p:txBody>
      </p:sp>
      <p:sp>
        <p:nvSpPr>
          <p:cNvPr id="6" name="&quot;No&quot; Symbol 5">
            <a:extLst>
              <a:ext uri="{FF2B5EF4-FFF2-40B4-BE49-F238E27FC236}">
                <a16:creationId xmlns:a16="http://schemas.microsoft.com/office/drawing/2014/main" id="{FB300C0D-9BD2-F9DC-17B9-14FC7460CAE8}"/>
              </a:ext>
            </a:extLst>
          </p:cNvPr>
          <p:cNvSpPr/>
          <p:nvPr/>
        </p:nvSpPr>
        <p:spPr>
          <a:xfrm>
            <a:off x="9819913" y="3809722"/>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Curved Connector 10">
            <a:extLst>
              <a:ext uri="{FF2B5EF4-FFF2-40B4-BE49-F238E27FC236}">
                <a16:creationId xmlns:a16="http://schemas.microsoft.com/office/drawing/2014/main" id="{25503138-01A2-5EF2-CC9D-84C589F79D41}"/>
              </a:ext>
            </a:extLst>
          </p:cNvPr>
          <p:cNvCxnSpPr>
            <a:cxnSpLocks/>
            <a:stCxn id="12" idx="3"/>
            <a:endCxn id="6" idx="0"/>
          </p:cNvCxnSpPr>
          <p:nvPr/>
        </p:nvCxnSpPr>
        <p:spPr>
          <a:xfrm>
            <a:off x="9579110" y="3469829"/>
            <a:ext cx="472044" cy="339893"/>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1A83ED14-A336-B215-224B-9812289AA712}"/>
              </a:ext>
            </a:extLst>
          </p:cNvPr>
          <p:cNvSpPr/>
          <p:nvPr/>
        </p:nvSpPr>
        <p:spPr>
          <a:xfrm>
            <a:off x="7571805" y="5061939"/>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sp>
        <p:nvSpPr>
          <p:cNvPr id="16" name="Rectangle 15">
            <a:extLst>
              <a:ext uri="{FF2B5EF4-FFF2-40B4-BE49-F238E27FC236}">
                <a16:creationId xmlns:a16="http://schemas.microsoft.com/office/drawing/2014/main" id="{197B56CC-4882-62D3-CA69-2DF143DE2E87}"/>
              </a:ext>
            </a:extLst>
          </p:cNvPr>
          <p:cNvSpPr/>
          <p:nvPr/>
        </p:nvSpPr>
        <p:spPr>
          <a:xfrm>
            <a:off x="5712280" y="50619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line</a:t>
            </a:r>
          </a:p>
        </p:txBody>
      </p:sp>
      <p:cxnSp>
        <p:nvCxnSpPr>
          <p:cNvPr id="17" name="Curved Connector 16">
            <a:extLst>
              <a:ext uri="{FF2B5EF4-FFF2-40B4-BE49-F238E27FC236}">
                <a16:creationId xmlns:a16="http://schemas.microsoft.com/office/drawing/2014/main" id="{F2CB9648-0B80-4192-6786-38A8DB56EB0D}"/>
              </a:ext>
            </a:extLst>
          </p:cNvPr>
          <p:cNvCxnSpPr>
            <a:cxnSpLocks/>
            <a:stCxn id="16" idx="3"/>
          </p:cNvCxnSpPr>
          <p:nvPr/>
        </p:nvCxnSpPr>
        <p:spPr>
          <a:xfrm>
            <a:off x="7034895" y="5257882"/>
            <a:ext cx="524116" cy="12700"/>
          </a:xfrm>
          <a:prstGeom prst="curvedConnector3">
            <a:avLst>
              <a:gd name="adj1" fmla="val 5000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F73BCB66-2BC9-6BD6-53A1-E2D6C93B276F}"/>
              </a:ext>
            </a:extLst>
          </p:cNvPr>
          <p:cNvSpPr txBox="1"/>
          <p:nvPr/>
        </p:nvSpPr>
        <p:spPr>
          <a:xfrm>
            <a:off x="800100" y="4653641"/>
            <a:ext cx="4229100" cy="646331"/>
          </a:xfrm>
          <a:prstGeom prst="rect">
            <a:avLst/>
          </a:prstGeom>
          <a:noFill/>
        </p:spPr>
        <p:txBody>
          <a:bodyPr wrap="square" rtlCol="0">
            <a:spAutoFit/>
          </a:bodyPr>
          <a:lstStyle/>
          <a:p>
            <a:r>
              <a:rPr lang="en-US" dirty="0">
                <a:solidFill>
                  <a:schemeClr val="accent1"/>
                </a:solidFill>
              </a:rPr>
              <a:t>Read the line into an automatic character array variable (max 1000 characters).</a:t>
            </a:r>
          </a:p>
        </p:txBody>
      </p:sp>
    </p:spTree>
    <p:extLst>
      <p:ext uri="{BB962C8B-B14F-4D97-AF65-F5344CB8AC3E}">
        <p14:creationId xmlns:p14="http://schemas.microsoft.com/office/powerpoint/2010/main" val="2204659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6F9B66A-1D44-FAE1-6AA5-057FB5821065}"/>
              </a:ext>
            </a:extLst>
          </p:cNvPr>
          <p:cNvSpPr txBox="1"/>
          <p:nvPr/>
        </p:nvSpPr>
        <p:spPr>
          <a:xfrm>
            <a:off x="231976" y="559505"/>
            <a:ext cx="5662127" cy="3108543"/>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 while(</a:t>
            </a:r>
            <a:r>
              <a:rPr lang="en-US" sz="1400" b="1" dirty="0" err="1">
                <a:latin typeface="Courier New" panose="02070309020205020404" pitchFamily="49" charset="0"/>
                <a:cs typeface="Courier New" panose="02070309020205020404" pitchFamily="49" charset="0"/>
              </a:rPr>
              <a:t>fgets</a:t>
            </a:r>
            <a:r>
              <a:rPr lang="en-US" sz="1400" b="1" dirty="0">
                <a:latin typeface="Courier New" panose="02070309020205020404" pitchFamily="49" charset="0"/>
                <a:cs typeface="Courier New" panose="02070309020205020404" pitchFamily="49" charset="0"/>
              </a:rPr>
              <a:t>(line, MAXLINE, stdin) != NULL) {</a:t>
            </a:r>
          </a:p>
          <a:p>
            <a:r>
              <a:rPr lang="en-US" sz="1400" b="1" dirty="0">
                <a:solidFill>
                  <a:schemeClr val="accent1"/>
                </a:solidFill>
                <a:latin typeface="Courier New" panose="02070309020205020404" pitchFamily="49" charset="0"/>
                <a:cs typeface="Courier New" panose="02070309020205020404" pitchFamily="49" charset="0"/>
              </a:rPr>
              <a:t>      char *save = (char *) malloc(</a:t>
            </a:r>
            <a:r>
              <a:rPr lang="en-US" sz="1400" b="1" dirty="0" err="1">
                <a:solidFill>
                  <a:schemeClr val="accent1"/>
                </a:solidFill>
                <a:latin typeface="Courier New" panose="02070309020205020404" pitchFamily="49" charset="0"/>
                <a:cs typeface="Courier New" panose="02070309020205020404" pitchFamily="49" charset="0"/>
              </a:rPr>
              <a:t>strlen</a:t>
            </a:r>
            <a:r>
              <a:rPr lang="en-US" sz="1400" b="1" dirty="0">
                <a:solidFill>
                  <a:schemeClr val="accent1"/>
                </a:solidFill>
                <a:latin typeface="Courier New" panose="02070309020205020404" pitchFamily="49" charset="0"/>
                <a:cs typeface="Courier New" panose="02070309020205020404" pitchFamily="49" charset="0"/>
              </a:rPr>
              <a:t>(line)+1);</a:t>
            </a:r>
          </a:p>
          <a:p>
            <a:r>
              <a:rPr lang="en-US" sz="1400" b="1" dirty="0">
                <a:solidFill>
                  <a:schemeClr val="accent1"/>
                </a:solidFill>
                <a:latin typeface="Courier New" panose="02070309020205020404" pitchFamily="49" charset="0"/>
                <a:cs typeface="Courier New" panose="02070309020205020404" pitchFamily="49" charset="0"/>
              </a:rPr>
              <a:t>      </a:t>
            </a:r>
            <a:r>
              <a:rPr lang="en-US" sz="1400" b="1" dirty="0" err="1">
                <a:solidFill>
                  <a:schemeClr val="accent1"/>
                </a:solidFill>
                <a:latin typeface="Courier New" panose="02070309020205020404" pitchFamily="49" charset="0"/>
                <a:cs typeface="Courier New" panose="02070309020205020404" pitchFamily="49" charset="0"/>
              </a:rPr>
              <a:t>strcpy</a:t>
            </a:r>
            <a:r>
              <a:rPr lang="en-US" sz="1400" b="1" dirty="0">
                <a:solidFill>
                  <a:schemeClr val="accent1"/>
                </a:solidFill>
                <a:latin typeface="Courier New" panose="02070309020205020404" pitchFamily="49" charset="0"/>
                <a:cs typeface="Courier New" panose="02070309020205020404" pitchFamily="49" charset="0"/>
              </a:rPr>
              <a:t>(save, line);</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*new =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 </a:t>
            </a:r>
          </a:p>
          <a:p>
            <a:r>
              <a:rPr lang="en-US" sz="1400" b="1" dirty="0">
                <a:latin typeface="Courier New" panose="02070309020205020404" pitchFamily="49" charset="0"/>
                <a:cs typeface="Courier New" panose="02070309020205020404" pitchFamily="49" charset="0"/>
              </a:rPr>
              <a:t>          malloc(</a:t>
            </a:r>
            <a:r>
              <a:rPr lang="en-US" sz="1400" b="1" dirty="0" err="1">
                <a:latin typeface="Courier New" panose="02070309020205020404" pitchFamily="49" charset="0"/>
                <a:cs typeface="Courier New" panose="02070309020205020404" pitchFamily="49" charset="0"/>
              </a:rPr>
              <a:t>sizeof</a:t>
            </a:r>
            <a:r>
              <a:rPr lang="en-US" sz="1400" b="1" dirty="0">
                <a:latin typeface="Courier New" panose="02070309020205020404" pitchFamily="49" charset="0"/>
                <a:cs typeface="Courier New" panose="02070309020205020404" pitchFamily="49" charset="0"/>
              </a:rPr>
              <a:t>(struct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tail != NULL ) tail-&gt;next = new;</a:t>
            </a:r>
          </a:p>
          <a:p>
            <a:r>
              <a:rPr lang="en-US" sz="1400" b="1" dirty="0">
                <a:latin typeface="Courier New" panose="02070309020205020404" pitchFamily="49" charset="0"/>
                <a:cs typeface="Courier New" panose="02070309020205020404" pitchFamily="49" charset="0"/>
              </a:rPr>
              <a:t>      new-&gt;text = save;</a:t>
            </a:r>
          </a:p>
          <a:p>
            <a:r>
              <a:rPr lang="en-US" sz="1400" b="1" dirty="0">
                <a:latin typeface="Courier New" panose="02070309020205020404" pitchFamily="49" charset="0"/>
                <a:cs typeface="Courier New" panose="02070309020205020404" pitchFamily="49" charset="0"/>
              </a:rPr>
              <a:t>      new-&gt;next = NULL;</a:t>
            </a:r>
          </a:p>
          <a:p>
            <a:r>
              <a:rPr lang="en-US" sz="1400" b="1" dirty="0">
                <a:latin typeface="Courier New" panose="02070309020205020404" pitchFamily="49" charset="0"/>
                <a:cs typeface="Courier New" panose="02070309020205020404" pitchFamily="49" charset="0"/>
              </a:rPr>
              <a:t>      tail = new;</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head == NULL ) head = new;</a:t>
            </a:r>
          </a:p>
          <a:p>
            <a:r>
              <a:rPr lang="en-US" sz="1400" b="1" dirty="0">
                <a:latin typeface="Courier New" panose="02070309020205020404" pitchFamily="49" charset="0"/>
                <a:cs typeface="Courier New" panose="02070309020205020404" pitchFamily="49" charset="0"/>
              </a:rPr>
              <a:t>  }</a:t>
            </a:r>
          </a:p>
        </p:txBody>
      </p:sp>
      <p:sp>
        <p:nvSpPr>
          <p:cNvPr id="5" name="Rectangle 4">
            <a:extLst>
              <a:ext uri="{FF2B5EF4-FFF2-40B4-BE49-F238E27FC236}">
                <a16:creationId xmlns:a16="http://schemas.microsoft.com/office/drawing/2014/main" id="{BD4F6303-263B-8385-CE66-113E99FCF78C}"/>
              </a:ext>
            </a:extLst>
          </p:cNvPr>
          <p:cNvSpPr/>
          <p:nvPr/>
        </p:nvSpPr>
        <p:spPr>
          <a:xfrm>
            <a:off x="8256495" y="123662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8256495" y="16530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504072" y="1334604"/>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9579110" y="1432572"/>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8256495" y="28901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8256495" y="327388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10504072" y="2988127"/>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9579110" y="3086096"/>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8256495" y="1848963"/>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712280" y="25795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735420" y="32987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7034895" y="1236629"/>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9" idx="0"/>
          </p:cNvCxnSpPr>
          <p:nvPr/>
        </p:nvCxnSpPr>
        <p:spPr>
          <a:xfrm flipV="1">
            <a:off x="7058035" y="2890153"/>
            <a:ext cx="1859768" cy="604529"/>
          </a:xfrm>
          <a:prstGeom prst="curvedConnector4">
            <a:avLst>
              <a:gd name="adj1" fmla="val 32221"/>
              <a:gd name="adj2" fmla="val 13781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442854-53F7-111E-B7AB-47569A6D14BF}"/>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kr_06_07.c</a:t>
            </a:r>
          </a:p>
        </p:txBody>
      </p:sp>
      <p:sp>
        <p:nvSpPr>
          <p:cNvPr id="6" name="&quot;No&quot; Symbol 5">
            <a:extLst>
              <a:ext uri="{FF2B5EF4-FFF2-40B4-BE49-F238E27FC236}">
                <a16:creationId xmlns:a16="http://schemas.microsoft.com/office/drawing/2014/main" id="{FB300C0D-9BD2-F9DC-17B9-14FC7460CAE8}"/>
              </a:ext>
            </a:extLst>
          </p:cNvPr>
          <p:cNvSpPr/>
          <p:nvPr/>
        </p:nvSpPr>
        <p:spPr>
          <a:xfrm>
            <a:off x="9819913" y="3809722"/>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Curved Connector 10">
            <a:extLst>
              <a:ext uri="{FF2B5EF4-FFF2-40B4-BE49-F238E27FC236}">
                <a16:creationId xmlns:a16="http://schemas.microsoft.com/office/drawing/2014/main" id="{25503138-01A2-5EF2-CC9D-84C589F79D41}"/>
              </a:ext>
            </a:extLst>
          </p:cNvPr>
          <p:cNvCxnSpPr>
            <a:cxnSpLocks/>
            <a:stCxn id="12" idx="3"/>
            <a:endCxn id="6" idx="0"/>
          </p:cNvCxnSpPr>
          <p:nvPr/>
        </p:nvCxnSpPr>
        <p:spPr>
          <a:xfrm>
            <a:off x="9579110" y="3469829"/>
            <a:ext cx="472044" cy="339893"/>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1A83ED14-A336-B215-224B-9812289AA712}"/>
              </a:ext>
            </a:extLst>
          </p:cNvPr>
          <p:cNvSpPr/>
          <p:nvPr/>
        </p:nvSpPr>
        <p:spPr>
          <a:xfrm>
            <a:off x="7571805" y="5061939"/>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sp>
        <p:nvSpPr>
          <p:cNvPr id="16" name="Rectangle 15">
            <a:extLst>
              <a:ext uri="{FF2B5EF4-FFF2-40B4-BE49-F238E27FC236}">
                <a16:creationId xmlns:a16="http://schemas.microsoft.com/office/drawing/2014/main" id="{197B56CC-4882-62D3-CA69-2DF143DE2E87}"/>
              </a:ext>
            </a:extLst>
          </p:cNvPr>
          <p:cNvSpPr/>
          <p:nvPr/>
        </p:nvSpPr>
        <p:spPr>
          <a:xfrm>
            <a:off x="5712280" y="50619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line</a:t>
            </a:r>
          </a:p>
        </p:txBody>
      </p:sp>
      <p:cxnSp>
        <p:nvCxnSpPr>
          <p:cNvPr id="17" name="Curved Connector 16">
            <a:extLst>
              <a:ext uri="{FF2B5EF4-FFF2-40B4-BE49-F238E27FC236}">
                <a16:creationId xmlns:a16="http://schemas.microsoft.com/office/drawing/2014/main" id="{F2CB9648-0B80-4192-6786-38A8DB56EB0D}"/>
              </a:ext>
            </a:extLst>
          </p:cNvPr>
          <p:cNvCxnSpPr>
            <a:cxnSpLocks/>
            <a:stCxn id="16" idx="3"/>
          </p:cNvCxnSpPr>
          <p:nvPr/>
        </p:nvCxnSpPr>
        <p:spPr>
          <a:xfrm>
            <a:off x="7034895" y="5257882"/>
            <a:ext cx="524116" cy="12700"/>
          </a:xfrm>
          <a:prstGeom prst="curvedConnector3">
            <a:avLst>
              <a:gd name="adj1" fmla="val 5000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CB9CE2B1-D928-9441-839A-3940E6B45F7B}"/>
              </a:ext>
            </a:extLst>
          </p:cNvPr>
          <p:cNvSpPr/>
          <p:nvPr/>
        </p:nvSpPr>
        <p:spPr>
          <a:xfrm>
            <a:off x="10504072" y="4741312"/>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sp>
        <p:nvSpPr>
          <p:cNvPr id="21" name="Rectangle 20">
            <a:extLst>
              <a:ext uri="{FF2B5EF4-FFF2-40B4-BE49-F238E27FC236}">
                <a16:creationId xmlns:a16="http://schemas.microsoft.com/office/drawing/2014/main" id="{DCC6684A-B4CC-99F5-3CED-0EE0EB4F04F9}"/>
              </a:ext>
            </a:extLst>
          </p:cNvPr>
          <p:cNvSpPr/>
          <p:nvPr/>
        </p:nvSpPr>
        <p:spPr>
          <a:xfrm>
            <a:off x="10988487" y="4187685"/>
            <a:ext cx="898714"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save</a:t>
            </a:r>
          </a:p>
        </p:txBody>
      </p:sp>
      <p:cxnSp>
        <p:nvCxnSpPr>
          <p:cNvPr id="22" name="Curved Connector 21">
            <a:extLst>
              <a:ext uri="{FF2B5EF4-FFF2-40B4-BE49-F238E27FC236}">
                <a16:creationId xmlns:a16="http://schemas.microsoft.com/office/drawing/2014/main" id="{6E86EE89-9899-6183-E2CC-6A27B43B672D}"/>
              </a:ext>
            </a:extLst>
          </p:cNvPr>
          <p:cNvCxnSpPr>
            <a:cxnSpLocks/>
            <a:stCxn id="21" idx="1"/>
            <a:endCxn id="20" idx="0"/>
          </p:cNvCxnSpPr>
          <p:nvPr/>
        </p:nvCxnSpPr>
        <p:spPr>
          <a:xfrm rot="10800000" flipV="1">
            <a:off x="10746279" y="4383628"/>
            <a:ext cx="242208" cy="357684"/>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62F174D3-AAFD-A282-EBB7-1FC37359EA92}"/>
              </a:ext>
            </a:extLst>
          </p:cNvPr>
          <p:cNvSpPr txBox="1"/>
          <p:nvPr/>
        </p:nvSpPr>
        <p:spPr>
          <a:xfrm>
            <a:off x="800100" y="4653641"/>
            <a:ext cx="4229100" cy="646331"/>
          </a:xfrm>
          <a:prstGeom prst="rect">
            <a:avLst/>
          </a:prstGeom>
          <a:noFill/>
        </p:spPr>
        <p:txBody>
          <a:bodyPr wrap="square" rtlCol="0">
            <a:spAutoFit/>
          </a:bodyPr>
          <a:lstStyle/>
          <a:p>
            <a:r>
              <a:rPr lang="en-US" dirty="0">
                <a:solidFill>
                  <a:schemeClr val="accent1"/>
                </a:solidFill>
              </a:rPr>
              <a:t>Allocate memory for the new line and copy the contents from line to save.</a:t>
            </a:r>
          </a:p>
        </p:txBody>
      </p:sp>
    </p:spTree>
    <p:extLst>
      <p:ext uri="{BB962C8B-B14F-4D97-AF65-F5344CB8AC3E}">
        <p14:creationId xmlns:p14="http://schemas.microsoft.com/office/powerpoint/2010/main" val="12626274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6F9B66A-1D44-FAE1-6AA5-057FB5821065}"/>
              </a:ext>
            </a:extLst>
          </p:cNvPr>
          <p:cNvSpPr txBox="1"/>
          <p:nvPr/>
        </p:nvSpPr>
        <p:spPr>
          <a:xfrm>
            <a:off x="231976" y="559505"/>
            <a:ext cx="5662127" cy="3108543"/>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 while(</a:t>
            </a:r>
            <a:r>
              <a:rPr lang="en-US" sz="1400" b="1" dirty="0" err="1">
                <a:latin typeface="Courier New" panose="02070309020205020404" pitchFamily="49" charset="0"/>
                <a:cs typeface="Courier New" panose="02070309020205020404" pitchFamily="49" charset="0"/>
              </a:rPr>
              <a:t>fgets</a:t>
            </a:r>
            <a:r>
              <a:rPr lang="en-US" sz="1400" b="1" dirty="0">
                <a:latin typeface="Courier New" panose="02070309020205020404" pitchFamily="49" charset="0"/>
                <a:cs typeface="Courier New" panose="02070309020205020404" pitchFamily="49" charset="0"/>
              </a:rPr>
              <a:t>(line, MAXLINE, stdin) != NULL) {</a:t>
            </a:r>
          </a:p>
          <a:p>
            <a:r>
              <a:rPr lang="en-US" sz="1400" b="1" dirty="0">
                <a:latin typeface="Courier New" panose="02070309020205020404" pitchFamily="49" charset="0"/>
                <a:cs typeface="Courier New" panose="02070309020205020404" pitchFamily="49" charset="0"/>
              </a:rPr>
              <a:t>      char *save = (char *) malloc(</a:t>
            </a:r>
            <a:r>
              <a:rPr lang="en-US" sz="1400" b="1" dirty="0" err="1">
                <a:latin typeface="Courier New" panose="02070309020205020404" pitchFamily="49" charset="0"/>
                <a:cs typeface="Courier New" panose="02070309020205020404" pitchFamily="49" charset="0"/>
              </a:rPr>
              <a:t>strlen</a:t>
            </a:r>
            <a:r>
              <a:rPr lang="en-US" sz="1400" b="1" dirty="0">
                <a:latin typeface="Courier New" panose="02070309020205020404" pitchFamily="49" charset="0"/>
                <a:cs typeface="Courier New" panose="02070309020205020404" pitchFamily="49" charset="0"/>
              </a:rPr>
              <a:t>(line)+1);</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strcpy</a:t>
            </a:r>
            <a:r>
              <a:rPr lang="en-US" sz="1400" b="1" dirty="0">
                <a:latin typeface="Courier New" panose="02070309020205020404" pitchFamily="49" charset="0"/>
                <a:cs typeface="Courier New" panose="02070309020205020404" pitchFamily="49" charset="0"/>
              </a:rPr>
              <a:t>(save, line);</a:t>
            </a:r>
          </a:p>
          <a:p>
            <a:endParaRPr lang="en-US" sz="1400" b="1" dirty="0">
              <a:latin typeface="Courier New" panose="02070309020205020404" pitchFamily="49" charset="0"/>
              <a:cs typeface="Courier New" panose="02070309020205020404" pitchFamily="49" charset="0"/>
            </a:endParaRPr>
          </a:p>
          <a:p>
            <a:r>
              <a:rPr lang="en-US" sz="1400" b="1" dirty="0">
                <a:solidFill>
                  <a:schemeClr val="accent1"/>
                </a:solidFill>
                <a:latin typeface="Courier New" panose="02070309020205020404" pitchFamily="49" charset="0"/>
                <a:cs typeface="Courier New" panose="02070309020205020404" pitchFamily="49" charset="0"/>
              </a:rPr>
              <a:t>      struct </a:t>
            </a:r>
            <a:r>
              <a:rPr lang="en-US" sz="1400" b="1" dirty="0" err="1">
                <a:solidFill>
                  <a:schemeClr val="accent1"/>
                </a:solidFill>
                <a:latin typeface="Courier New" panose="02070309020205020404" pitchFamily="49" charset="0"/>
                <a:cs typeface="Courier New" panose="02070309020205020404" pitchFamily="49" charset="0"/>
              </a:rPr>
              <a:t>lnode</a:t>
            </a:r>
            <a:r>
              <a:rPr lang="en-US" sz="1400" b="1" dirty="0">
                <a:solidFill>
                  <a:schemeClr val="accent1"/>
                </a:solidFill>
                <a:latin typeface="Courier New" panose="02070309020205020404" pitchFamily="49" charset="0"/>
                <a:cs typeface="Courier New" panose="02070309020205020404" pitchFamily="49" charset="0"/>
              </a:rPr>
              <a:t> *new = (struct </a:t>
            </a:r>
            <a:r>
              <a:rPr lang="en-US" sz="1400" b="1" dirty="0" err="1">
                <a:solidFill>
                  <a:schemeClr val="accent1"/>
                </a:solidFill>
                <a:latin typeface="Courier New" panose="02070309020205020404" pitchFamily="49" charset="0"/>
                <a:cs typeface="Courier New" panose="02070309020205020404" pitchFamily="49" charset="0"/>
              </a:rPr>
              <a:t>lnode</a:t>
            </a:r>
            <a:r>
              <a:rPr lang="en-US" sz="1400" b="1" dirty="0">
                <a:solidFill>
                  <a:schemeClr val="accent1"/>
                </a:solidFill>
                <a:latin typeface="Courier New" panose="02070309020205020404" pitchFamily="49" charset="0"/>
                <a:cs typeface="Courier New" panose="02070309020205020404" pitchFamily="49" charset="0"/>
              </a:rPr>
              <a:t> *) </a:t>
            </a:r>
          </a:p>
          <a:p>
            <a:r>
              <a:rPr lang="en-US" sz="1400" b="1" dirty="0">
                <a:solidFill>
                  <a:schemeClr val="accent1"/>
                </a:solidFill>
                <a:latin typeface="Courier New" panose="02070309020205020404" pitchFamily="49" charset="0"/>
                <a:cs typeface="Courier New" panose="02070309020205020404" pitchFamily="49" charset="0"/>
              </a:rPr>
              <a:t>          malloc(</a:t>
            </a:r>
            <a:r>
              <a:rPr lang="en-US" sz="1400" b="1" dirty="0" err="1">
                <a:solidFill>
                  <a:schemeClr val="accent1"/>
                </a:solidFill>
                <a:latin typeface="Courier New" panose="02070309020205020404" pitchFamily="49" charset="0"/>
                <a:cs typeface="Courier New" panose="02070309020205020404" pitchFamily="49" charset="0"/>
              </a:rPr>
              <a:t>sizeof</a:t>
            </a:r>
            <a:r>
              <a:rPr lang="en-US" sz="1400" b="1" dirty="0">
                <a:solidFill>
                  <a:schemeClr val="accent1"/>
                </a:solidFill>
                <a:latin typeface="Courier New" panose="02070309020205020404" pitchFamily="49" charset="0"/>
                <a:cs typeface="Courier New" panose="02070309020205020404" pitchFamily="49" charset="0"/>
              </a:rPr>
              <a:t>(struct </a:t>
            </a:r>
            <a:r>
              <a:rPr lang="en-US" sz="1400" b="1" dirty="0" err="1">
                <a:solidFill>
                  <a:schemeClr val="accent1"/>
                </a:solidFill>
                <a:latin typeface="Courier New" panose="02070309020205020404" pitchFamily="49" charset="0"/>
                <a:cs typeface="Courier New" panose="02070309020205020404" pitchFamily="49" charset="0"/>
              </a:rPr>
              <a:t>lnode</a:t>
            </a:r>
            <a:r>
              <a:rPr lang="en-US" sz="1400" b="1" dirty="0">
                <a:solidFill>
                  <a:schemeClr val="accent1"/>
                </a:solidFill>
                <a:latin typeface="Courier New" panose="02070309020205020404" pitchFamily="49" charset="0"/>
                <a:cs typeface="Courier New" panose="02070309020205020404" pitchFamily="49" charset="0"/>
              </a:rPr>
              <a: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tail != NULL ) tail-&gt;next = new;</a:t>
            </a:r>
          </a:p>
          <a:p>
            <a:r>
              <a:rPr lang="en-US" sz="1400" b="1" dirty="0">
                <a:latin typeface="Courier New" panose="02070309020205020404" pitchFamily="49" charset="0"/>
                <a:cs typeface="Courier New" panose="02070309020205020404" pitchFamily="49" charset="0"/>
              </a:rPr>
              <a:t>      new-&gt;text = save;</a:t>
            </a:r>
          </a:p>
          <a:p>
            <a:r>
              <a:rPr lang="en-US" sz="1400" b="1" dirty="0">
                <a:latin typeface="Courier New" panose="02070309020205020404" pitchFamily="49" charset="0"/>
                <a:cs typeface="Courier New" panose="02070309020205020404" pitchFamily="49" charset="0"/>
              </a:rPr>
              <a:t>      new-&gt;next = NULL;</a:t>
            </a:r>
          </a:p>
          <a:p>
            <a:r>
              <a:rPr lang="en-US" sz="1400" b="1" dirty="0">
                <a:latin typeface="Courier New" panose="02070309020205020404" pitchFamily="49" charset="0"/>
                <a:cs typeface="Courier New" panose="02070309020205020404" pitchFamily="49" charset="0"/>
              </a:rPr>
              <a:t>      tail = new;</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head == NULL ) head = new;</a:t>
            </a:r>
          </a:p>
          <a:p>
            <a:r>
              <a:rPr lang="en-US" sz="1400" b="1" dirty="0">
                <a:latin typeface="Courier New" panose="02070309020205020404" pitchFamily="49" charset="0"/>
                <a:cs typeface="Courier New" panose="02070309020205020404" pitchFamily="49" charset="0"/>
              </a:rPr>
              <a:t>  }</a:t>
            </a:r>
          </a:p>
        </p:txBody>
      </p:sp>
      <p:sp>
        <p:nvSpPr>
          <p:cNvPr id="5" name="Rectangle 4">
            <a:extLst>
              <a:ext uri="{FF2B5EF4-FFF2-40B4-BE49-F238E27FC236}">
                <a16:creationId xmlns:a16="http://schemas.microsoft.com/office/drawing/2014/main" id="{BD4F6303-263B-8385-CE66-113E99FCF78C}"/>
              </a:ext>
            </a:extLst>
          </p:cNvPr>
          <p:cNvSpPr/>
          <p:nvPr/>
        </p:nvSpPr>
        <p:spPr>
          <a:xfrm>
            <a:off x="8256495" y="123662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8256495" y="16530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504072" y="1334604"/>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9579110" y="1432572"/>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8256495" y="28901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8256495" y="327388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10504072" y="2988127"/>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9579110" y="3086096"/>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8256495" y="1848963"/>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712280" y="25795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735420" y="32987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7034895" y="1236629"/>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9" idx="0"/>
          </p:cNvCxnSpPr>
          <p:nvPr/>
        </p:nvCxnSpPr>
        <p:spPr>
          <a:xfrm flipV="1">
            <a:off x="7058035" y="2890153"/>
            <a:ext cx="1859768" cy="604529"/>
          </a:xfrm>
          <a:prstGeom prst="curvedConnector4">
            <a:avLst>
              <a:gd name="adj1" fmla="val 32221"/>
              <a:gd name="adj2" fmla="val 13781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442854-53F7-111E-B7AB-47569A6D14BF}"/>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kr_06_07.c</a:t>
            </a:r>
          </a:p>
        </p:txBody>
      </p:sp>
      <p:sp>
        <p:nvSpPr>
          <p:cNvPr id="6" name="&quot;No&quot; Symbol 5">
            <a:extLst>
              <a:ext uri="{FF2B5EF4-FFF2-40B4-BE49-F238E27FC236}">
                <a16:creationId xmlns:a16="http://schemas.microsoft.com/office/drawing/2014/main" id="{FB300C0D-9BD2-F9DC-17B9-14FC7460CAE8}"/>
              </a:ext>
            </a:extLst>
          </p:cNvPr>
          <p:cNvSpPr/>
          <p:nvPr/>
        </p:nvSpPr>
        <p:spPr>
          <a:xfrm>
            <a:off x="9819913" y="3809722"/>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1" name="Curved Connector 10">
            <a:extLst>
              <a:ext uri="{FF2B5EF4-FFF2-40B4-BE49-F238E27FC236}">
                <a16:creationId xmlns:a16="http://schemas.microsoft.com/office/drawing/2014/main" id="{25503138-01A2-5EF2-CC9D-84C589F79D41}"/>
              </a:ext>
            </a:extLst>
          </p:cNvPr>
          <p:cNvCxnSpPr>
            <a:cxnSpLocks/>
            <a:stCxn id="12" idx="3"/>
            <a:endCxn id="6" idx="0"/>
          </p:cNvCxnSpPr>
          <p:nvPr/>
        </p:nvCxnSpPr>
        <p:spPr>
          <a:xfrm>
            <a:off x="9579110" y="3469829"/>
            <a:ext cx="472044" cy="339893"/>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197B56CC-4882-62D3-CA69-2DF143DE2E87}"/>
              </a:ext>
            </a:extLst>
          </p:cNvPr>
          <p:cNvSpPr/>
          <p:nvPr/>
        </p:nvSpPr>
        <p:spPr>
          <a:xfrm>
            <a:off x="5712279" y="400169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new</a:t>
            </a:r>
          </a:p>
        </p:txBody>
      </p:sp>
      <p:sp>
        <p:nvSpPr>
          <p:cNvPr id="20" name="Rectangle 19">
            <a:extLst>
              <a:ext uri="{FF2B5EF4-FFF2-40B4-BE49-F238E27FC236}">
                <a16:creationId xmlns:a16="http://schemas.microsoft.com/office/drawing/2014/main" id="{CB9CE2B1-D928-9441-839A-3940E6B45F7B}"/>
              </a:ext>
            </a:extLst>
          </p:cNvPr>
          <p:cNvSpPr/>
          <p:nvPr/>
        </p:nvSpPr>
        <p:spPr>
          <a:xfrm>
            <a:off x="10504072" y="4741312"/>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sp>
        <p:nvSpPr>
          <p:cNvPr id="21" name="Rectangle 20">
            <a:extLst>
              <a:ext uri="{FF2B5EF4-FFF2-40B4-BE49-F238E27FC236}">
                <a16:creationId xmlns:a16="http://schemas.microsoft.com/office/drawing/2014/main" id="{DCC6684A-B4CC-99F5-3CED-0EE0EB4F04F9}"/>
              </a:ext>
            </a:extLst>
          </p:cNvPr>
          <p:cNvSpPr/>
          <p:nvPr/>
        </p:nvSpPr>
        <p:spPr>
          <a:xfrm>
            <a:off x="10988487" y="4187685"/>
            <a:ext cx="898714"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save</a:t>
            </a:r>
          </a:p>
        </p:txBody>
      </p:sp>
      <p:cxnSp>
        <p:nvCxnSpPr>
          <p:cNvPr id="22" name="Curved Connector 21">
            <a:extLst>
              <a:ext uri="{FF2B5EF4-FFF2-40B4-BE49-F238E27FC236}">
                <a16:creationId xmlns:a16="http://schemas.microsoft.com/office/drawing/2014/main" id="{6E86EE89-9899-6183-E2CC-6A27B43B672D}"/>
              </a:ext>
            </a:extLst>
          </p:cNvPr>
          <p:cNvCxnSpPr>
            <a:cxnSpLocks/>
            <a:stCxn id="21" idx="1"/>
            <a:endCxn id="20" idx="0"/>
          </p:cNvCxnSpPr>
          <p:nvPr/>
        </p:nvCxnSpPr>
        <p:spPr>
          <a:xfrm rot="10800000" flipV="1">
            <a:off x="10746279" y="4383628"/>
            <a:ext cx="242208" cy="357684"/>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C0D60AC2-C956-1184-6EDB-9D03E6521B71}"/>
              </a:ext>
            </a:extLst>
          </p:cNvPr>
          <p:cNvSpPr/>
          <p:nvPr/>
        </p:nvSpPr>
        <p:spPr>
          <a:xfrm>
            <a:off x="8256495" y="46433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9" name="Rectangle 18">
            <a:extLst>
              <a:ext uri="{FF2B5EF4-FFF2-40B4-BE49-F238E27FC236}">
                <a16:creationId xmlns:a16="http://schemas.microsoft.com/office/drawing/2014/main" id="{2E9023D3-2A03-CD75-6550-DD574D5A9C25}"/>
              </a:ext>
            </a:extLst>
          </p:cNvPr>
          <p:cNvSpPr/>
          <p:nvPr/>
        </p:nvSpPr>
        <p:spPr>
          <a:xfrm>
            <a:off x="8256495" y="502707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cxnSp>
        <p:nvCxnSpPr>
          <p:cNvPr id="24" name="Curved Connector 23">
            <a:extLst>
              <a:ext uri="{FF2B5EF4-FFF2-40B4-BE49-F238E27FC236}">
                <a16:creationId xmlns:a16="http://schemas.microsoft.com/office/drawing/2014/main" id="{5A71E555-3DC9-7CAC-A236-D0582C0D1E37}"/>
              </a:ext>
            </a:extLst>
          </p:cNvPr>
          <p:cNvCxnSpPr>
            <a:cxnSpLocks/>
            <a:stCxn id="16" idx="3"/>
            <a:endCxn id="18" idx="0"/>
          </p:cNvCxnSpPr>
          <p:nvPr/>
        </p:nvCxnSpPr>
        <p:spPr>
          <a:xfrm>
            <a:off x="7034894" y="4197635"/>
            <a:ext cx="1882909" cy="445703"/>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6C1A7914-E652-61BF-F86F-5E67A408D5A6}"/>
              </a:ext>
            </a:extLst>
          </p:cNvPr>
          <p:cNvSpPr txBox="1"/>
          <p:nvPr/>
        </p:nvSpPr>
        <p:spPr>
          <a:xfrm>
            <a:off x="800100" y="4653641"/>
            <a:ext cx="4229100" cy="369332"/>
          </a:xfrm>
          <a:prstGeom prst="rect">
            <a:avLst/>
          </a:prstGeom>
          <a:noFill/>
        </p:spPr>
        <p:txBody>
          <a:bodyPr wrap="square" rtlCol="0">
            <a:spAutoFit/>
          </a:bodyPr>
          <a:lstStyle/>
          <a:p>
            <a:r>
              <a:rPr lang="en-US" dirty="0">
                <a:solidFill>
                  <a:schemeClr val="accent1"/>
                </a:solidFill>
              </a:rPr>
              <a:t>Allocate memory for a new struct </a:t>
            </a:r>
            <a:r>
              <a:rPr lang="en-US" dirty="0" err="1">
                <a:solidFill>
                  <a:schemeClr val="accent1"/>
                </a:solidFill>
              </a:rPr>
              <a:t>lnode</a:t>
            </a:r>
            <a:r>
              <a:rPr lang="en-US" dirty="0">
                <a:solidFill>
                  <a:schemeClr val="accent1"/>
                </a:solidFill>
              </a:rPr>
              <a:t>.</a:t>
            </a:r>
          </a:p>
        </p:txBody>
      </p:sp>
    </p:spTree>
    <p:extLst>
      <p:ext uri="{BB962C8B-B14F-4D97-AF65-F5344CB8AC3E}">
        <p14:creationId xmlns:p14="http://schemas.microsoft.com/office/powerpoint/2010/main" val="2127665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6F9B66A-1D44-FAE1-6AA5-057FB5821065}"/>
              </a:ext>
            </a:extLst>
          </p:cNvPr>
          <p:cNvSpPr txBox="1"/>
          <p:nvPr/>
        </p:nvSpPr>
        <p:spPr>
          <a:xfrm>
            <a:off x="231976" y="559505"/>
            <a:ext cx="5662127" cy="3108543"/>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 while(</a:t>
            </a:r>
            <a:r>
              <a:rPr lang="en-US" sz="1400" b="1" dirty="0" err="1">
                <a:latin typeface="Courier New" panose="02070309020205020404" pitchFamily="49" charset="0"/>
                <a:cs typeface="Courier New" panose="02070309020205020404" pitchFamily="49" charset="0"/>
              </a:rPr>
              <a:t>fgets</a:t>
            </a:r>
            <a:r>
              <a:rPr lang="en-US" sz="1400" b="1" dirty="0">
                <a:latin typeface="Courier New" panose="02070309020205020404" pitchFamily="49" charset="0"/>
                <a:cs typeface="Courier New" panose="02070309020205020404" pitchFamily="49" charset="0"/>
              </a:rPr>
              <a:t>(line, MAXLINE, stdin) != NULL) {</a:t>
            </a:r>
          </a:p>
          <a:p>
            <a:r>
              <a:rPr lang="en-US" sz="1400" b="1" dirty="0">
                <a:latin typeface="Courier New" panose="02070309020205020404" pitchFamily="49" charset="0"/>
                <a:cs typeface="Courier New" panose="02070309020205020404" pitchFamily="49" charset="0"/>
              </a:rPr>
              <a:t>      char *save = (char *) malloc(</a:t>
            </a:r>
            <a:r>
              <a:rPr lang="en-US" sz="1400" b="1" dirty="0" err="1">
                <a:latin typeface="Courier New" panose="02070309020205020404" pitchFamily="49" charset="0"/>
                <a:cs typeface="Courier New" panose="02070309020205020404" pitchFamily="49" charset="0"/>
              </a:rPr>
              <a:t>strlen</a:t>
            </a:r>
            <a:r>
              <a:rPr lang="en-US" sz="1400" b="1" dirty="0">
                <a:latin typeface="Courier New" panose="02070309020205020404" pitchFamily="49" charset="0"/>
                <a:cs typeface="Courier New" panose="02070309020205020404" pitchFamily="49" charset="0"/>
              </a:rPr>
              <a:t>(line)+1);</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strcpy</a:t>
            </a:r>
            <a:r>
              <a:rPr lang="en-US" sz="1400" b="1" dirty="0">
                <a:latin typeface="Courier New" panose="02070309020205020404" pitchFamily="49" charset="0"/>
                <a:cs typeface="Courier New" panose="02070309020205020404" pitchFamily="49" charset="0"/>
              </a:rPr>
              <a:t>(save, line);</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*new =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 </a:t>
            </a:r>
          </a:p>
          <a:p>
            <a:r>
              <a:rPr lang="en-US" sz="1400" b="1" dirty="0">
                <a:latin typeface="Courier New" panose="02070309020205020404" pitchFamily="49" charset="0"/>
                <a:cs typeface="Courier New" panose="02070309020205020404" pitchFamily="49" charset="0"/>
              </a:rPr>
              <a:t>          malloc(</a:t>
            </a:r>
            <a:r>
              <a:rPr lang="en-US" sz="1400" b="1" dirty="0" err="1">
                <a:latin typeface="Courier New" panose="02070309020205020404" pitchFamily="49" charset="0"/>
                <a:cs typeface="Courier New" panose="02070309020205020404" pitchFamily="49" charset="0"/>
              </a:rPr>
              <a:t>sizeof</a:t>
            </a:r>
            <a:r>
              <a:rPr lang="en-US" sz="1400" b="1" dirty="0">
                <a:latin typeface="Courier New" panose="02070309020205020404" pitchFamily="49" charset="0"/>
                <a:cs typeface="Courier New" panose="02070309020205020404" pitchFamily="49" charset="0"/>
              </a:rPr>
              <a:t>(struct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a:t>
            </a:r>
          </a:p>
          <a:p>
            <a:endParaRPr lang="en-US" sz="1400" b="1" dirty="0">
              <a:latin typeface="Courier New" panose="02070309020205020404" pitchFamily="49" charset="0"/>
              <a:cs typeface="Courier New" panose="02070309020205020404" pitchFamily="49" charset="0"/>
            </a:endParaRPr>
          </a:p>
          <a:p>
            <a:r>
              <a:rPr lang="en-US" sz="1400" b="1" dirty="0">
                <a:solidFill>
                  <a:schemeClr val="accent1"/>
                </a:solidFill>
                <a:latin typeface="Courier New" panose="02070309020205020404" pitchFamily="49" charset="0"/>
                <a:cs typeface="Courier New" panose="02070309020205020404" pitchFamily="49" charset="0"/>
              </a:rPr>
              <a:t>      if ( tail != NULL ) tail-&gt;next = new;</a:t>
            </a:r>
          </a:p>
          <a:p>
            <a:r>
              <a:rPr lang="en-US" sz="1400" b="1" dirty="0">
                <a:latin typeface="Courier New" panose="02070309020205020404" pitchFamily="49" charset="0"/>
                <a:cs typeface="Courier New" panose="02070309020205020404" pitchFamily="49" charset="0"/>
              </a:rPr>
              <a:t>      new-&gt;text = save;</a:t>
            </a:r>
          </a:p>
          <a:p>
            <a:r>
              <a:rPr lang="en-US" sz="1400" b="1" dirty="0">
                <a:latin typeface="Courier New" panose="02070309020205020404" pitchFamily="49" charset="0"/>
                <a:cs typeface="Courier New" panose="02070309020205020404" pitchFamily="49" charset="0"/>
              </a:rPr>
              <a:t>      new-&gt;next = NULL;</a:t>
            </a:r>
          </a:p>
          <a:p>
            <a:r>
              <a:rPr lang="en-US" sz="1400" b="1" dirty="0">
                <a:latin typeface="Courier New" panose="02070309020205020404" pitchFamily="49" charset="0"/>
                <a:cs typeface="Courier New" panose="02070309020205020404" pitchFamily="49" charset="0"/>
              </a:rPr>
              <a:t>      tail = new;</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head == NULL ) head = new;</a:t>
            </a:r>
          </a:p>
          <a:p>
            <a:r>
              <a:rPr lang="en-US" sz="1400" b="1" dirty="0">
                <a:latin typeface="Courier New" panose="02070309020205020404" pitchFamily="49" charset="0"/>
                <a:cs typeface="Courier New" panose="02070309020205020404" pitchFamily="49" charset="0"/>
              </a:rPr>
              <a:t>  }</a:t>
            </a:r>
          </a:p>
        </p:txBody>
      </p:sp>
      <p:sp>
        <p:nvSpPr>
          <p:cNvPr id="5" name="Rectangle 4">
            <a:extLst>
              <a:ext uri="{FF2B5EF4-FFF2-40B4-BE49-F238E27FC236}">
                <a16:creationId xmlns:a16="http://schemas.microsoft.com/office/drawing/2014/main" id="{BD4F6303-263B-8385-CE66-113E99FCF78C}"/>
              </a:ext>
            </a:extLst>
          </p:cNvPr>
          <p:cNvSpPr/>
          <p:nvPr/>
        </p:nvSpPr>
        <p:spPr>
          <a:xfrm>
            <a:off x="8256495" y="123662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8256495" y="16530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504072" y="1334604"/>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9579110" y="1432572"/>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8256495" y="28901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8256495" y="327388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10504072" y="2988127"/>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9579110" y="3086096"/>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8256495" y="1848963"/>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712280" y="25795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735420" y="32987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7034895" y="1236629"/>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9" idx="0"/>
          </p:cNvCxnSpPr>
          <p:nvPr/>
        </p:nvCxnSpPr>
        <p:spPr>
          <a:xfrm flipV="1">
            <a:off x="7058035" y="2890153"/>
            <a:ext cx="1859768" cy="604529"/>
          </a:xfrm>
          <a:prstGeom prst="curvedConnector4">
            <a:avLst>
              <a:gd name="adj1" fmla="val 32221"/>
              <a:gd name="adj2" fmla="val 13781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442854-53F7-111E-B7AB-47569A6D14BF}"/>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kr_06_07.c</a:t>
            </a:r>
          </a:p>
        </p:txBody>
      </p:sp>
      <p:cxnSp>
        <p:nvCxnSpPr>
          <p:cNvPr id="11" name="Curved Connector 10">
            <a:extLst>
              <a:ext uri="{FF2B5EF4-FFF2-40B4-BE49-F238E27FC236}">
                <a16:creationId xmlns:a16="http://schemas.microsoft.com/office/drawing/2014/main" id="{25503138-01A2-5EF2-CC9D-84C589F79D41}"/>
              </a:ext>
            </a:extLst>
          </p:cNvPr>
          <p:cNvCxnSpPr>
            <a:cxnSpLocks/>
            <a:stCxn id="12" idx="3"/>
            <a:endCxn id="18" idx="0"/>
          </p:cNvCxnSpPr>
          <p:nvPr/>
        </p:nvCxnSpPr>
        <p:spPr>
          <a:xfrm flipH="1">
            <a:off x="8917803" y="3469829"/>
            <a:ext cx="661307" cy="1173509"/>
          </a:xfrm>
          <a:prstGeom prst="curvedConnector4">
            <a:avLst>
              <a:gd name="adj1" fmla="val -34568"/>
              <a:gd name="adj2" fmla="val 58349"/>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197B56CC-4882-62D3-CA69-2DF143DE2E87}"/>
              </a:ext>
            </a:extLst>
          </p:cNvPr>
          <p:cNvSpPr/>
          <p:nvPr/>
        </p:nvSpPr>
        <p:spPr>
          <a:xfrm>
            <a:off x="5712279" y="400169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new</a:t>
            </a:r>
          </a:p>
        </p:txBody>
      </p:sp>
      <p:sp>
        <p:nvSpPr>
          <p:cNvPr id="20" name="Rectangle 19">
            <a:extLst>
              <a:ext uri="{FF2B5EF4-FFF2-40B4-BE49-F238E27FC236}">
                <a16:creationId xmlns:a16="http://schemas.microsoft.com/office/drawing/2014/main" id="{CB9CE2B1-D928-9441-839A-3940E6B45F7B}"/>
              </a:ext>
            </a:extLst>
          </p:cNvPr>
          <p:cNvSpPr/>
          <p:nvPr/>
        </p:nvSpPr>
        <p:spPr>
          <a:xfrm>
            <a:off x="10504072" y="4741312"/>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sp>
        <p:nvSpPr>
          <p:cNvPr id="21" name="Rectangle 20">
            <a:extLst>
              <a:ext uri="{FF2B5EF4-FFF2-40B4-BE49-F238E27FC236}">
                <a16:creationId xmlns:a16="http://schemas.microsoft.com/office/drawing/2014/main" id="{DCC6684A-B4CC-99F5-3CED-0EE0EB4F04F9}"/>
              </a:ext>
            </a:extLst>
          </p:cNvPr>
          <p:cNvSpPr/>
          <p:nvPr/>
        </p:nvSpPr>
        <p:spPr>
          <a:xfrm>
            <a:off x="10988487" y="4187685"/>
            <a:ext cx="898714"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save</a:t>
            </a:r>
          </a:p>
        </p:txBody>
      </p:sp>
      <p:cxnSp>
        <p:nvCxnSpPr>
          <p:cNvPr id="22" name="Curved Connector 21">
            <a:extLst>
              <a:ext uri="{FF2B5EF4-FFF2-40B4-BE49-F238E27FC236}">
                <a16:creationId xmlns:a16="http://schemas.microsoft.com/office/drawing/2014/main" id="{6E86EE89-9899-6183-E2CC-6A27B43B672D}"/>
              </a:ext>
            </a:extLst>
          </p:cNvPr>
          <p:cNvCxnSpPr>
            <a:cxnSpLocks/>
            <a:stCxn id="21" idx="1"/>
            <a:endCxn id="20" idx="0"/>
          </p:cNvCxnSpPr>
          <p:nvPr/>
        </p:nvCxnSpPr>
        <p:spPr>
          <a:xfrm rot="10800000" flipV="1">
            <a:off x="10746279" y="4383628"/>
            <a:ext cx="242208" cy="357684"/>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C0D60AC2-C956-1184-6EDB-9D03E6521B71}"/>
              </a:ext>
            </a:extLst>
          </p:cNvPr>
          <p:cNvSpPr/>
          <p:nvPr/>
        </p:nvSpPr>
        <p:spPr>
          <a:xfrm>
            <a:off x="8256495" y="46433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9" name="Rectangle 18">
            <a:extLst>
              <a:ext uri="{FF2B5EF4-FFF2-40B4-BE49-F238E27FC236}">
                <a16:creationId xmlns:a16="http://schemas.microsoft.com/office/drawing/2014/main" id="{2E9023D3-2A03-CD75-6550-DD574D5A9C25}"/>
              </a:ext>
            </a:extLst>
          </p:cNvPr>
          <p:cNvSpPr/>
          <p:nvPr/>
        </p:nvSpPr>
        <p:spPr>
          <a:xfrm>
            <a:off x="8256495" y="502707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cxnSp>
        <p:nvCxnSpPr>
          <p:cNvPr id="24" name="Curved Connector 23">
            <a:extLst>
              <a:ext uri="{FF2B5EF4-FFF2-40B4-BE49-F238E27FC236}">
                <a16:creationId xmlns:a16="http://schemas.microsoft.com/office/drawing/2014/main" id="{5A71E555-3DC9-7CAC-A236-D0582C0D1E37}"/>
              </a:ext>
            </a:extLst>
          </p:cNvPr>
          <p:cNvCxnSpPr>
            <a:cxnSpLocks/>
            <a:stCxn id="16" idx="3"/>
            <a:endCxn id="18" idx="0"/>
          </p:cNvCxnSpPr>
          <p:nvPr/>
        </p:nvCxnSpPr>
        <p:spPr>
          <a:xfrm>
            <a:off x="7034894" y="4197635"/>
            <a:ext cx="1882909" cy="445703"/>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7766D3AD-3813-DB1C-A582-1BB0F96D6655}"/>
              </a:ext>
            </a:extLst>
          </p:cNvPr>
          <p:cNvSpPr txBox="1"/>
          <p:nvPr/>
        </p:nvSpPr>
        <p:spPr>
          <a:xfrm>
            <a:off x="800100" y="4653641"/>
            <a:ext cx="4229100" cy="646331"/>
          </a:xfrm>
          <a:prstGeom prst="rect">
            <a:avLst/>
          </a:prstGeom>
          <a:noFill/>
        </p:spPr>
        <p:txBody>
          <a:bodyPr wrap="square" rtlCol="0">
            <a:spAutoFit/>
          </a:bodyPr>
          <a:lstStyle/>
          <a:p>
            <a:r>
              <a:rPr lang="en-US" dirty="0">
                <a:solidFill>
                  <a:schemeClr val="accent1"/>
                </a:solidFill>
              </a:rPr>
              <a:t>Append the new node to the end of the linked list.</a:t>
            </a:r>
          </a:p>
        </p:txBody>
      </p:sp>
    </p:spTree>
    <p:extLst>
      <p:ext uri="{BB962C8B-B14F-4D97-AF65-F5344CB8AC3E}">
        <p14:creationId xmlns:p14="http://schemas.microsoft.com/office/powerpoint/2010/main" val="3837511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6F9B66A-1D44-FAE1-6AA5-057FB5821065}"/>
              </a:ext>
            </a:extLst>
          </p:cNvPr>
          <p:cNvSpPr txBox="1"/>
          <p:nvPr/>
        </p:nvSpPr>
        <p:spPr>
          <a:xfrm>
            <a:off x="231976" y="559505"/>
            <a:ext cx="5662127" cy="3108543"/>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 while(</a:t>
            </a:r>
            <a:r>
              <a:rPr lang="en-US" sz="1400" b="1" dirty="0" err="1">
                <a:latin typeface="Courier New" panose="02070309020205020404" pitchFamily="49" charset="0"/>
                <a:cs typeface="Courier New" panose="02070309020205020404" pitchFamily="49" charset="0"/>
              </a:rPr>
              <a:t>fgets</a:t>
            </a:r>
            <a:r>
              <a:rPr lang="en-US" sz="1400" b="1" dirty="0">
                <a:latin typeface="Courier New" panose="02070309020205020404" pitchFamily="49" charset="0"/>
                <a:cs typeface="Courier New" panose="02070309020205020404" pitchFamily="49" charset="0"/>
              </a:rPr>
              <a:t>(line, MAXLINE, stdin) != NULL) {</a:t>
            </a:r>
          </a:p>
          <a:p>
            <a:r>
              <a:rPr lang="en-US" sz="1400" b="1" dirty="0">
                <a:latin typeface="Courier New" panose="02070309020205020404" pitchFamily="49" charset="0"/>
                <a:cs typeface="Courier New" panose="02070309020205020404" pitchFamily="49" charset="0"/>
              </a:rPr>
              <a:t>      char *save = (char *) malloc(</a:t>
            </a:r>
            <a:r>
              <a:rPr lang="en-US" sz="1400" b="1" dirty="0" err="1">
                <a:latin typeface="Courier New" panose="02070309020205020404" pitchFamily="49" charset="0"/>
                <a:cs typeface="Courier New" panose="02070309020205020404" pitchFamily="49" charset="0"/>
              </a:rPr>
              <a:t>strlen</a:t>
            </a:r>
            <a:r>
              <a:rPr lang="en-US" sz="1400" b="1" dirty="0">
                <a:latin typeface="Courier New" panose="02070309020205020404" pitchFamily="49" charset="0"/>
                <a:cs typeface="Courier New" panose="02070309020205020404" pitchFamily="49" charset="0"/>
              </a:rPr>
              <a:t>(line)+1);</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strcpy</a:t>
            </a:r>
            <a:r>
              <a:rPr lang="en-US" sz="1400" b="1" dirty="0">
                <a:latin typeface="Courier New" panose="02070309020205020404" pitchFamily="49" charset="0"/>
                <a:cs typeface="Courier New" panose="02070309020205020404" pitchFamily="49" charset="0"/>
              </a:rPr>
              <a:t>(save, line);</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*new =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 </a:t>
            </a:r>
          </a:p>
          <a:p>
            <a:r>
              <a:rPr lang="en-US" sz="1400" b="1" dirty="0">
                <a:latin typeface="Courier New" panose="02070309020205020404" pitchFamily="49" charset="0"/>
                <a:cs typeface="Courier New" panose="02070309020205020404" pitchFamily="49" charset="0"/>
              </a:rPr>
              <a:t>          malloc(</a:t>
            </a:r>
            <a:r>
              <a:rPr lang="en-US" sz="1400" b="1" dirty="0" err="1">
                <a:latin typeface="Courier New" panose="02070309020205020404" pitchFamily="49" charset="0"/>
                <a:cs typeface="Courier New" panose="02070309020205020404" pitchFamily="49" charset="0"/>
              </a:rPr>
              <a:t>sizeof</a:t>
            </a:r>
            <a:r>
              <a:rPr lang="en-US" sz="1400" b="1" dirty="0">
                <a:latin typeface="Courier New" panose="02070309020205020404" pitchFamily="49" charset="0"/>
                <a:cs typeface="Courier New" panose="02070309020205020404" pitchFamily="49" charset="0"/>
              </a:rPr>
              <a:t>(struct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tail != NULL ) tail-&gt;next = new;</a:t>
            </a:r>
          </a:p>
          <a:p>
            <a:r>
              <a:rPr lang="en-US" sz="1400" b="1" dirty="0">
                <a:solidFill>
                  <a:schemeClr val="accent1"/>
                </a:solidFill>
                <a:latin typeface="Courier New" panose="02070309020205020404" pitchFamily="49" charset="0"/>
                <a:cs typeface="Courier New" panose="02070309020205020404" pitchFamily="49" charset="0"/>
              </a:rPr>
              <a:t>      new-&gt;text = save;</a:t>
            </a:r>
          </a:p>
          <a:p>
            <a:r>
              <a:rPr lang="en-US" sz="1400" b="1" dirty="0">
                <a:latin typeface="Courier New" panose="02070309020205020404" pitchFamily="49" charset="0"/>
                <a:cs typeface="Courier New" panose="02070309020205020404" pitchFamily="49" charset="0"/>
              </a:rPr>
              <a:t>      new-&gt;next = NULL;</a:t>
            </a:r>
          </a:p>
          <a:p>
            <a:r>
              <a:rPr lang="en-US" sz="1400" b="1" dirty="0">
                <a:latin typeface="Courier New" panose="02070309020205020404" pitchFamily="49" charset="0"/>
                <a:cs typeface="Courier New" panose="02070309020205020404" pitchFamily="49" charset="0"/>
              </a:rPr>
              <a:t>      tail = new;</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head == NULL ) head = new;</a:t>
            </a:r>
          </a:p>
          <a:p>
            <a:r>
              <a:rPr lang="en-US" sz="1400" b="1" dirty="0">
                <a:latin typeface="Courier New" panose="02070309020205020404" pitchFamily="49" charset="0"/>
                <a:cs typeface="Courier New" panose="02070309020205020404" pitchFamily="49" charset="0"/>
              </a:rPr>
              <a:t>  }</a:t>
            </a:r>
          </a:p>
        </p:txBody>
      </p:sp>
      <p:sp>
        <p:nvSpPr>
          <p:cNvPr id="5" name="Rectangle 4">
            <a:extLst>
              <a:ext uri="{FF2B5EF4-FFF2-40B4-BE49-F238E27FC236}">
                <a16:creationId xmlns:a16="http://schemas.microsoft.com/office/drawing/2014/main" id="{BD4F6303-263B-8385-CE66-113E99FCF78C}"/>
              </a:ext>
            </a:extLst>
          </p:cNvPr>
          <p:cNvSpPr/>
          <p:nvPr/>
        </p:nvSpPr>
        <p:spPr>
          <a:xfrm>
            <a:off x="8256495" y="123662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8256495" y="16530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504072" y="1334604"/>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9579110" y="1432572"/>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8256495" y="28901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8256495" y="327388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10504072" y="2988127"/>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9579110" y="3086096"/>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8256495" y="1848963"/>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712280" y="25795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735420" y="32987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7034895" y="1236629"/>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9" idx="0"/>
          </p:cNvCxnSpPr>
          <p:nvPr/>
        </p:nvCxnSpPr>
        <p:spPr>
          <a:xfrm flipV="1">
            <a:off x="7058035" y="2890153"/>
            <a:ext cx="1859768" cy="604529"/>
          </a:xfrm>
          <a:prstGeom prst="curvedConnector4">
            <a:avLst>
              <a:gd name="adj1" fmla="val 32221"/>
              <a:gd name="adj2" fmla="val 13781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442854-53F7-111E-B7AB-47569A6D14BF}"/>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kr_06_07.c</a:t>
            </a:r>
          </a:p>
        </p:txBody>
      </p:sp>
      <p:cxnSp>
        <p:nvCxnSpPr>
          <p:cNvPr id="11" name="Curved Connector 10">
            <a:extLst>
              <a:ext uri="{FF2B5EF4-FFF2-40B4-BE49-F238E27FC236}">
                <a16:creationId xmlns:a16="http://schemas.microsoft.com/office/drawing/2014/main" id="{25503138-01A2-5EF2-CC9D-84C589F79D41}"/>
              </a:ext>
            </a:extLst>
          </p:cNvPr>
          <p:cNvCxnSpPr>
            <a:cxnSpLocks/>
            <a:stCxn id="12" idx="3"/>
            <a:endCxn id="18" idx="0"/>
          </p:cNvCxnSpPr>
          <p:nvPr/>
        </p:nvCxnSpPr>
        <p:spPr>
          <a:xfrm flipH="1">
            <a:off x="8917803" y="3469829"/>
            <a:ext cx="661307" cy="1173509"/>
          </a:xfrm>
          <a:prstGeom prst="curvedConnector4">
            <a:avLst>
              <a:gd name="adj1" fmla="val -34568"/>
              <a:gd name="adj2" fmla="val 58349"/>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197B56CC-4882-62D3-CA69-2DF143DE2E87}"/>
              </a:ext>
            </a:extLst>
          </p:cNvPr>
          <p:cNvSpPr/>
          <p:nvPr/>
        </p:nvSpPr>
        <p:spPr>
          <a:xfrm>
            <a:off x="5712279" y="400169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new</a:t>
            </a:r>
          </a:p>
        </p:txBody>
      </p:sp>
      <p:sp>
        <p:nvSpPr>
          <p:cNvPr id="20" name="Rectangle 19">
            <a:extLst>
              <a:ext uri="{FF2B5EF4-FFF2-40B4-BE49-F238E27FC236}">
                <a16:creationId xmlns:a16="http://schemas.microsoft.com/office/drawing/2014/main" id="{CB9CE2B1-D928-9441-839A-3940E6B45F7B}"/>
              </a:ext>
            </a:extLst>
          </p:cNvPr>
          <p:cNvSpPr/>
          <p:nvPr/>
        </p:nvSpPr>
        <p:spPr>
          <a:xfrm>
            <a:off x="10504072" y="4741312"/>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sp>
        <p:nvSpPr>
          <p:cNvPr id="21" name="Rectangle 20">
            <a:extLst>
              <a:ext uri="{FF2B5EF4-FFF2-40B4-BE49-F238E27FC236}">
                <a16:creationId xmlns:a16="http://schemas.microsoft.com/office/drawing/2014/main" id="{DCC6684A-B4CC-99F5-3CED-0EE0EB4F04F9}"/>
              </a:ext>
            </a:extLst>
          </p:cNvPr>
          <p:cNvSpPr/>
          <p:nvPr/>
        </p:nvSpPr>
        <p:spPr>
          <a:xfrm>
            <a:off x="10988487" y="4187685"/>
            <a:ext cx="898714"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save</a:t>
            </a:r>
          </a:p>
        </p:txBody>
      </p:sp>
      <p:cxnSp>
        <p:nvCxnSpPr>
          <p:cNvPr id="22" name="Curved Connector 21">
            <a:extLst>
              <a:ext uri="{FF2B5EF4-FFF2-40B4-BE49-F238E27FC236}">
                <a16:creationId xmlns:a16="http://schemas.microsoft.com/office/drawing/2014/main" id="{6E86EE89-9899-6183-E2CC-6A27B43B672D}"/>
              </a:ext>
            </a:extLst>
          </p:cNvPr>
          <p:cNvCxnSpPr>
            <a:cxnSpLocks/>
            <a:stCxn id="21" idx="1"/>
            <a:endCxn id="20" idx="0"/>
          </p:cNvCxnSpPr>
          <p:nvPr/>
        </p:nvCxnSpPr>
        <p:spPr>
          <a:xfrm rot="10800000" flipV="1">
            <a:off x="10746279" y="4383628"/>
            <a:ext cx="242208" cy="357684"/>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8" name="Rectangle 17">
            <a:extLst>
              <a:ext uri="{FF2B5EF4-FFF2-40B4-BE49-F238E27FC236}">
                <a16:creationId xmlns:a16="http://schemas.microsoft.com/office/drawing/2014/main" id="{C0D60AC2-C956-1184-6EDB-9D03E6521B71}"/>
              </a:ext>
            </a:extLst>
          </p:cNvPr>
          <p:cNvSpPr/>
          <p:nvPr/>
        </p:nvSpPr>
        <p:spPr>
          <a:xfrm>
            <a:off x="8256495" y="46433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9" name="Rectangle 18">
            <a:extLst>
              <a:ext uri="{FF2B5EF4-FFF2-40B4-BE49-F238E27FC236}">
                <a16:creationId xmlns:a16="http://schemas.microsoft.com/office/drawing/2014/main" id="{2E9023D3-2A03-CD75-6550-DD574D5A9C25}"/>
              </a:ext>
            </a:extLst>
          </p:cNvPr>
          <p:cNvSpPr/>
          <p:nvPr/>
        </p:nvSpPr>
        <p:spPr>
          <a:xfrm>
            <a:off x="8256495" y="502707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cxnSp>
        <p:nvCxnSpPr>
          <p:cNvPr id="24" name="Curved Connector 23">
            <a:extLst>
              <a:ext uri="{FF2B5EF4-FFF2-40B4-BE49-F238E27FC236}">
                <a16:creationId xmlns:a16="http://schemas.microsoft.com/office/drawing/2014/main" id="{5A71E555-3DC9-7CAC-A236-D0582C0D1E37}"/>
              </a:ext>
            </a:extLst>
          </p:cNvPr>
          <p:cNvCxnSpPr>
            <a:cxnSpLocks/>
            <a:stCxn id="16" idx="3"/>
            <a:endCxn id="18" idx="0"/>
          </p:cNvCxnSpPr>
          <p:nvPr/>
        </p:nvCxnSpPr>
        <p:spPr>
          <a:xfrm>
            <a:off x="7034894" y="4197635"/>
            <a:ext cx="1882909" cy="445703"/>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 name="Curved Connector 2">
            <a:extLst>
              <a:ext uri="{FF2B5EF4-FFF2-40B4-BE49-F238E27FC236}">
                <a16:creationId xmlns:a16="http://schemas.microsoft.com/office/drawing/2014/main" id="{7BA873D3-DD14-7C2E-5108-1D41320D4C9A}"/>
              </a:ext>
            </a:extLst>
          </p:cNvPr>
          <p:cNvCxnSpPr>
            <a:cxnSpLocks/>
          </p:cNvCxnSpPr>
          <p:nvPr/>
        </p:nvCxnSpPr>
        <p:spPr>
          <a:xfrm>
            <a:off x="9579110" y="4839281"/>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A99D639A-5365-473E-CD0A-7BD54A1FE72F}"/>
              </a:ext>
            </a:extLst>
          </p:cNvPr>
          <p:cNvSpPr txBox="1"/>
          <p:nvPr/>
        </p:nvSpPr>
        <p:spPr>
          <a:xfrm>
            <a:off x="800100" y="4653641"/>
            <a:ext cx="4229100" cy="646331"/>
          </a:xfrm>
          <a:prstGeom prst="rect">
            <a:avLst/>
          </a:prstGeom>
          <a:noFill/>
        </p:spPr>
        <p:txBody>
          <a:bodyPr wrap="square" rtlCol="0">
            <a:spAutoFit/>
          </a:bodyPr>
          <a:lstStyle/>
          <a:p>
            <a:r>
              <a:rPr lang="en-US" dirty="0">
                <a:solidFill>
                  <a:schemeClr val="accent1"/>
                </a:solidFill>
              </a:rPr>
              <a:t>Point the text pointer in the </a:t>
            </a:r>
            <a:r>
              <a:rPr lang="en-US" dirty="0" err="1">
                <a:solidFill>
                  <a:schemeClr val="accent1"/>
                </a:solidFill>
              </a:rPr>
              <a:t>lnode</a:t>
            </a:r>
            <a:r>
              <a:rPr lang="en-US" dirty="0">
                <a:solidFill>
                  <a:schemeClr val="accent1"/>
                </a:solidFill>
              </a:rPr>
              <a:t> to the recently allocated copy of line.</a:t>
            </a:r>
          </a:p>
        </p:txBody>
      </p:sp>
    </p:spTree>
    <p:extLst>
      <p:ext uri="{BB962C8B-B14F-4D97-AF65-F5344CB8AC3E}">
        <p14:creationId xmlns:p14="http://schemas.microsoft.com/office/powerpoint/2010/main" val="2227655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4DA7552-EC98-84EE-2CD2-0A9F909761CF}"/>
              </a:ext>
            </a:extLst>
          </p:cNvPr>
          <p:cNvSpPr>
            <a:spLocks noGrp="1"/>
          </p:cNvSpPr>
          <p:nvPr>
            <p:ph type="title"/>
          </p:nvPr>
        </p:nvSpPr>
        <p:spPr/>
        <p:txBody>
          <a:bodyPr/>
          <a:lstStyle/>
          <a:p>
            <a:r>
              <a:rPr lang="en-US" dirty="0"/>
              <a:t>A Mid Chapter Surprise</a:t>
            </a:r>
          </a:p>
        </p:txBody>
      </p:sp>
      <p:sp>
        <p:nvSpPr>
          <p:cNvPr id="4" name="Content Placeholder 3">
            <a:extLst>
              <a:ext uri="{FF2B5EF4-FFF2-40B4-BE49-F238E27FC236}">
                <a16:creationId xmlns:a16="http://schemas.microsoft.com/office/drawing/2014/main" id="{0697F30F-9497-778B-299B-B43EF21527B7}"/>
              </a:ext>
            </a:extLst>
          </p:cNvPr>
          <p:cNvSpPr>
            <a:spLocks noGrp="1"/>
          </p:cNvSpPr>
          <p:nvPr>
            <p:ph idx="1"/>
          </p:nvPr>
        </p:nvSpPr>
        <p:spPr/>
        <p:txBody>
          <a:bodyPr/>
          <a:lstStyle/>
          <a:p>
            <a:r>
              <a:rPr lang="en-US" dirty="0"/>
              <a:t>Structures 6.1 – 6.4</a:t>
            </a:r>
          </a:p>
          <a:p>
            <a:pPr lvl="1"/>
            <a:r>
              <a:rPr lang="en-US" dirty="0"/>
              <a:t>Simple and elegant concept</a:t>
            </a:r>
          </a:p>
          <a:p>
            <a:pPr lvl="1"/>
            <a:r>
              <a:rPr lang="en-US" dirty="0"/>
              <a:t>A new "type" that wraps a few other types</a:t>
            </a:r>
          </a:p>
          <a:p>
            <a:pPr lvl="1"/>
            <a:r>
              <a:rPr lang="en-US" dirty="0"/>
              <a:t>The last foundational component in the core C language</a:t>
            </a:r>
          </a:p>
          <a:p>
            <a:pPr lvl="1"/>
            <a:r>
              <a:rPr lang="en-US" dirty="0"/>
              <a:t>Structures can point to structures</a:t>
            </a:r>
          </a:p>
          <a:p>
            <a:r>
              <a:rPr lang="en-US" i="1" u="sng" dirty="0"/>
              <a:t>Data</a:t>
            </a:r>
            <a:r>
              <a:rPr lang="en-US" dirty="0"/>
              <a:t> Structures 6.5, 6.6</a:t>
            </a:r>
          </a:p>
          <a:p>
            <a:pPr lvl="1"/>
            <a:r>
              <a:rPr lang="en-US" dirty="0"/>
              <a:t>Foundational notion in Computer Science</a:t>
            </a:r>
          </a:p>
          <a:p>
            <a:pPr lvl="1"/>
            <a:r>
              <a:rPr lang="en-US" dirty="0"/>
              <a:t>Building useful libraries and objects</a:t>
            </a:r>
          </a:p>
          <a:p>
            <a:pPr lvl="1"/>
            <a:r>
              <a:rPr lang="en-US" dirty="0"/>
              <a:t>How would you implement a Python Dictionary in C?</a:t>
            </a:r>
          </a:p>
          <a:p>
            <a:r>
              <a:rPr lang="en-US" dirty="0"/>
              <a:t>Take your time and understand</a:t>
            </a:r>
          </a:p>
        </p:txBody>
      </p:sp>
      <p:sp>
        <p:nvSpPr>
          <p:cNvPr id="7" name="TextBox 6">
            <a:extLst>
              <a:ext uri="{FF2B5EF4-FFF2-40B4-BE49-F238E27FC236}">
                <a16:creationId xmlns:a16="http://schemas.microsoft.com/office/drawing/2014/main" id="{4647502B-4E34-9511-4B32-962CD6312287}"/>
              </a:ext>
            </a:extLst>
          </p:cNvPr>
          <p:cNvSpPr txBox="1"/>
          <p:nvPr/>
        </p:nvSpPr>
        <p:spPr>
          <a:xfrm>
            <a:off x="9558797" y="864391"/>
            <a:ext cx="572593" cy="461665"/>
          </a:xfrm>
          <a:prstGeom prst="rect">
            <a:avLst/>
          </a:prstGeom>
          <a:noFill/>
        </p:spPr>
        <p:txBody>
          <a:bodyPr wrap="none" rtlCol="0">
            <a:spAutoFit/>
          </a:bodyPr>
          <a:lstStyle/>
          <a:p>
            <a:r>
              <a:rPr lang="en-US" sz="2400" dirty="0"/>
              <a:t>6.5</a:t>
            </a:r>
          </a:p>
        </p:txBody>
      </p:sp>
      <p:cxnSp>
        <p:nvCxnSpPr>
          <p:cNvPr id="9" name="Straight Arrow Connector 8">
            <a:extLst>
              <a:ext uri="{FF2B5EF4-FFF2-40B4-BE49-F238E27FC236}">
                <a16:creationId xmlns:a16="http://schemas.microsoft.com/office/drawing/2014/main" id="{971A1F95-2880-2C5B-72D5-4D850DF5D9D3}"/>
              </a:ext>
            </a:extLst>
          </p:cNvPr>
          <p:cNvCxnSpPr>
            <a:cxnSpLocks/>
            <a:stCxn id="7" idx="3"/>
          </p:cNvCxnSpPr>
          <p:nvPr/>
        </p:nvCxnSpPr>
        <p:spPr>
          <a:xfrm>
            <a:off x="10131390" y="1095224"/>
            <a:ext cx="615337" cy="460781"/>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2" name="Freeform 11">
            <a:extLst>
              <a:ext uri="{FF2B5EF4-FFF2-40B4-BE49-F238E27FC236}">
                <a16:creationId xmlns:a16="http://schemas.microsoft.com/office/drawing/2014/main" id="{DDC68560-5577-3946-7BE3-9963EA1F0726}"/>
              </a:ext>
            </a:extLst>
          </p:cNvPr>
          <p:cNvSpPr/>
          <p:nvPr/>
        </p:nvSpPr>
        <p:spPr>
          <a:xfrm>
            <a:off x="8438061" y="864391"/>
            <a:ext cx="2643187" cy="1316683"/>
          </a:xfrm>
          <a:custGeom>
            <a:avLst/>
            <a:gdLst>
              <a:gd name="connsiteX0" fmla="*/ 0 w 2643187"/>
              <a:gd name="connsiteY0" fmla="*/ 2014537 h 2014537"/>
              <a:gd name="connsiteX1" fmla="*/ 2257425 w 2643187"/>
              <a:gd name="connsiteY1" fmla="*/ 1571625 h 2014537"/>
              <a:gd name="connsiteX2" fmla="*/ 2643187 w 2643187"/>
              <a:gd name="connsiteY2" fmla="*/ 0 h 2014537"/>
            </a:gdLst>
            <a:ahLst/>
            <a:cxnLst>
              <a:cxn ang="0">
                <a:pos x="connsiteX0" y="connsiteY0"/>
              </a:cxn>
              <a:cxn ang="0">
                <a:pos x="connsiteX1" y="connsiteY1"/>
              </a:cxn>
              <a:cxn ang="0">
                <a:pos x="connsiteX2" y="connsiteY2"/>
              </a:cxn>
            </a:cxnLst>
            <a:rect l="l" t="t" r="r" b="b"/>
            <a:pathLst>
              <a:path w="2643187" h="2014537">
                <a:moveTo>
                  <a:pt x="0" y="2014537"/>
                </a:moveTo>
                <a:lnTo>
                  <a:pt x="2257425" y="1571625"/>
                </a:lnTo>
                <a:lnTo>
                  <a:pt x="2643187" y="0"/>
                </a:lnTo>
              </a:path>
            </a:pathLst>
          </a:cu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9F11A60-F0FB-8443-6898-0E05895847B3}"/>
              </a:ext>
            </a:extLst>
          </p:cNvPr>
          <p:cNvSpPr txBox="1"/>
          <p:nvPr/>
        </p:nvSpPr>
        <p:spPr>
          <a:xfrm>
            <a:off x="9558797" y="2411023"/>
            <a:ext cx="649537" cy="369332"/>
          </a:xfrm>
          <a:prstGeom prst="rect">
            <a:avLst/>
          </a:prstGeom>
          <a:noFill/>
        </p:spPr>
        <p:txBody>
          <a:bodyPr wrap="none" rtlCol="0">
            <a:spAutoFit/>
          </a:bodyPr>
          <a:lstStyle/>
          <a:p>
            <a:r>
              <a:rPr lang="en-US" dirty="0"/>
              <a:t>Time</a:t>
            </a:r>
          </a:p>
        </p:txBody>
      </p:sp>
      <p:sp>
        <p:nvSpPr>
          <p:cNvPr id="14" name="TextBox 13">
            <a:extLst>
              <a:ext uri="{FF2B5EF4-FFF2-40B4-BE49-F238E27FC236}">
                <a16:creationId xmlns:a16="http://schemas.microsoft.com/office/drawing/2014/main" id="{E80C63A7-E366-D591-AD68-EA9C1D306122}"/>
              </a:ext>
            </a:extLst>
          </p:cNvPr>
          <p:cNvSpPr txBox="1"/>
          <p:nvPr/>
        </p:nvSpPr>
        <p:spPr>
          <a:xfrm rot="16200000">
            <a:off x="7793700" y="1278763"/>
            <a:ext cx="702500" cy="369332"/>
          </a:xfrm>
          <a:prstGeom prst="rect">
            <a:avLst/>
          </a:prstGeom>
          <a:noFill/>
        </p:spPr>
        <p:txBody>
          <a:bodyPr wrap="none" rtlCol="0">
            <a:spAutoFit/>
          </a:bodyPr>
          <a:lstStyle/>
          <a:p>
            <a:r>
              <a:rPr lang="en-US" dirty="0"/>
              <a:t>Effort</a:t>
            </a:r>
          </a:p>
        </p:txBody>
      </p:sp>
      <p:sp>
        <p:nvSpPr>
          <p:cNvPr id="16" name="Rectangle 15">
            <a:extLst>
              <a:ext uri="{FF2B5EF4-FFF2-40B4-BE49-F238E27FC236}">
                <a16:creationId xmlns:a16="http://schemas.microsoft.com/office/drawing/2014/main" id="{A92733D1-941D-DDB2-F74F-9045AE8F09CB}"/>
              </a:ext>
            </a:extLst>
          </p:cNvPr>
          <p:cNvSpPr/>
          <p:nvPr/>
        </p:nvSpPr>
        <p:spPr>
          <a:xfrm>
            <a:off x="8329616" y="700085"/>
            <a:ext cx="2971800" cy="17109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886F97CC-3708-48E4-2DD8-F48E17D93AB2}"/>
              </a:ext>
            </a:extLst>
          </p:cNvPr>
          <p:cNvSpPr txBox="1"/>
          <p:nvPr/>
        </p:nvSpPr>
        <p:spPr>
          <a:xfrm>
            <a:off x="9352759" y="1358351"/>
            <a:ext cx="572593" cy="461665"/>
          </a:xfrm>
          <a:prstGeom prst="rect">
            <a:avLst/>
          </a:prstGeom>
          <a:noFill/>
        </p:spPr>
        <p:txBody>
          <a:bodyPr wrap="none" rtlCol="0">
            <a:spAutoFit/>
          </a:bodyPr>
          <a:lstStyle/>
          <a:p>
            <a:r>
              <a:rPr lang="en-US" sz="2400" dirty="0"/>
              <a:t>6.4</a:t>
            </a:r>
          </a:p>
        </p:txBody>
      </p:sp>
      <p:cxnSp>
        <p:nvCxnSpPr>
          <p:cNvPr id="15" name="Straight Arrow Connector 14">
            <a:extLst>
              <a:ext uri="{FF2B5EF4-FFF2-40B4-BE49-F238E27FC236}">
                <a16:creationId xmlns:a16="http://schemas.microsoft.com/office/drawing/2014/main" id="{FA66737E-7D39-66C3-4245-5E616C664C5F}"/>
              </a:ext>
            </a:extLst>
          </p:cNvPr>
          <p:cNvCxnSpPr>
            <a:cxnSpLocks/>
            <a:stCxn id="11" idx="3"/>
          </p:cNvCxnSpPr>
          <p:nvPr/>
        </p:nvCxnSpPr>
        <p:spPr>
          <a:xfrm>
            <a:off x="9925352" y="1589184"/>
            <a:ext cx="547386" cy="236441"/>
          </a:xfrm>
          <a:prstGeom prst="straightConnector1">
            <a:avLst/>
          </a:prstGeom>
          <a:ln w="381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43054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6F9B66A-1D44-FAE1-6AA5-057FB5821065}"/>
              </a:ext>
            </a:extLst>
          </p:cNvPr>
          <p:cNvSpPr txBox="1"/>
          <p:nvPr/>
        </p:nvSpPr>
        <p:spPr>
          <a:xfrm>
            <a:off x="231976" y="559505"/>
            <a:ext cx="5662127" cy="3108543"/>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 while(</a:t>
            </a:r>
            <a:r>
              <a:rPr lang="en-US" sz="1400" b="1" dirty="0" err="1">
                <a:latin typeface="Courier New" panose="02070309020205020404" pitchFamily="49" charset="0"/>
                <a:cs typeface="Courier New" panose="02070309020205020404" pitchFamily="49" charset="0"/>
              </a:rPr>
              <a:t>fgets</a:t>
            </a:r>
            <a:r>
              <a:rPr lang="en-US" sz="1400" b="1" dirty="0">
                <a:latin typeface="Courier New" panose="02070309020205020404" pitchFamily="49" charset="0"/>
                <a:cs typeface="Courier New" panose="02070309020205020404" pitchFamily="49" charset="0"/>
              </a:rPr>
              <a:t>(line, MAXLINE, stdin) != NULL) {</a:t>
            </a:r>
          </a:p>
          <a:p>
            <a:r>
              <a:rPr lang="en-US" sz="1400" b="1" dirty="0">
                <a:latin typeface="Courier New" panose="02070309020205020404" pitchFamily="49" charset="0"/>
                <a:cs typeface="Courier New" panose="02070309020205020404" pitchFamily="49" charset="0"/>
              </a:rPr>
              <a:t>      char *save = (char *) malloc(</a:t>
            </a:r>
            <a:r>
              <a:rPr lang="en-US" sz="1400" b="1" dirty="0" err="1">
                <a:latin typeface="Courier New" panose="02070309020205020404" pitchFamily="49" charset="0"/>
                <a:cs typeface="Courier New" panose="02070309020205020404" pitchFamily="49" charset="0"/>
              </a:rPr>
              <a:t>strlen</a:t>
            </a:r>
            <a:r>
              <a:rPr lang="en-US" sz="1400" b="1" dirty="0">
                <a:latin typeface="Courier New" panose="02070309020205020404" pitchFamily="49" charset="0"/>
                <a:cs typeface="Courier New" panose="02070309020205020404" pitchFamily="49" charset="0"/>
              </a:rPr>
              <a:t>(line)+1);</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strcpy</a:t>
            </a:r>
            <a:r>
              <a:rPr lang="en-US" sz="1400" b="1" dirty="0">
                <a:latin typeface="Courier New" panose="02070309020205020404" pitchFamily="49" charset="0"/>
                <a:cs typeface="Courier New" panose="02070309020205020404" pitchFamily="49" charset="0"/>
              </a:rPr>
              <a:t>(save, line);</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*new =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 </a:t>
            </a:r>
          </a:p>
          <a:p>
            <a:r>
              <a:rPr lang="en-US" sz="1400" b="1" dirty="0">
                <a:latin typeface="Courier New" panose="02070309020205020404" pitchFamily="49" charset="0"/>
                <a:cs typeface="Courier New" panose="02070309020205020404" pitchFamily="49" charset="0"/>
              </a:rPr>
              <a:t>          malloc(</a:t>
            </a:r>
            <a:r>
              <a:rPr lang="en-US" sz="1400" b="1" dirty="0" err="1">
                <a:latin typeface="Courier New" panose="02070309020205020404" pitchFamily="49" charset="0"/>
                <a:cs typeface="Courier New" panose="02070309020205020404" pitchFamily="49" charset="0"/>
              </a:rPr>
              <a:t>sizeof</a:t>
            </a:r>
            <a:r>
              <a:rPr lang="en-US" sz="1400" b="1" dirty="0">
                <a:latin typeface="Courier New" panose="02070309020205020404" pitchFamily="49" charset="0"/>
                <a:cs typeface="Courier New" panose="02070309020205020404" pitchFamily="49" charset="0"/>
              </a:rPr>
              <a:t>(struct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tail != NULL ) tail-&gt;next = new;</a:t>
            </a:r>
          </a:p>
          <a:p>
            <a:r>
              <a:rPr lang="en-US" sz="1400" b="1" dirty="0">
                <a:latin typeface="Courier New" panose="02070309020205020404" pitchFamily="49" charset="0"/>
                <a:cs typeface="Courier New" panose="02070309020205020404" pitchFamily="49" charset="0"/>
              </a:rPr>
              <a:t>      new-&gt;text = save;</a:t>
            </a:r>
          </a:p>
          <a:p>
            <a:r>
              <a:rPr lang="en-US" sz="1400" b="1" dirty="0">
                <a:solidFill>
                  <a:schemeClr val="accent1"/>
                </a:solidFill>
                <a:latin typeface="Courier New" panose="02070309020205020404" pitchFamily="49" charset="0"/>
                <a:cs typeface="Courier New" panose="02070309020205020404" pitchFamily="49" charset="0"/>
              </a:rPr>
              <a:t>      new-&gt;next = NULL;</a:t>
            </a:r>
          </a:p>
          <a:p>
            <a:r>
              <a:rPr lang="en-US" sz="1400" b="1" dirty="0">
                <a:latin typeface="Courier New" panose="02070309020205020404" pitchFamily="49" charset="0"/>
                <a:cs typeface="Courier New" panose="02070309020205020404" pitchFamily="49" charset="0"/>
              </a:rPr>
              <a:t>      tail = new;</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head == NULL ) head = new;</a:t>
            </a:r>
          </a:p>
          <a:p>
            <a:r>
              <a:rPr lang="en-US" sz="1400" b="1" dirty="0">
                <a:latin typeface="Courier New" panose="02070309020205020404" pitchFamily="49" charset="0"/>
                <a:cs typeface="Courier New" panose="02070309020205020404" pitchFamily="49" charset="0"/>
              </a:rPr>
              <a:t>  }</a:t>
            </a:r>
          </a:p>
        </p:txBody>
      </p:sp>
      <p:sp>
        <p:nvSpPr>
          <p:cNvPr id="5" name="Rectangle 4">
            <a:extLst>
              <a:ext uri="{FF2B5EF4-FFF2-40B4-BE49-F238E27FC236}">
                <a16:creationId xmlns:a16="http://schemas.microsoft.com/office/drawing/2014/main" id="{BD4F6303-263B-8385-CE66-113E99FCF78C}"/>
              </a:ext>
            </a:extLst>
          </p:cNvPr>
          <p:cNvSpPr/>
          <p:nvPr/>
        </p:nvSpPr>
        <p:spPr>
          <a:xfrm>
            <a:off x="8256495" y="123662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8256495" y="16530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504072" y="1334604"/>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9579110" y="1432572"/>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8256495" y="28901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8256495" y="327388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10504072" y="2988127"/>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9579110" y="3086096"/>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8256495" y="1848963"/>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712280" y="25795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735420" y="32987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7034895" y="1236629"/>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9" idx="0"/>
          </p:cNvCxnSpPr>
          <p:nvPr/>
        </p:nvCxnSpPr>
        <p:spPr>
          <a:xfrm flipV="1">
            <a:off x="7058035" y="2890153"/>
            <a:ext cx="1859768" cy="604529"/>
          </a:xfrm>
          <a:prstGeom prst="curvedConnector4">
            <a:avLst>
              <a:gd name="adj1" fmla="val 32221"/>
              <a:gd name="adj2" fmla="val 13781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442854-53F7-111E-B7AB-47569A6D14BF}"/>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kr_06_07.c</a:t>
            </a:r>
          </a:p>
        </p:txBody>
      </p:sp>
      <p:cxnSp>
        <p:nvCxnSpPr>
          <p:cNvPr id="11" name="Curved Connector 10">
            <a:extLst>
              <a:ext uri="{FF2B5EF4-FFF2-40B4-BE49-F238E27FC236}">
                <a16:creationId xmlns:a16="http://schemas.microsoft.com/office/drawing/2014/main" id="{25503138-01A2-5EF2-CC9D-84C589F79D41}"/>
              </a:ext>
            </a:extLst>
          </p:cNvPr>
          <p:cNvCxnSpPr>
            <a:cxnSpLocks/>
            <a:stCxn id="12" idx="3"/>
            <a:endCxn id="18" idx="0"/>
          </p:cNvCxnSpPr>
          <p:nvPr/>
        </p:nvCxnSpPr>
        <p:spPr>
          <a:xfrm flipH="1">
            <a:off x="8917803" y="3469829"/>
            <a:ext cx="661307" cy="1173509"/>
          </a:xfrm>
          <a:prstGeom prst="curvedConnector4">
            <a:avLst>
              <a:gd name="adj1" fmla="val -34568"/>
              <a:gd name="adj2" fmla="val 58349"/>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197B56CC-4882-62D3-CA69-2DF143DE2E87}"/>
              </a:ext>
            </a:extLst>
          </p:cNvPr>
          <p:cNvSpPr/>
          <p:nvPr/>
        </p:nvSpPr>
        <p:spPr>
          <a:xfrm>
            <a:off x="5712279" y="400169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new</a:t>
            </a:r>
          </a:p>
        </p:txBody>
      </p:sp>
      <p:sp>
        <p:nvSpPr>
          <p:cNvPr id="20" name="Rectangle 19">
            <a:extLst>
              <a:ext uri="{FF2B5EF4-FFF2-40B4-BE49-F238E27FC236}">
                <a16:creationId xmlns:a16="http://schemas.microsoft.com/office/drawing/2014/main" id="{CB9CE2B1-D928-9441-839A-3940E6B45F7B}"/>
              </a:ext>
            </a:extLst>
          </p:cNvPr>
          <p:cNvSpPr/>
          <p:nvPr/>
        </p:nvSpPr>
        <p:spPr>
          <a:xfrm>
            <a:off x="10504072" y="4741312"/>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sp>
        <p:nvSpPr>
          <p:cNvPr id="18" name="Rectangle 17">
            <a:extLst>
              <a:ext uri="{FF2B5EF4-FFF2-40B4-BE49-F238E27FC236}">
                <a16:creationId xmlns:a16="http://schemas.microsoft.com/office/drawing/2014/main" id="{C0D60AC2-C956-1184-6EDB-9D03E6521B71}"/>
              </a:ext>
            </a:extLst>
          </p:cNvPr>
          <p:cNvSpPr/>
          <p:nvPr/>
        </p:nvSpPr>
        <p:spPr>
          <a:xfrm>
            <a:off x="8256495" y="46433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9" name="Rectangle 18">
            <a:extLst>
              <a:ext uri="{FF2B5EF4-FFF2-40B4-BE49-F238E27FC236}">
                <a16:creationId xmlns:a16="http://schemas.microsoft.com/office/drawing/2014/main" id="{2E9023D3-2A03-CD75-6550-DD574D5A9C25}"/>
              </a:ext>
            </a:extLst>
          </p:cNvPr>
          <p:cNvSpPr/>
          <p:nvPr/>
        </p:nvSpPr>
        <p:spPr>
          <a:xfrm>
            <a:off x="8256495" y="502707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cxnSp>
        <p:nvCxnSpPr>
          <p:cNvPr id="24" name="Curved Connector 23">
            <a:extLst>
              <a:ext uri="{FF2B5EF4-FFF2-40B4-BE49-F238E27FC236}">
                <a16:creationId xmlns:a16="http://schemas.microsoft.com/office/drawing/2014/main" id="{5A71E555-3DC9-7CAC-A236-D0582C0D1E37}"/>
              </a:ext>
            </a:extLst>
          </p:cNvPr>
          <p:cNvCxnSpPr>
            <a:cxnSpLocks/>
            <a:stCxn id="16" idx="3"/>
            <a:endCxn id="18" idx="0"/>
          </p:cNvCxnSpPr>
          <p:nvPr/>
        </p:nvCxnSpPr>
        <p:spPr>
          <a:xfrm>
            <a:off x="7034894" y="4197635"/>
            <a:ext cx="1882909" cy="445703"/>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 name="Curved Connector 2">
            <a:extLst>
              <a:ext uri="{FF2B5EF4-FFF2-40B4-BE49-F238E27FC236}">
                <a16:creationId xmlns:a16="http://schemas.microsoft.com/office/drawing/2014/main" id="{7BA873D3-DD14-7C2E-5108-1D41320D4C9A}"/>
              </a:ext>
            </a:extLst>
          </p:cNvPr>
          <p:cNvCxnSpPr>
            <a:cxnSpLocks/>
          </p:cNvCxnSpPr>
          <p:nvPr/>
        </p:nvCxnSpPr>
        <p:spPr>
          <a:xfrm>
            <a:off x="9579110" y="4839281"/>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 name="&quot;No&quot; Symbol 5">
            <a:extLst>
              <a:ext uri="{FF2B5EF4-FFF2-40B4-BE49-F238E27FC236}">
                <a16:creationId xmlns:a16="http://schemas.microsoft.com/office/drawing/2014/main" id="{2B3A5F25-3EF9-367F-D174-ED40FBCBE82A}"/>
              </a:ext>
            </a:extLst>
          </p:cNvPr>
          <p:cNvSpPr/>
          <p:nvPr/>
        </p:nvSpPr>
        <p:spPr>
          <a:xfrm>
            <a:off x="9819913" y="5833412"/>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7" name="Curved Connector 16">
            <a:extLst>
              <a:ext uri="{FF2B5EF4-FFF2-40B4-BE49-F238E27FC236}">
                <a16:creationId xmlns:a16="http://schemas.microsoft.com/office/drawing/2014/main" id="{82C54398-8CA2-B9BF-4C9F-19DFA75C9492}"/>
              </a:ext>
            </a:extLst>
          </p:cNvPr>
          <p:cNvCxnSpPr>
            <a:cxnSpLocks/>
            <a:endCxn id="6" idx="0"/>
          </p:cNvCxnSpPr>
          <p:nvPr/>
        </p:nvCxnSpPr>
        <p:spPr>
          <a:xfrm>
            <a:off x="9579110" y="5223014"/>
            <a:ext cx="472044" cy="610398"/>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FFC06853-34E3-F942-E6B1-B7342292CB32}"/>
              </a:ext>
            </a:extLst>
          </p:cNvPr>
          <p:cNvSpPr txBox="1"/>
          <p:nvPr/>
        </p:nvSpPr>
        <p:spPr>
          <a:xfrm>
            <a:off x="800100" y="4653641"/>
            <a:ext cx="4229100" cy="646331"/>
          </a:xfrm>
          <a:prstGeom prst="rect">
            <a:avLst/>
          </a:prstGeom>
          <a:noFill/>
        </p:spPr>
        <p:txBody>
          <a:bodyPr wrap="square" rtlCol="0">
            <a:spAutoFit/>
          </a:bodyPr>
          <a:lstStyle/>
          <a:p>
            <a:r>
              <a:rPr lang="en-US" dirty="0">
                <a:solidFill>
                  <a:schemeClr val="accent1"/>
                </a:solidFill>
              </a:rPr>
              <a:t>Mark the newly allocated struct </a:t>
            </a:r>
            <a:r>
              <a:rPr lang="en-US" dirty="0" err="1">
                <a:solidFill>
                  <a:schemeClr val="accent1"/>
                </a:solidFill>
              </a:rPr>
              <a:t>lnode</a:t>
            </a:r>
            <a:r>
              <a:rPr lang="en-US" dirty="0">
                <a:solidFill>
                  <a:schemeClr val="accent1"/>
                </a:solidFill>
              </a:rPr>
              <a:t> as the last item in the lost using NULL.</a:t>
            </a:r>
          </a:p>
        </p:txBody>
      </p:sp>
    </p:spTree>
    <p:extLst>
      <p:ext uri="{BB962C8B-B14F-4D97-AF65-F5344CB8AC3E}">
        <p14:creationId xmlns:p14="http://schemas.microsoft.com/office/powerpoint/2010/main" val="16848777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6F9B66A-1D44-FAE1-6AA5-057FB5821065}"/>
              </a:ext>
            </a:extLst>
          </p:cNvPr>
          <p:cNvSpPr txBox="1"/>
          <p:nvPr/>
        </p:nvSpPr>
        <p:spPr>
          <a:xfrm>
            <a:off x="231976" y="559505"/>
            <a:ext cx="5662127" cy="3108543"/>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 while(</a:t>
            </a:r>
            <a:r>
              <a:rPr lang="en-US" sz="1400" b="1" dirty="0" err="1">
                <a:latin typeface="Courier New" panose="02070309020205020404" pitchFamily="49" charset="0"/>
                <a:cs typeface="Courier New" panose="02070309020205020404" pitchFamily="49" charset="0"/>
              </a:rPr>
              <a:t>fgets</a:t>
            </a:r>
            <a:r>
              <a:rPr lang="en-US" sz="1400" b="1" dirty="0">
                <a:latin typeface="Courier New" panose="02070309020205020404" pitchFamily="49" charset="0"/>
                <a:cs typeface="Courier New" panose="02070309020205020404" pitchFamily="49" charset="0"/>
              </a:rPr>
              <a:t>(line, MAXLINE, stdin) != NULL) {</a:t>
            </a:r>
          </a:p>
          <a:p>
            <a:r>
              <a:rPr lang="en-US" sz="1400" b="1" dirty="0">
                <a:latin typeface="Courier New" panose="02070309020205020404" pitchFamily="49" charset="0"/>
                <a:cs typeface="Courier New" panose="02070309020205020404" pitchFamily="49" charset="0"/>
              </a:rPr>
              <a:t>      char *save = (char *) malloc(</a:t>
            </a:r>
            <a:r>
              <a:rPr lang="en-US" sz="1400" b="1" dirty="0" err="1">
                <a:latin typeface="Courier New" panose="02070309020205020404" pitchFamily="49" charset="0"/>
                <a:cs typeface="Courier New" panose="02070309020205020404" pitchFamily="49" charset="0"/>
              </a:rPr>
              <a:t>strlen</a:t>
            </a:r>
            <a:r>
              <a:rPr lang="en-US" sz="1400" b="1" dirty="0">
                <a:latin typeface="Courier New" panose="02070309020205020404" pitchFamily="49" charset="0"/>
                <a:cs typeface="Courier New" panose="02070309020205020404" pitchFamily="49" charset="0"/>
              </a:rPr>
              <a:t>(line)+1);</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strcpy</a:t>
            </a:r>
            <a:r>
              <a:rPr lang="en-US" sz="1400" b="1" dirty="0">
                <a:latin typeface="Courier New" panose="02070309020205020404" pitchFamily="49" charset="0"/>
                <a:cs typeface="Courier New" panose="02070309020205020404" pitchFamily="49" charset="0"/>
              </a:rPr>
              <a:t>(save, line);</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*new =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 </a:t>
            </a:r>
          </a:p>
          <a:p>
            <a:r>
              <a:rPr lang="en-US" sz="1400" b="1" dirty="0">
                <a:latin typeface="Courier New" panose="02070309020205020404" pitchFamily="49" charset="0"/>
                <a:cs typeface="Courier New" panose="02070309020205020404" pitchFamily="49" charset="0"/>
              </a:rPr>
              <a:t>          malloc(</a:t>
            </a:r>
            <a:r>
              <a:rPr lang="en-US" sz="1400" b="1" dirty="0" err="1">
                <a:latin typeface="Courier New" panose="02070309020205020404" pitchFamily="49" charset="0"/>
                <a:cs typeface="Courier New" panose="02070309020205020404" pitchFamily="49" charset="0"/>
              </a:rPr>
              <a:t>sizeof</a:t>
            </a:r>
            <a:r>
              <a:rPr lang="en-US" sz="1400" b="1" dirty="0">
                <a:latin typeface="Courier New" panose="02070309020205020404" pitchFamily="49" charset="0"/>
                <a:cs typeface="Courier New" panose="02070309020205020404" pitchFamily="49" charset="0"/>
              </a:rPr>
              <a:t>(struct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tail != NULL ) tail-&gt;next = new;</a:t>
            </a:r>
          </a:p>
          <a:p>
            <a:r>
              <a:rPr lang="en-US" sz="1400" b="1" dirty="0">
                <a:latin typeface="Courier New" panose="02070309020205020404" pitchFamily="49" charset="0"/>
                <a:cs typeface="Courier New" panose="02070309020205020404" pitchFamily="49" charset="0"/>
              </a:rPr>
              <a:t>      new-&gt;text = save;</a:t>
            </a:r>
          </a:p>
          <a:p>
            <a:r>
              <a:rPr lang="en-US" sz="1400" b="1" dirty="0">
                <a:latin typeface="Courier New" panose="02070309020205020404" pitchFamily="49" charset="0"/>
                <a:cs typeface="Courier New" panose="02070309020205020404" pitchFamily="49" charset="0"/>
              </a:rPr>
              <a:t>      new-&gt;next = NULL;</a:t>
            </a:r>
          </a:p>
          <a:p>
            <a:r>
              <a:rPr lang="en-US" sz="1400" b="1" dirty="0">
                <a:solidFill>
                  <a:schemeClr val="accent1"/>
                </a:solidFill>
                <a:latin typeface="Courier New" panose="02070309020205020404" pitchFamily="49" charset="0"/>
                <a:cs typeface="Courier New" panose="02070309020205020404" pitchFamily="49" charset="0"/>
              </a:rPr>
              <a:t>      tail = new;</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head == NULL ) head = new;</a:t>
            </a:r>
          </a:p>
          <a:p>
            <a:r>
              <a:rPr lang="en-US" sz="1400" b="1" dirty="0">
                <a:latin typeface="Courier New" panose="02070309020205020404" pitchFamily="49" charset="0"/>
                <a:cs typeface="Courier New" panose="02070309020205020404" pitchFamily="49" charset="0"/>
              </a:rPr>
              <a:t>  }</a:t>
            </a:r>
          </a:p>
        </p:txBody>
      </p:sp>
      <p:sp>
        <p:nvSpPr>
          <p:cNvPr id="5" name="Rectangle 4">
            <a:extLst>
              <a:ext uri="{FF2B5EF4-FFF2-40B4-BE49-F238E27FC236}">
                <a16:creationId xmlns:a16="http://schemas.microsoft.com/office/drawing/2014/main" id="{BD4F6303-263B-8385-CE66-113E99FCF78C}"/>
              </a:ext>
            </a:extLst>
          </p:cNvPr>
          <p:cNvSpPr/>
          <p:nvPr/>
        </p:nvSpPr>
        <p:spPr>
          <a:xfrm>
            <a:off x="8256495" y="123662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8256495" y="16530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504072" y="1334604"/>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9579110" y="1432572"/>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8256495" y="28901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8256495" y="327388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10504072" y="2988127"/>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9579110" y="3086096"/>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8256495" y="1848963"/>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712280" y="25795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735420" y="32987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7034895" y="1236629"/>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18" idx="0"/>
          </p:cNvCxnSpPr>
          <p:nvPr/>
        </p:nvCxnSpPr>
        <p:spPr>
          <a:xfrm>
            <a:off x="7058035" y="3494682"/>
            <a:ext cx="1859768" cy="1148656"/>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442854-53F7-111E-B7AB-47569A6D14BF}"/>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kr_06_07.c</a:t>
            </a:r>
          </a:p>
        </p:txBody>
      </p:sp>
      <p:cxnSp>
        <p:nvCxnSpPr>
          <p:cNvPr id="11" name="Curved Connector 10">
            <a:extLst>
              <a:ext uri="{FF2B5EF4-FFF2-40B4-BE49-F238E27FC236}">
                <a16:creationId xmlns:a16="http://schemas.microsoft.com/office/drawing/2014/main" id="{25503138-01A2-5EF2-CC9D-84C589F79D41}"/>
              </a:ext>
            </a:extLst>
          </p:cNvPr>
          <p:cNvCxnSpPr>
            <a:cxnSpLocks/>
            <a:stCxn id="12" idx="3"/>
            <a:endCxn id="18" idx="0"/>
          </p:cNvCxnSpPr>
          <p:nvPr/>
        </p:nvCxnSpPr>
        <p:spPr>
          <a:xfrm flipH="1">
            <a:off x="8917803" y="3469829"/>
            <a:ext cx="661307" cy="1173509"/>
          </a:xfrm>
          <a:prstGeom prst="curvedConnector4">
            <a:avLst>
              <a:gd name="adj1" fmla="val -34568"/>
              <a:gd name="adj2" fmla="val 58349"/>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197B56CC-4882-62D3-CA69-2DF143DE2E87}"/>
              </a:ext>
            </a:extLst>
          </p:cNvPr>
          <p:cNvSpPr/>
          <p:nvPr/>
        </p:nvSpPr>
        <p:spPr>
          <a:xfrm>
            <a:off x="5712279" y="400169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new</a:t>
            </a:r>
          </a:p>
        </p:txBody>
      </p:sp>
      <p:sp>
        <p:nvSpPr>
          <p:cNvPr id="20" name="Rectangle 19">
            <a:extLst>
              <a:ext uri="{FF2B5EF4-FFF2-40B4-BE49-F238E27FC236}">
                <a16:creationId xmlns:a16="http://schemas.microsoft.com/office/drawing/2014/main" id="{CB9CE2B1-D928-9441-839A-3940E6B45F7B}"/>
              </a:ext>
            </a:extLst>
          </p:cNvPr>
          <p:cNvSpPr/>
          <p:nvPr/>
        </p:nvSpPr>
        <p:spPr>
          <a:xfrm>
            <a:off x="10504072" y="4741312"/>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sp>
        <p:nvSpPr>
          <p:cNvPr id="18" name="Rectangle 17">
            <a:extLst>
              <a:ext uri="{FF2B5EF4-FFF2-40B4-BE49-F238E27FC236}">
                <a16:creationId xmlns:a16="http://schemas.microsoft.com/office/drawing/2014/main" id="{C0D60AC2-C956-1184-6EDB-9D03E6521B71}"/>
              </a:ext>
            </a:extLst>
          </p:cNvPr>
          <p:cNvSpPr/>
          <p:nvPr/>
        </p:nvSpPr>
        <p:spPr>
          <a:xfrm>
            <a:off x="8256495" y="46433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9" name="Rectangle 18">
            <a:extLst>
              <a:ext uri="{FF2B5EF4-FFF2-40B4-BE49-F238E27FC236}">
                <a16:creationId xmlns:a16="http://schemas.microsoft.com/office/drawing/2014/main" id="{2E9023D3-2A03-CD75-6550-DD574D5A9C25}"/>
              </a:ext>
            </a:extLst>
          </p:cNvPr>
          <p:cNvSpPr/>
          <p:nvPr/>
        </p:nvSpPr>
        <p:spPr>
          <a:xfrm>
            <a:off x="8256495" y="502707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cxnSp>
        <p:nvCxnSpPr>
          <p:cNvPr id="24" name="Curved Connector 23">
            <a:extLst>
              <a:ext uri="{FF2B5EF4-FFF2-40B4-BE49-F238E27FC236}">
                <a16:creationId xmlns:a16="http://schemas.microsoft.com/office/drawing/2014/main" id="{5A71E555-3DC9-7CAC-A236-D0582C0D1E37}"/>
              </a:ext>
            </a:extLst>
          </p:cNvPr>
          <p:cNvCxnSpPr>
            <a:cxnSpLocks/>
            <a:stCxn id="16" idx="3"/>
            <a:endCxn id="18" idx="0"/>
          </p:cNvCxnSpPr>
          <p:nvPr/>
        </p:nvCxnSpPr>
        <p:spPr>
          <a:xfrm>
            <a:off x="7034894" y="4197635"/>
            <a:ext cx="1882909" cy="445703"/>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 name="Curved Connector 2">
            <a:extLst>
              <a:ext uri="{FF2B5EF4-FFF2-40B4-BE49-F238E27FC236}">
                <a16:creationId xmlns:a16="http://schemas.microsoft.com/office/drawing/2014/main" id="{7BA873D3-DD14-7C2E-5108-1D41320D4C9A}"/>
              </a:ext>
            </a:extLst>
          </p:cNvPr>
          <p:cNvCxnSpPr>
            <a:cxnSpLocks/>
          </p:cNvCxnSpPr>
          <p:nvPr/>
        </p:nvCxnSpPr>
        <p:spPr>
          <a:xfrm>
            <a:off x="9579110" y="4839281"/>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 name="&quot;No&quot; Symbol 5">
            <a:extLst>
              <a:ext uri="{FF2B5EF4-FFF2-40B4-BE49-F238E27FC236}">
                <a16:creationId xmlns:a16="http://schemas.microsoft.com/office/drawing/2014/main" id="{2B3A5F25-3EF9-367F-D174-ED40FBCBE82A}"/>
              </a:ext>
            </a:extLst>
          </p:cNvPr>
          <p:cNvSpPr/>
          <p:nvPr/>
        </p:nvSpPr>
        <p:spPr>
          <a:xfrm>
            <a:off x="9819913" y="5833412"/>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7" name="Curved Connector 16">
            <a:extLst>
              <a:ext uri="{FF2B5EF4-FFF2-40B4-BE49-F238E27FC236}">
                <a16:creationId xmlns:a16="http://schemas.microsoft.com/office/drawing/2014/main" id="{82C54398-8CA2-B9BF-4C9F-19DFA75C9492}"/>
              </a:ext>
            </a:extLst>
          </p:cNvPr>
          <p:cNvCxnSpPr>
            <a:cxnSpLocks/>
            <a:endCxn id="6" idx="0"/>
          </p:cNvCxnSpPr>
          <p:nvPr/>
        </p:nvCxnSpPr>
        <p:spPr>
          <a:xfrm>
            <a:off x="9579110" y="5223014"/>
            <a:ext cx="472044" cy="610398"/>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09960E9C-847E-F042-17C0-90678267C6D2}"/>
              </a:ext>
            </a:extLst>
          </p:cNvPr>
          <p:cNvSpPr txBox="1"/>
          <p:nvPr/>
        </p:nvSpPr>
        <p:spPr>
          <a:xfrm>
            <a:off x="800100" y="4653641"/>
            <a:ext cx="4229100" cy="646331"/>
          </a:xfrm>
          <a:prstGeom prst="rect">
            <a:avLst/>
          </a:prstGeom>
          <a:noFill/>
        </p:spPr>
        <p:txBody>
          <a:bodyPr wrap="square" rtlCol="0">
            <a:spAutoFit/>
          </a:bodyPr>
          <a:lstStyle/>
          <a:p>
            <a:r>
              <a:rPr lang="en-US" dirty="0">
                <a:solidFill>
                  <a:schemeClr val="accent1"/>
                </a:solidFill>
              </a:rPr>
              <a:t>Update tail to point to the newly allocated the “last item” in the list.</a:t>
            </a:r>
          </a:p>
        </p:txBody>
      </p:sp>
    </p:spTree>
    <p:extLst>
      <p:ext uri="{BB962C8B-B14F-4D97-AF65-F5344CB8AC3E}">
        <p14:creationId xmlns:p14="http://schemas.microsoft.com/office/powerpoint/2010/main" val="14503316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6F9B66A-1D44-FAE1-6AA5-057FB5821065}"/>
              </a:ext>
            </a:extLst>
          </p:cNvPr>
          <p:cNvSpPr txBox="1"/>
          <p:nvPr/>
        </p:nvSpPr>
        <p:spPr>
          <a:xfrm>
            <a:off x="231976" y="559505"/>
            <a:ext cx="5662127" cy="3108543"/>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 while(</a:t>
            </a:r>
            <a:r>
              <a:rPr lang="en-US" sz="1400" b="1" dirty="0" err="1">
                <a:latin typeface="Courier New" panose="02070309020205020404" pitchFamily="49" charset="0"/>
                <a:cs typeface="Courier New" panose="02070309020205020404" pitchFamily="49" charset="0"/>
              </a:rPr>
              <a:t>fgets</a:t>
            </a:r>
            <a:r>
              <a:rPr lang="en-US" sz="1400" b="1" dirty="0">
                <a:latin typeface="Courier New" panose="02070309020205020404" pitchFamily="49" charset="0"/>
                <a:cs typeface="Courier New" panose="02070309020205020404" pitchFamily="49" charset="0"/>
              </a:rPr>
              <a:t>(line, MAXLINE, stdin) != NULL) {</a:t>
            </a:r>
          </a:p>
          <a:p>
            <a:r>
              <a:rPr lang="en-US" sz="1400" b="1" dirty="0">
                <a:latin typeface="Courier New" panose="02070309020205020404" pitchFamily="49" charset="0"/>
                <a:cs typeface="Courier New" panose="02070309020205020404" pitchFamily="49" charset="0"/>
              </a:rPr>
              <a:t>      char *save = (char *) malloc(</a:t>
            </a:r>
            <a:r>
              <a:rPr lang="en-US" sz="1400" b="1" dirty="0" err="1">
                <a:latin typeface="Courier New" panose="02070309020205020404" pitchFamily="49" charset="0"/>
                <a:cs typeface="Courier New" panose="02070309020205020404" pitchFamily="49" charset="0"/>
              </a:rPr>
              <a:t>strlen</a:t>
            </a:r>
            <a:r>
              <a:rPr lang="en-US" sz="1400" b="1" dirty="0">
                <a:latin typeface="Courier New" panose="02070309020205020404" pitchFamily="49" charset="0"/>
                <a:cs typeface="Courier New" panose="02070309020205020404" pitchFamily="49" charset="0"/>
              </a:rPr>
              <a:t>(line)+1);</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strcpy</a:t>
            </a:r>
            <a:r>
              <a:rPr lang="en-US" sz="1400" b="1" dirty="0">
                <a:latin typeface="Courier New" panose="02070309020205020404" pitchFamily="49" charset="0"/>
                <a:cs typeface="Courier New" panose="02070309020205020404" pitchFamily="49" charset="0"/>
              </a:rPr>
              <a:t>(save, line);</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*new =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 </a:t>
            </a:r>
          </a:p>
          <a:p>
            <a:r>
              <a:rPr lang="en-US" sz="1400" b="1" dirty="0">
                <a:latin typeface="Courier New" panose="02070309020205020404" pitchFamily="49" charset="0"/>
                <a:cs typeface="Courier New" panose="02070309020205020404" pitchFamily="49" charset="0"/>
              </a:rPr>
              <a:t>          malloc(</a:t>
            </a:r>
            <a:r>
              <a:rPr lang="en-US" sz="1400" b="1" dirty="0" err="1">
                <a:latin typeface="Courier New" panose="02070309020205020404" pitchFamily="49" charset="0"/>
                <a:cs typeface="Courier New" panose="02070309020205020404" pitchFamily="49" charset="0"/>
              </a:rPr>
              <a:t>sizeof</a:t>
            </a:r>
            <a:r>
              <a:rPr lang="en-US" sz="1400" b="1" dirty="0">
                <a:latin typeface="Courier New" panose="02070309020205020404" pitchFamily="49" charset="0"/>
                <a:cs typeface="Courier New" panose="02070309020205020404" pitchFamily="49" charset="0"/>
              </a:rPr>
              <a:t>(struct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tail != NULL ) tail-&gt;next = new;</a:t>
            </a:r>
          </a:p>
          <a:p>
            <a:r>
              <a:rPr lang="en-US" sz="1400" b="1" dirty="0">
                <a:latin typeface="Courier New" panose="02070309020205020404" pitchFamily="49" charset="0"/>
                <a:cs typeface="Courier New" panose="02070309020205020404" pitchFamily="49" charset="0"/>
              </a:rPr>
              <a:t>      new-&gt;text = save;</a:t>
            </a:r>
          </a:p>
          <a:p>
            <a:r>
              <a:rPr lang="en-US" sz="1400" b="1" dirty="0">
                <a:latin typeface="Courier New" panose="02070309020205020404" pitchFamily="49" charset="0"/>
                <a:cs typeface="Courier New" panose="02070309020205020404" pitchFamily="49" charset="0"/>
              </a:rPr>
              <a:t>      new-&gt;next = NULL;</a:t>
            </a:r>
          </a:p>
          <a:p>
            <a:r>
              <a:rPr lang="en-US" sz="1400" b="1" dirty="0">
                <a:latin typeface="Courier New" panose="02070309020205020404" pitchFamily="49" charset="0"/>
                <a:cs typeface="Courier New" panose="02070309020205020404" pitchFamily="49" charset="0"/>
              </a:rPr>
              <a:t>      tail = new;</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head == NULL ) head = new;</a:t>
            </a:r>
          </a:p>
          <a:p>
            <a:r>
              <a:rPr lang="en-US" sz="1400" b="1" dirty="0">
                <a:latin typeface="Courier New" panose="02070309020205020404" pitchFamily="49" charset="0"/>
                <a:cs typeface="Courier New" panose="02070309020205020404" pitchFamily="49" charset="0"/>
              </a:rPr>
              <a:t>  }</a:t>
            </a:r>
          </a:p>
        </p:txBody>
      </p:sp>
      <p:sp>
        <p:nvSpPr>
          <p:cNvPr id="5" name="Rectangle 4">
            <a:extLst>
              <a:ext uri="{FF2B5EF4-FFF2-40B4-BE49-F238E27FC236}">
                <a16:creationId xmlns:a16="http://schemas.microsoft.com/office/drawing/2014/main" id="{BD4F6303-263B-8385-CE66-113E99FCF78C}"/>
              </a:ext>
            </a:extLst>
          </p:cNvPr>
          <p:cNvSpPr/>
          <p:nvPr/>
        </p:nvSpPr>
        <p:spPr>
          <a:xfrm>
            <a:off x="8256495" y="123662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8256495" y="16530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504072" y="1334604"/>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9579110" y="1432572"/>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8256495" y="28901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8256495" y="327388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10504072" y="2988127"/>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9579110" y="3086096"/>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8256495" y="1848963"/>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urved Connector 28">
            <a:extLst>
              <a:ext uri="{FF2B5EF4-FFF2-40B4-BE49-F238E27FC236}">
                <a16:creationId xmlns:a16="http://schemas.microsoft.com/office/drawing/2014/main" id="{F8EC7DA5-A779-EAC6-319B-732976F5BDEB}"/>
              </a:ext>
            </a:extLst>
          </p:cNvPr>
          <p:cNvCxnSpPr>
            <a:cxnSpLocks/>
            <a:stCxn id="12" idx="3"/>
            <a:endCxn id="37" idx="0"/>
          </p:cNvCxnSpPr>
          <p:nvPr/>
        </p:nvCxnSpPr>
        <p:spPr>
          <a:xfrm flipH="1">
            <a:off x="8917803" y="3469829"/>
            <a:ext cx="661307" cy="1173509"/>
          </a:xfrm>
          <a:prstGeom prst="curvedConnector4">
            <a:avLst>
              <a:gd name="adj1" fmla="val -34568"/>
              <a:gd name="adj2" fmla="val 58349"/>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08DD47E8-5CAC-0CDF-1BF1-63CF8E5F1ABE}"/>
              </a:ext>
            </a:extLst>
          </p:cNvPr>
          <p:cNvSpPr/>
          <p:nvPr/>
        </p:nvSpPr>
        <p:spPr>
          <a:xfrm>
            <a:off x="8256495" y="46433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39" name="Rectangle 38">
            <a:extLst>
              <a:ext uri="{FF2B5EF4-FFF2-40B4-BE49-F238E27FC236}">
                <a16:creationId xmlns:a16="http://schemas.microsoft.com/office/drawing/2014/main" id="{B6482826-6A09-3D56-7B56-459516A9A700}"/>
              </a:ext>
            </a:extLst>
          </p:cNvPr>
          <p:cNvSpPr/>
          <p:nvPr/>
        </p:nvSpPr>
        <p:spPr>
          <a:xfrm>
            <a:off x="8256495" y="502707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40" name="Rectangle 39">
            <a:extLst>
              <a:ext uri="{FF2B5EF4-FFF2-40B4-BE49-F238E27FC236}">
                <a16:creationId xmlns:a16="http://schemas.microsoft.com/office/drawing/2014/main" id="{56EA855E-E882-E047-3D63-A3277035B1D5}"/>
              </a:ext>
            </a:extLst>
          </p:cNvPr>
          <p:cNvSpPr/>
          <p:nvPr/>
        </p:nvSpPr>
        <p:spPr>
          <a:xfrm>
            <a:off x="10504072" y="4741312"/>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cxnSp>
        <p:nvCxnSpPr>
          <p:cNvPr id="41" name="Curved Connector 40">
            <a:extLst>
              <a:ext uri="{FF2B5EF4-FFF2-40B4-BE49-F238E27FC236}">
                <a16:creationId xmlns:a16="http://schemas.microsoft.com/office/drawing/2014/main" id="{8DB0138E-F509-D49B-1B24-C258939B3366}"/>
              </a:ext>
            </a:extLst>
          </p:cNvPr>
          <p:cNvCxnSpPr>
            <a:cxnSpLocks/>
            <a:stCxn id="37" idx="3"/>
          </p:cNvCxnSpPr>
          <p:nvPr/>
        </p:nvCxnSpPr>
        <p:spPr>
          <a:xfrm>
            <a:off x="9579110" y="4839281"/>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2" name="&quot;No&quot; Symbol 41">
            <a:extLst>
              <a:ext uri="{FF2B5EF4-FFF2-40B4-BE49-F238E27FC236}">
                <a16:creationId xmlns:a16="http://schemas.microsoft.com/office/drawing/2014/main" id="{8CEC0717-A90E-92A5-595B-8548B8B4AB6D}"/>
              </a:ext>
            </a:extLst>
          </p:cNvPr>
          <p:cNvSpPr/>
          <p:nvPr/>
        </p:nvSpPr>
        <p:spPr>
          <a:xfrm>
            <a:off x="9819913" y="5833412"/>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3" name="Curved Connector 42">
            <a:extLst>
              <a:ext uri="{FF2B5EF4-FFF2-40B4-BE49-F238E27FC236}">
                <a16:creationId xmlns:a16="http://schemas.microsoft.com/office/drawing/2014/main" id="{FEE19ED4-6842-54A7-68A4-2A3086C50547}"/>
              </a:ext>
            </a:extLst>
          </p:cNvPr>
          <p:cNvCxnSpPr>
            <a:cxnSpLocks/>
            <a:stCxn id="39" idx="3"/>
            <a:endCxn id="42" idx="0"/>
          </p:cNvCxnSpPr>
          <p:nvPr/>
        </p:nvCxnSpPr>
        <p:spPr>
          <a:xfrm>
            <a:off x="9579110" y="5223014"/>
            <a:ext cx="472044" cy="610398"/>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712280" y="25795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735420" y="329874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7034895" y="1236629"/>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37" idx="0"/>
          </p:cNvCxnSpPr>
          <p:nvPr/>
        </p:nvCxnSpPr>
        <p:spPr>
          <a:xfrm>
            <a:off x="7058035" y="3494686"/>
            <a:ext cx="1859768" cy="1148652"/>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442854-53F7-111E-B7AB-47569A6D14BF}"/>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kr_06_07.c</a:t>
            </a:r>
          </a:p>
        </p:txBody>
      </p:sp>
      <p:sp>
        <p:nvSpPr>
          <p:cNvPr id="17" name="TextBox 16">
            <a:extLst>
              <a:ext uri="{FF2B5EF4-FFF2-40B4-BE49-F238E27FC236}">
                <a16:creationId xmlns:a16="http://schemas.microsoft.com/office/drawing/2014/main" id="{63BF227C-7C91-D3B3-EB88-4EB06E7533D1}"/>
              </a:ext>
            </a:extLst>
          </p:cNvPr>
          <p:cNvSpPr txBox="1"/>
          <p:nvPr/>
        </p:nvSpPr>
        <p:spPr>
          <a:xfrm>
            <a:off x="800100" y="4653641"/>
            <a:ext cx="4229100" cy="923330"/>
          </a:xfrm>
          <a:prstGeom prst="rect">
            <a:avLst/>
          </a:prstGeom>
          <a:noFill/>
        </p:spPr>
        <p:txBody>
          <a:bodyPr wrap="square" rtlCol="0">
            <a:spAutoFit/>
          </a:bodyPr>
          <a:lstStyle/>
          <a:p>
            <a:r>
              <a:rPr lang="en-US" dirty="0">
                <a:solidFill>
                  <a:schemeClr val="accent1"/>
                </a:solidFill>
              </a:rPr>
              <a:t>Voila!  Our list now has three entries with everything properly linked and we can read the next line!</a:t>
            </a:r>
          </a:p>
        </p:txBody>
      </p:sp>
    </p:spTree>
    <p:extLst>
      <p:ext uri="{BB962C8B-B14F-4D97-AF65-F5344CB8AC3E}">
        <p14:creationId xmlns:p14="http://schemas.microsoft.com/office/powerpoint/2010/main" val="3449128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D4F6303-263B-8385-CE66-113E99FCF78C}"/>
              </a:ext>
            </a:extLst>
          </p:cNvPr>
          <p:cNvSpPr/>
          <p:nvPr/>
        </p:nvSpPr>
        <p:spPr>
          <a:xfrm>
            <a:off x="8256495" y="123662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8256495" y="16530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504072" y="1334604"/>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9579110" y="1432572"/>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8256495" y="28901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8256495" y="327388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10504072" y="2988127"/>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9579110" y="3086096"/>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8256495" y="1848963"/>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urved Connector 28">
            <a:extLst>
              <a:ext uri="{FF2B5EF4-FFF2-40B4-BE49-F238E27FC236}">
                <a16:creationId xmlns:a16="http://schemas.microsoft.com/office/drawing/2014/main" id="{F8EC7DA5-A779-EAC6-319B-732976F5BDEB}"/>
              </a:ext>
            </a:extLst>
          </p:cNvPr>
          <p:cNvCxnSpPr>
            <a:cxnSpLocks/>
            <a:stCxn id="12" idx="3"/>
            <a:endCxn id="37" idx="0"/>
          </p:cNvCxnSpPr>
          <p:nvPr/>
        </p:nvCxnSpPr>
        <p:spPr>
          <a:xfrm flipH="1">
            <a:off x="8917803" y="3469829"/>
            <a:ext cx="661307" cy="1173509"/>
          </a:xfrm>
          <a:prstGeom prst="curvedConnector4">
            <a:avLst>
              <a:gd name="adj1" fmla="val -34568"/>
              <a:gd name="adj2" fmla="val 58349"/>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08DD47E8-5CAC-0CDF-1BF1-63CF8E5F1ABE}"/>
              </a:ext>
            </a:extLst>
          </p:cNvPr>
          <p:cNvSpPr/>
          <p:nvPr/>
        </p:nvSpPr>
        <p:spPr>
          <a:xfrm>
            <a:off x="8256495" y="46433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39" name="Rectangle 38">
            <a:extLst>
              <a:ext uri="{FF2B5EF4-FFF2-40B4-BE49-F238E27FC236}">
                <a16:creationId xmlns:a16="http://schemas.microsoft.com/office/drawing/2014/main" id="{B6482826-6A09-3D56-7B56-459516A9A700}"/>
              </a:ext>
            </a:extLst>
          </p:cNvPr>
          <p:cNvSpPr/>
          <p:nvPr/>
        </p:nvSpPr>
        <p:spPr>
          <a:xfrm>
            <a:off x="8256495" y="502707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40" name="Rectangle 39">
            <a:extLst>
              <a:ext uri="{FF2B5EF4-FFF2-40B4-BE49-F238E27FC236}">
                <a16:creationId xmlns:a16="http://schemas.microsoft.com/office/drawing/2014/main" id="{56EA855E-E882-E047-3D63-A3277035B1D5}"/>
              </a:ext>
            </a:extLst>
          </p:cNvPr>
          <p:cNvSpPr/>
          <p:nvPr/>
        </p:nvSpPr>
        <p:spPr>
          <a:xfrm>
            <a:off x="10504072" y="4741312"/>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cxnSp>
        <p:nvCxnSpPr>
          <p:cNvPr id="41" name="Curved Connector 40">
            <a:extLst>
              <a:ext uri="{FF2B5EF4-FFF2-40B4-BE49-F238E27FC236}">
                <a16:creationId xmlns:a16="http://schemas.microsoft.com/office/drawing/2014/main" id="{8DB0138E-F509-D49B-1B24-C258939B3366}"/>
              </a:ext>
            </a:extLst>
          </p:cNvPr>
          <p:cNvCxnSpPr>
            <a:cxnSpLocks/>
            <a:stCxn id="37" idx="3"/>
          </p:cNvCxnSpPr>
          <p:nvPr/>
        </p:nvCxnSpPr>
        <p:spPr>
          <a:xfrm>
            <a:off x="9579110" y="4839281"/>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2" name="&quot;No&quot; Symbol 41">
            <a:extLst>
              <a:ext uri="{FF2B5EF4-FFF2-40B4-BE49-F238E27FC236}">
                <a16:creationId xmlns:a16="http://schemas.microsoft.com/office/drawing/2014/main" id="{8CEC0717-A90E-92A5-595B-8548B8B4AB6D}"/>
              </a:ext>
            </a:extLst>
          </p:cNvPr>
          <p:cNvSpPr/>
          <p:nvPr/>
        </p:nvSpPr>
        <p:spPr>
          <a:xfrm>
            <a:off x="9819913" y="5833412"/>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3" name="Curved Connector 42">
            <a:extLst>
              <a:ext uri="{FF2B5EF4-FFF2-40B4-BE49-F238E27FC236}">
                <a16:creationId xmlns:a16="http://schemas.microsoft.com/office/drawing/2014/main" id="{FEE19ED4-6842-54A7-68A4-2A3086C50547}"/>
              </a:ext>
            </a:extLst>
          </p:cNvPr>
          <p:cNvCxnSpPr>
            <a:cxnSpLocks/>
            <a:stCxn id="39" idx="3"/>
            <a:endCxn id="42" idx="0"/>
          </p:cNvCxnSpPr>
          <p:nvPr/>
        </p:nvCxnSpPr>
        <p:spPr>
          <a:xfrm>
            <a:off x="9579110" y="5223014"/>
            <a:ext cx="472044" cy="610398"/>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712280" y="25795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735420" y="329874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7034895" y="1236629"/>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37" idx="0"/>
          </p:cNvCxnSpPr>
          <p:nvPr/>
        </p:nvCxnSpPr>
        <p:spPr>
          <a:xfrm>
            <a:off x="7058035" y="3494686"/>
            <a:ext cx="1859768" cy="1148652"/>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442854-53F7-111E-B7AB-47569A6D14BF}"/>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kr_06_07.c</a:t>
            </a:r>
          </a:p>
        </p:txBody>
      </p:sp>
      <p:sp>
        <p:nvSpPr>
          <p:cNvPr id="3" name="Title 2">
            <a:extLst>
              <a:ext uri="{FF2B5EF4-FFF2-40B4-BE49-F238E27FC236}">
                <a16:creationId xmlns:a16="http://schemas.microsoft.com/office/drawing/2014/main" id="{2F3CC66C-A82D-D767-22CE-9B33F53BC3A4}"/>
              </a:ext>
            </a:extLst>
          </p:cNvPr>
          <p:cNvSpPr>
            <a:spLocks noGrp="1"/>
          </p:cNvSpPr>
          <p:nvPr>
            <p:ph type="title"/>
          </p:nvPr>
        </p:nvSpPr>
        <p:spPr/>
        <p:txBody>
          <a:bodyPr/>
          <a:lstStyle/>
          <a:p>
            <a:r>
              <a:rPr lang="en-US" dirty="0"/>
              <a:t>Walking a linked list</a:t>
            </a:r>
          </a:p>
        </p:txBody>
      </p:sp>
      <p:sp>
        <p:nvSpPr>
          <p:cNvPr id="6" name="TextBox 5">
            <a:extLst>
              <a:ext uri="{FF2B5EF4-FFF2-40B4-BE49-F238E27FC236}">
                <a16:creationId xmlns:a16="http://schemas.microsoft.com/office/drawing/2014/main" id="{540D0E0F-0282-EA07-B4BD-57224E01DD86}"/>
              </a:ext>
            </a:extLst>
          </p:cNvPr>
          <p:cNvSpPr txBox="1"/>
          <p:nvPr/>
        </p:nvSpPr>
        <p:spPr>
          <a:xfrm>
            <a:off x="821873" y="2313817"/>
            <a:ext cx="4229100" cy="646331"/>
          </a:xfrm>
          <a:prstGeom prst="rect">
            <a:avLst/>
          </a:prstGeom>
          <a:noFill/>
        </p:spPr>
        <p:txBody>
          <a:bodyPr wrap="square" rtlCol="0">
            <a:spAutoFit/>
          </a:bodyPr>
          <a:lstStyle/>
          <a:p>
            <a:r>
              <a:rPr lang="en-US" dirty="0">
                <a:solidFill>
                  <a:schemeClr val="accent1"/>
                </a:solidFill>
              </a:rPr>
              <a:t>To traverse a list, we start at head and walk through the series of next pointers.</a:t>
            </a:r>
          </a:p>
        </p:txBody>
      </p:sp>
      <p:sp>
        <p:nvSpPr>
          <p:cNvPr id="11" name="TextBox 10">
            <a:extLst>
              <a:ext uri="{FF2B5EF4-FFF2-40B4-BE49-F238E27FC236}">
                <a16:creationId xmlns:a16="http://schemas.microsoft.com/office/drawing/2014/main" id="{47052DAC-C71A-A69B-4CBE-397C1B0D60E6}"/>
              </a:ext>
            </a:extLst>
          </p:cNvPr>
          <p:cNvSpPr txBox="1"/>
          <p:nvPr/>
        </p:nvSpPr>
        <p:spPr>
          <a:xfrm>
            <a:off x="530432" y="4864138"/>
            <a:ext cx="7273145" cy="738664"/>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 for (current = head; current != NULL; current = current-&gt;next )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printf</a:t>
            </a:r>
            <a:r>
              <a:rPr lang="en-US" sz="1400" b="1" dirty="0">
                <a:latin typeface="Courier New" panose="02070309020205020404" pitchFamily="49" charset="0"/>
                <a:cs typeface="Courier New" panose="02070309020205020404" pitchFamily="49" charset="0"/>
              </a:rPr>
              <a:t>("%s", current-&gt;text);</a:t>
            </a:r>
          </a:p>
          <a:p>
            <a:r>
              <a:rPr lang="en-US" sz="1400" b="1" dirty="0">
                <a:latin typeface="Courier New" panose="02070309020205020404" pitchFamily="49" charset="0"/>
                <a:cs typeface="Courier New" panose="02070309020205020404" pitchFamily="49" charset="0"/>
              </a:rPr>
              <a:t>  }</a:t>
            </a:r>
          </a:p>
        </p:txBody>
      </p:sp>
      <p:sp>
        <p:nvSpPr>
          <p:cNvPr id="16" name="Rectangle 15">
            <a:extLst>
              <a:ext uri="{FF2B5EF4-FFF2-40B4-BE49-F238E27FC236}">
                <a16:creationId xmlns:a16="http://schemas.microsoft.com/office/drawing/2014/main" id="{EAD2C032-F518-5211-5FBB-098A77D02D5A}"/>
              </a:ext>
            </a:extLst>
          </p:cNvPr>
          <p:cNvSpPr/>
          <p:nvPr/>
        </p:nvSpPr>
        <p:spPr>
          <a:xfrm>
            <a:off x="5735419" y="180056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current</a:t>
            </a:r>
          </a:p>
        </p:txBody>
      </p:sp>
      <p:sp>
        <p:nvSpPr>
          <p:cNvPr id="17" name="TextBox 16">
            <a:extLst>
              <a:ext uri="{FF2B5EF4-FFF2-40B4-BE49-F238E27FC236}">
                <a16:creationId xmlns:a16="http://schemas.microsoft.com/office/drawing/2014/main" id="{E1CF5F2A-0DD3-52EA-BAAE-41FC8818DBB1}"/>
              </a:ext>
            </a:extLst>
          </p:cNvPr>
          <p:cNvSpPr txBox="1"/>
          <p:nvPr/>
        </p:nvSpPr>
        <p:spPr>
          <a:xfrm>
            <a:off x="1500890" y="3514603"/>
            <a:ext cx="2666114" cy="646331"/>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for line in lines:</a:t>
            </a:r>
          </a:p>
          <a:p>
            <a:r>
              <a:rPr lang="en-US" b="1" dirty="0">
                <a:latin typeface="Courier New" panose="02070309020205020404" pitchFamily="49" charset="0"/>
                <a:cs typeface="Courier New" panose="02070309020205020404" pitchFamily="49" charset="0"/>
              </a:rPr>
              <a:t>    print(line)</a:t>
            </a:r>
          </a:p>
        </p:txBody>
      </p:sp>
    </p:spTree>
    <p:extLst>
      <p:ext uri="{BB962C8B-B14F-4D97-AF65-F5344CB8AC3E}">
        <p14:creationId xmlns:p14="http://schemas.microsoft.com/office/powerpoint/2010/main" val="863207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D4F6303-263B-8385-CE66-113E99FCF78C}"/>
              </a:ext>
            </a:extLst>
          </p:cNvPr>
          <p:cNvSpPr/>
          <p:nvPr/>
        </p:nvSpPr>
        <p:spPr>
          <a:xfrm>
            <a:off x="8256495" y="123662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8256495" y="16530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504072" y="1334604"/>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9579110" y="1432572"/>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8256495" y="28901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8256495" y="327388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10504072" y="2988127"/>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9579110" y="3086096"/>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8256495" y="1848963"/>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urved Connector 28">
            <a:extLst>
              <a:ext uri="{FF2B5EF4-FFF2-40B4-BE49-F238E27FC236}">
                <a16:creationId xmlns:a16="http://schemas.microsoft.com/office/drawing/2014/main" id="{F8EC7DA5-A779-EAC6-319B-732976F5BDEB}"/>
              </a:ext>
            </a:extLst>
          </p:cNvPr>
          <p:cNvCxnSpPr>
            <a:cxnSpLocks/>
            <a:stCxn id="12" idx="3"/>
            <a:endCxn id="37" idx="0"/>
          </p:cNvCxnSpPr>
          <p:nvPr/>
        </p:nvCxnSpPr>
        <p:spPr>
          <a:xfrm flipH="1">
            <a:off x="8917803" y="3469829"/>
            <a:ext cx="661307" cy="1173509"/>
          </a:xfrm>
          <a:prstGeom prst="curvedConnector4">
            <a:avLst>
              <a:gd name="adj1" fmla="val -34568"/>
              <a:gd name="adj2" fmla="val 58349"/>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08DD47E8-5CAC-0CDF-1BF1-63CF8E5F1ABE}"/>
              </a:ext>
            </a:extLst>
          </p:cNvPr>
          <p:cNvSpPr/>
          <p:nvPr/>
        </p:nvSpPr>
        <p:spPr>
          <a:xfrm>
            <a:off x="8256495" y="46433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39" name="Rectangle 38">
            <a:extLst>
              <a:ext uri="{FF2B5EF4-FFF2-40B4-BE49-F238E27FC236}">
                <a16:creationId xmlns:a16="http://schemas.microsoft.com/office/drawing/2014/main" id="{B6482826-6A09-3D56-7B56-459516A9A700}"/>
              </a:ext>
            </a:extLst>
          </p:cNvPr>
          <p:cNvSpPr/>
          <p:nvPr/>
        </p:nvSpPr>
        <p:spPr>
          <a:xfrm>
            <a:off x="8256495" y="502707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40" name="Rectangle 39">
            <a:extLst>
              <a:ext uri="{FF2B5EF4-FFF2-40B4-BE49-F238E27FC236}">
                <a16:creationId xmlns:a16="http://schemas.microsoft.com/office/drawing/2014/main" id="{56EA855E-E882-E047-3D63-A3277035B1D5}"/>
              </a:ext>
            </a:extLst>
          </p:cNvPr>
          <p:cNvSpPr/>
          <p:nvPr/>
        </p:nvSpPr>
        <p:spPr>
          <a:xfrm>
            <a:off x="10504072" y="4741312"/>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cxnSp>
        <p:nvCxnSpPr>
          <p:cNvPr id="41" name="Curved Connector 40">
            <a:extLst>
              <a:ext uri="{FF2B5EF4-FFF2-40B4-BE49-F238E27FC236}">
                <a16:creationId xmlns:a16="http://schemas.microsoft.com/office/drawing/2014/main" id="{8DB0138E-F509-D49B-1B24-C258939B3366}"/>
              </a:ext>
            </a:extLst>
          </p:cNvPr>
          <p:cNvCxnSpPr>
            <a:cxnSpLocks/>
            <a:stCxn id="37" idx="3"/>
          </p:cNvCxnSpPr>
          <p:nvPr/>
        </p:nvCxnSpPr>
        <p:spPr>
          <a:xfrm>
            <a:off x="9579110" y="4839281"/>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2" name="&quot;No&quot; Symbol 41">
            <a:extLst>
              <a:ext uri="{FF2B5EF4-FFF2-40B4-BE49-F238E27FC236}">
                <a16:creationId xmlns:a16="http://schemas.microsoft.com/office/drawing/2014/main" id="{8CEC0717-A90E-92A5-595B-8548B8B4AB6D}"/>
              </a:ext>
            </a:extLst>
          </p:cNvPr>
          <p:cNvSpPr/>
          <p:nvPr/>
        </p:nvSpPr>
        <p:spPr>
          <a:xfrm>
            <a:off x="9819913" y="5833412"/>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3" name="Curved Connector 42">
            <a:extLst>
              <a:ext uri="{FF2B5EF4-FFF2-40B4-BE49-F238E27FC236}">
                <a16:creationId xmlns:a16="http://schemas.microsoft.com/office/drawing/2014/main" id="{FEE19ED4-6842-54A7-68A4-2A3086C50547}"/>
              </a:ext>
            </a:extLst>
          </p:cNvPr>
          <p:cNvCxnSpPr>
            <a:cxnSpLocks/>
            <a:stCxn id="39" idx="3"/>
            <a:endCxn id="42" idx="0"/>
          </p:cNvCxnSpPr>
          <p:nvPr/>
        </p:nvCxnSpPr>
        <p:spPr>
          <a:xfrm>
            <a:off x="9579110" y="5223014"/>
            <a:ext cx="472044" cy="610398"/>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712280" y="25795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735420" y="329874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7034895" y="1236629"/>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37" idx="0"/>
          </p:cNvCxnSpPr>
          <p:nvPr/>
        </p:nvCxnSpPr>
        <p:spPr>
          <a:xfrm>
            <a:off x="7058035" y="3494686"/>
            <a:ext cx="1859768" cy="1148652"/>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442854-53F7-111E-B7AB-47569A6D14BF}"/>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kr_06_07.c</a:t>
            </a:r>
          </a:p>
        </p:txBody>
      </p:sp>
      <p:sp>
        <p:nvSpPr>
          <p:cNvPr id="3" name="Title 2">
            <a:extLst>
              <a:ext uri="{FF2B5EF4-FFF2-40B4-BE49-F238E27FC236}">
                <a16:creationId xmlns:a16="http://schemas.microsoft.com/office/drawing/2014/main" id="{2F3CC66C-A82D-D767-22CE-9B33F53BC3A4}"/>
              </a:ext>
            </a:extLst>
          </p:cNvPr>
          <p:cNvSpPr>
            <a:spLocks noGrp="1"/>
          </p:cNvSpPr>
          <p:nvPr>
            <p:ph type="title"/>
          </p:nvPr>
        </p:nvSpPr>
        <p:spPr/>
        <p:txBody>
          <a:bodyPr/>
          <a:lstStyle/>
          <a:p>
            <a:r>
              <a:rPr lang="en-US" dirty="0"/>
              <a:t>Walking a linked list</a:t>
            </a:r>
          </a:p>
        </p:txBody>
      </p:sp>
      <p:sp>
        <p:nvSpPr>
          <p:cNvPr id="6" name="TextBox 5">
            <a:extLst>
              <a:ext uri="{FF2B5EF4-FFF2-40B4-BE49-F238E27FC236}">
                <a16:creationId xmlns:a16="http://schemas.microsoft.com/office/drawing/2014/main" id="{540D0E0F-0282-EA07-B4BD-57224E01DD86}"/>
              </a:ext>
            </a:extLst>
          </p:cNvPr>
          <p:cNvSpPr txBox="1"/>
          <p:nvPr/>
        </p:nvSpPr>
        <p:spPr>
          <a:xfrm>
            <a:off x="821873" y="2313817"/>
            <a:ext cx="4229100" cy="646331"/>
          </a:xfrm>
          <a:prstGeom prst="rect">
            <a:avLst/>
          </a:prstGeom>
          <a:noFill/>
        </p:spPr>
        <p:txBody>
          <a:bodyPr wrap="square" rtlCol="0">
            <a:spAutoFit/>
          </a:bodyPr>
          <a:lstStyle/>
          <a:p>
            <a:r>
              <a:rPr lang="en-US" dirty="0">
                <a:solidFill>
                  <a:schemeClr val="accent1"/>
                </a:solidFill>
              </a:rPr>
              <a:t>To traverse a list, we start at head and walk through the series of next pointers.</a:t>
            </a:r>
          </a:p>
        </p:txBody>
      </p:sp>
      <p:sp>
        <p:nvSpPr>
          <p:cNvPr id="11" name="Rectangle 10">
            <a:extLst>
              <a:ext uri="{FF2B5EF4-FFF2-40B4-BE49-F238E27FC236}">
                <a16:creationId xmlns:a16="http://schemas.microsoft.com/office/drawing/2014/main" id="{9AFB9CD7-42DB-6871-4AAA-578451DC8F64}"/>
              </a:ext>
            </a:extLst>
          </p:cNvPr>
          <p:cNvSpPr/>
          <p:nvPr/>
        </p:nvSpPr>
        <p:spPr>
          <a:xfrm>
            <a:off x="5735419" y="180056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current</a:t>
            </a:r>
          </a:p>
        </p:txBody>
      </p:sp>
      <p:cxnSp>
        <p:nvCxnSpPr>
          <p:cNvPr id="16" name="Curved Connector 15">
            <a:extLst>
              <a:ext uri="{FF2B5EF4-FFF2-40B4-BE49-F238E27FC236}">
                <a16:creationId xmlns:a16="http://schemas.microsoft.com/office/drawing/2014/main" id="{F9EF477C-012E-5689-FAE9-C4D75E494F58}"/>
              </a:ext>
            </a:extLst>
          </p:cNvPr>
          <p:cNvCxnSpPr>
            <a:cxnSpLocks/>
            <a:stCxn id="11" idx="3"/>
            <a:endCxn id="5" idx="0"/>
          </p:cNvCxnSpPr>
          <p:nvPr/>
        </p:nvCxnSpPr>
        <p:spPr>
          <a:xfrm flipV="1">
            <a:off x="7058034" y="1236629"/>
            <a:ext cx="1859769" cy="759877"/>
          </a:xfrm>
          <a:prstGeom prst="curvedConnector4">
            <a:avLst>
              <a:gd name="adj1" fmla="val 14661"/>
              <a:gd name="adj2" fmla="val 130084"/>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6B1F43D8-06E0-CC89-0D2C-B6F634BA2114}"/>
              </a:ext>
            </a:extLst>
          </p:cNvPr>
          <p:cNvSpPr txBox="1"/>
          <p:nvPr/>
        </p:nvSpPr>
        <p:spPr>
          <a:xfrm>
            <a:off x="530432" y="4864138"/>
            <a:ext cx="7273145" cy="738664"/>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 for (current = head; current != NULL; current = current-&gt;next )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printf</a:t>
            </a:r>
            <a:r>
              <a:rPr lang="en-US" sz="1400" b="1" dirty="0">
                <a:latin typeface="Courier New" panose="02070309020205020404" pitchFamily="49" charset="0"/>
                <a:cs typeface="Courier New" panose="02070309020205020404" pitchFamily="49" charset="0"/>
              </a:rPr>
              <a:t>("%s", current-&gt;text);</a:t>
            </a:r>
          </a:p>
          <a:p>
            <a:r>
              <a:rPr lang="en-US" sz="1400" b="1"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3471490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D4F6303-263B-8385-CE66-113E99FCF78C}"/>
              </a:ext>
            </a:extLst>
          </p:cNvPr>
          <p:cNvSpPr/>
          <p:nvPr/>
        </p:nvSpPr>
        <p:spPr>
          <a:xfrm>
            <a:off x="8256495" y="123662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8256495" y="16530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504072" y="1334604"/>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9579110" y="1432572"/>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8256495" y="28901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8256495" y="327388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10504072" y="2988127"/>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9579110" y="3086096"/>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8256495" y="1848963"/>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urved Connector 28">
            <a:extLst>
              <a:ext uri="{FF2B5EF4-FFF2-40B4-BE49-F238E27FC236}">
                <a16:creationId xmlns:a16="http://schemas.microsoft.com/office/drawing/2014/main" id="{F8EC7DA5-A779-EAC6-319B-732976F5BDEB}"/>
              </a:ext>
            </a:extLst>
          </p:cNvPr>
          <p:cNvCxnSpPr>
            <a:cxnSpLocks/>
            <a:stCxn id="12" idx="3"/>
            <a:endCxn id="37" idx="0"/>
          </p:cNvCxnSpPr>
          <p:nvPr/>
        </p:nvCxnSpPr>
        <p:spPr>
          <a:xfrm flipH="1">
            <a:off x="8917803" y="3469829"/>
            <a:ext cx="661307" cy="1173509"/>
          </a:xfrm>
          <a:prstGeom prst="curvedConnector4">
            <a:avLst>
              <a:gd name="adj1" fmla="val -34568"/>
              <a:gd name="adj2" fmla="val 58349"/>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08DD47E8-5CAC-0CDF-1BF1-63CF8E5F1ABE}"/>
              </a:ext>
            </a:extLst>
          </p:cNvPr>
          <p:cNvSpPr/>
          <p:nvPr/>
        </p:nvSpPr>
        <p:spPr>
          <a:xfrm>
            <a:off x="8256495" y="46433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39" name="Rectangle 38">
            <a:extLst>
              <a:ext uri="{FF2B5EF4-FFF2-40B4-BE49-F238E27FC236}">
                <a16:creationId xmlns:a16="http://schemas.microsoft.com/office/drawing/2014/main" id="{B6482826-6A09-3D56-7B56-459516A9A700}"/>
              </a:ext>
            </a:extLst>
          </p:cNvPr>
          <p:cNvSpPr/>
          <p:nvPr/>
        </p:nvSpPr>
        <p:spPr>
          <a:xfrm>
            <a:off x="8256495" y="502707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40" name="Rectangle 39">
            <a:extLst>
              <a:ext uri="{FF2B5EF4-FFF2-40B4-BE49-F238E27FC236}">
                <a16:creationId xmlns:a16="http://schemas.microsoft.com/office/drawing/2014/main" id="{56EA855E-E882-E047-3D63-A3277035B1D5}"/>
              </a:ext>
            </a:extLst>
          </p:cNvPr>
          <p:cNvSpPr/>
          <p:nvPr/>
        </p:nvSpPr>
        <p:spPr>
          <a:xfrm>
            <a:off x="10504072" y="4741312"/>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cxnSp>
        <p:nvCxnSpPr>
          <p:cNvPr id="41" name="Curved Connector 40">
            <a:extLst>
              <a:ext uri="{FF2B5EF4-FFF2-40B4-BE49-F238E27FC236}">
                <a16:creationId xmlns:a16="http://schemas.microsoft.com/office/drawing/2014/main" id="{8DB0138E-F509-D49B-1B24-C258939B3366}"/>
              </a:ext>
            </a:extLst>
          </p:cNvPr>
          <p:cNvCxnSpPr>
            <a:cxnSpLocks/>
            <a:stCxn id="37" idx="3"/>
          </p:cNvCxnSpPr>
          <p:nvPr/>
        </p:nvCxnSpPr>
        <p:spPr>
          <a:xfrm>
            <a:off x="9579110" y="4839281"/>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2" name="&quot;No&quot; Symbol 41">
            <a:extLst>
              <a:ext uri="{FF2B5EF4-FFF2-40B4-BE49-F238E27FC236}">
                <a16:creationId xmlns:a16="http://schemas.microsoft.com/office/drawing/2014/main" id="{8CEC0717-A90E-92A5-595B-8548B8B4AB6D}"/>
              </a:ext>
            </a:extLst>
          </p:cNvPr>
          <p:cNvSpPr/>
          <p:nvPr/>
        </p:nvSpPr>
        <p:spPr>
          <a:xfrm>
            <a:off x="9819913" y="5833412"/>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3" name="Curved Connector 42">
            <a:extLst>
              <a:ext uri="{FF2B5EF4-FFF2-40B4-BE49-F238E27FC236}">
                <a16:creationId xmlns:a16="http://schemas.microsoft.com/office/drawing/2014/main" id="{FEE19ED4-6842-54A7-68A4-2A3086C50547}"/>
              </a:ext>
            </a:extLst>
          </p:cNvPr>
          <p:cNvCxnSpPr>
            <a:cxnSpLocks/>
            <a:stCxn id="39" idx="3"/>
            <a:endCxn id="42" idx="0"/>
          </p:cNvCxnSpPr>
          <p:nvPr/>
        </p:nvCxnSpPr>
        <p:spPr>
          <a:xfrm>
            <a:off x="9579110" y="5223014"/>
            <a:ext cx="472044" cy="610398"/>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712280" y="25795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735420" y="329874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7034895" y="1236629"/>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37" idx="0"/>
          </p:cNvCxnSpPr>
          <p:nvPr/>
        </p:nvCxnSpPr>
        <p:spPr>
          <a:xfrm>
            <a:off x="7058035" y="3494686"/>
            <a:ext cx="1859768" cy="1148652"/>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442854-53F7-111E-B7AB-47569A6D14BF}"/>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kr_06_07.c</a:t>
            </a:r>
          </a:p>
        </p:txBody>
      </p:sp>
      <p:sp>
        <p:nvSpPr>
          <p:cNvPr id="3" name="Title 2">
            <a:extLst>
              <a:ext uri="{FF2B5EF4-FFF2-40B4-BE49-F238E27FC236}">
                <a16:creationId xmlns:a16="http://schemas.microsoft.com/office/drawing/2014/main" id="{2F3CC66C-A82D-D767-22CE-9B33F53BC3A4}"/>
              </a:ext>
            </a:extLst>
          </p:cNvPr>
          <p:cNvSpPr>
            <a:spLocks noGrp="1"/>
          </p:cNvSpPr>
          <p:nvPr>
            <p:ph type="title"/>
          </p:nvPr>
        </p:nvSpPr>
        <p:spPr/>
        <p:txBody>
          <a:bodyPr/>
          <a:lstStyle/>
          <a:p>
            <a:r>
              <a:rPr lang="en-US" dirty="0"/>
              <a:t>Walking a linked list</a:t>
            </a:r>
          </a:p>
        </p:txBody>
      </p:sp>
      <p:sp>
        <p:nvSpPr>
          <p:cNvPr id="6" name="TextBox 5">
            <a:extLst>
              <a:ext uri="{FF2B5EF4-FFF2-40B4-BE49-F238E27FC236}">
                <a16:creationId xmlns:a16="http://schemas.microsoft.com/office/drawing/2014/main" id="{540D0E0F-0282-EA07-B4BD-57224E01DD86}"/>
              </a:ext>
            </a:extLst>
          </p:cNvPr>
          <p:cNvSpPr txBox="1"/>
          <p:nvPr/>
        </p:nvSpPr>
        <p:spPr>
          <a:xfrm>
            <a:off x="821873" y="2313817"/>
            <a:ext cx="4229100" cy="646331"/>
          </a:xfrm>
          <a:prstGeom prst="rect">
            <a:avLst/>
          </a:prstGeom>
          <a:noFill/>
        </p:spPr>
        <p:txBody>
          <a:bodyPr wrap="square" rtlCol="0">
            <a:spAutoFit/>
          </a:bodyPr>
          <a:lstStyle/>
          <a:p>
            <a:r>
              <a:rPr lang="en-US" dirty="0">
                <a:solidFill>
                  <a:schemeClr val="accent1"/>
                </a:solidFill>
              </a:rPr>
              <a:t>To traverse a list, we start at head and walk through the series of next pointers.</a:t>
            </a:r>
          </a:p>
        </p:txBody>
      </p:sp>
      <p:sp>
        <p:nvSpPr>
          <p:cNvPr id="11" name="Rectangle 10">
            <a:extLst>
              <a:ext uri="{FF2B5EF4-FFF2-40B4-BE49-F238E27FC236}">
                <a16:creationId xmlns:a16="http://schemas.microsoft.com/office/drawing/2014/main" id="{9AFB9CD7-42DB-6871-4AAA-578451DC8F64}"/>
              </a:ext>
            </a:extLst>
          </p:cNvPr>
          <p:cNvSpPr/>
          <p:nvPr/>
        </p:nvSpPr>
        <p:spPr>
          <a:xfrm>
            <a:off x="5735419" y="180056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current</a:t>
            </a:r>
          </a:p>
        </p:txBody>
      </p:sp>
      <p:cxnSp>
        <p:nvCxnSpPr>
          <p:cNvPr id="16" name="Curved Connector 15">
            <a:extLst>
              <a:ext uri="{FF2B5EF4-FFF2-40B4-BE49-F238E27FC236}">
                <a16:creationId xmlns:a16="http://schemas.microsoft.com/office/drawing/2014/main" id="{F9EF477C-012E-5689-FAE9-C4D75E494F58}"/>
              </a:ext>
            </a:extLst>
          </p:cNvPr>
          <p:cNvCxnSpPr>
            <a:cxnSpLocks/>
            <a:stCxn id="11" idx="3"/>
            <a:endCxn id="9" idx="0"/>
          </p:cNvCxnSpPr>
          <p:nvPr/>
        </p:nvCxnSpPr>
        <p:spPr>
          <a:xfrm>
            <a:off x="7058034" y="1996506"/>
            <a:ext cx="1859769" cy="893647"/>
          </a:xfrm>
          <a:prstGeom prst="curvedConnector2">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AD1869FD-907D-A242-BF80-B0A70D17A547}"/>
              </a:ext>
            </a:extLst>
          </p:cNvPr>
          <p:cNvSpPr txBox="1"/>
          <p:nvPr/>
        </p:nvSpPr>
        <p:spPr>
          <a:xfrm>
            <a:off x="530432" y="4864138"/>
            <a:ext cx="7273145" cy="738664"/>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 for (current = head; current != NULL; current = current-&gt;next )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printf</a:t>
            </a:r>
            <a:r>
              <a:rPr lang="en-US" sz="1400" b="1" dirty="0">
                <a:latin typeface="Courier New" panose="02070309020205020404" pitchFamily="49" charset="0"/>
                <a:cs typeface="Courier New" panose="02070309020205020404" pitchFamily="49" charset="0"/>
              </a:rPr>
              <a:t>("%s", current-&gt;text);</a:t>
            </a:r>
          </a:p>
          <a:p>
            <a:r>
              <a:rPr lang="en-US" sz="1400" b="1"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2814498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D4F6303-263B-8385-CE66-113E99FCF78C}"/>
              </a:ext>
            </a:extLst>
          </p:cNvPr>
          <p:cNvSpPr/>
          <p:nvPr/>
        </p:nvSpPr>
        <p:spPr>
          <a:xfrm>
            <a:off x="8256495" y="123662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8256495" y="16530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504072" y="1334604"/>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9579110" y="1432572"/>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8256495" y="28901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8256495" y="327388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10504072" y="2988127"/>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9579110" y="3086096"/>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8256495" y="1848963"/>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urved Connector 28">
            <a:extLst>
              <a:ext uri="{FF2B5EF4-FFF2-40B4-BE49-F238E27FC236}">
                <a16:creationId xmlns:a16="http://schemas.microsoft.com/office/drawing/2014/main" id="{F8EC7DA5-A779-EAC6-319B-732976F5BDEB}"/>
              </a:ext>
            </a:extLst>
          </p:cNvPr>
          <p:cNvCxnSpPr>
            <a:cxnSpLocks/>
            <a:stCxn id="12" idx="3"/>
            <a:endCxn id="37" idx="0"/>
          </p:cNvCxnSpPr>
          <p:nvPr/>
        </p:nvCxnSpPr>
        <p:spPr>
          <a:xfrm flipH="1">
            <a:off x="8917803" y="3469829"/>
            <a:ext cx="661307" cy="1173509"/>
          </a:xfrm>
          <a:prstGeom prst="curvedConnector4">
            <a:avLst>
              <a:gd name="adj1" fmla="val -34568"/>
              <a:gd name="adj2" fmla="val 58349"/>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08DD47E8-5CAC-0CDF-1BF1-63CF8E5F1ABE}"/>
              </a:ext>
            </a:extLst>
          </p:cNvPr>
          <p:cNvSpPr/>
          <p:nvPr/>
        </p:nvSpPr>
        <p:spPr>
          <a:xfrm>
            <a:off x="8256495" y="46433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39" name="Rectangle 38">
            <a:extLst>
              <a:ext uri="{FF2B5EF4-FFF2-40B4-BE49-F238E27FC236}">
                <a16:creationId xmlns:a16="http://schemas.microsoft.com/office/drawing/2014/main" id="{B6482826-6A09-3D56-7B56-459516A9A700}"/>
              </a:ext>
            </a:extLst>
          </p:cNvPr>
          <p:cNvSpPr/>
          <p:nvPr/>
        </p:nvSpPr>
        <p:spPr>
          <a:xfrm>
            <a:off x="8256495" y="502707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40" name="Rectangle 39">
            <a:extLst>
              <a:ext uri="{FF2B5EF4-FFF2-40B4-BE49-F238E27FC236}">
                <a16:creationId xmlns:a16="http://schemas.microsoft.com/office/drawing/2014/main" id="{56EA855E-E882-E047-3D63-A3277035B1D5}"/>
              </a:ext>
            </a:extLst>
          </p:cNvPr>
          <p:cNvSpPr/>
          <p:nvPr/>
        </p:nvSpPr>
        <p:spPr>
          <a:xfrm>
            <a:off x="10504072" y="4741312"/>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cxnSp>
        <p:nvCxnSpPr>
          <p:cNvPr id="41" name="Curved Connector 40">
            <a:extLst>
              <a:ext uri="{FF2B5EF4-FFF2-40B4-BE49-F238E27FC236}">
                <a16:creationId xmlns:a16="http://schemas.microsoft.com/office/drawing/2014/main" id="{8DB0138E-F509-D49B-1B24-C258939B3366}"/>
              </a:ext>
            </a:extLst>
          </p:cNvPr>
          <p:cNvCxnSpPr>
            <a:cxnSpLocks/>
            <a:stCxn id="37" idx="3"/>
          </p:cNvCxnSpPr>
          <p:nvPr/>
        </p:nvCxnSpPr>
        <p:spPr>
          <a:xfrm>
            <a:off x="9579110" y="4839281"/>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2" name="&quot;No&quot; Symbol 41">
            <a:extLst>
              <a:ext uri="{FF2B5EF4-FFF2-40B4-BE49-F238E27FC236}">
                <a16:creationId xmlns:a16="http://schemas.microsoft.com/office/drawing/2014/main" id="{8CEC0717-A90E-92A5-595B-8548B8B4AB6D}"/>
              </a:ext>
            </a:extLst>
          </p:cNvPr>
          <p:cNvSpPr/>
          <p:nvPr/>
        </p:nvSpPr>
        <p:spPr>
          <a:xfrm>
            <a:off x="9819913" y="5833412"/>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3" name="Curved Connector 42">
            <a:extLst>
              <a:ext uri="{FF2B5EF4-FFF2-40B4-BE49-F238E27FC236}">
                <a16:creationId xmlns:a16="http://schemas.microsoft.com/office/drawing/2014/main" id="{FEE19ED4-6842-54A7-68A4-2A3086C50547}"/>
              </a:ext>
            </a:extLst>
          </p:cNvPr>
          <p:cNvCxnSpPr>
            <a:cxnSpLocks/>
            <a:stCxn id="39" idx="3"/>
            <a:endCxn id="42" idx="0"/>
          </p:cNvCxnSpPr>
          <p:nvPr/>
        </p:nvCxnSpPr>
        <p:spPr>
          <a:xfrm>
            <a:off x="9579110" y="5223014"/>
            <a:ext cx="472044" cy="610398"/>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712280" y="25795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735420" y="329874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7034895" y="1236629"/>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37" idx="0"/>
          </p:cNvCxnSpPr>
          <p:nvPr/>
        </p:nvCxnSpPr>
        <p:spPr>
          <a:xfrm>
            <a:off x="7058035" y="3494686"/>
            <a:ext cx="1859768" cy="1148652"/>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442854-53F7-111E-B7AB-47569A6D14BF}"/>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kr_06_07.c</a:t>
            </a:r>
          </a:p>
        </p:txBody>
      </p:sp>
      <p:sp>
        <p:nvSpPr>
          <p:cNvPr id="3" name="Title 2">
            <a:extLst>
              <a:ext uri="{FF2B5EF4-FFF2-40B4-BE49-F238E27FC236}">
                <a16:creationId xmlns:a16="http://schemas.microsoft.com/office/drawing/2014/main" id="{2F3CC66C-A82D-D767-22CE-9B33F53BC3A4}"/>
              </a:ext>
            </a:extLst>
          </p:cNvPr>
          <p:cNvSpPr>
            <a:spLocks noGrp="1"/>
          </p:cNvSpPr>
          <p:nvPr>
            <p:ph type="title"/>
          </p:nvPr>
        </p:nvSpPr>
        <p:spPr/>
        <p:txBody>
          <a:bodyPr/>
          <a:lstStyle/>
          <a:p>
            <a:r>
              <a:rPr lang="en-US" dirty="0"/>
              <a:t>Walking a linked list</a:t>
            </a:r>
          </a:p>
        </p:txBody>
      </p:sp>
      <p:sp>
        <p:nvSpPr>
          <p:cNvPr id="6" name="TextBox 5">
            <a:extLst>
              <a:ext uri="{FF2B5EF4-FFF2-40B4-BE49-F238E27FC236}">
                <a16:creationId xmlns:a16="http://schemas.microsoft.com/office/drawing/2014/main" id="{540D0E0F-0282-EA07-B4BD-57224E01DD86}"/>
              </a:ext>
            </a:extLst>
          </p:cNvPr>
          <p:cNvSpPr txBox="1"/>
          <p:nvPr/>
        </p:nvSpPr>
        <p:spPr>
          <a:xfrm>
            <a:off x="821873" y="2313817"/>
            <a:ext cx="4229100" cy="646331"/>
          </a:xfrm>
          <a:prstGeom prst="rect">
            <a:avLst/>
          </a:prstGeom>
          <a:noFill/>
        </p:spPr>
        <p:txBody>
          <a:bodyPr wrap="square" rtlCol="0">
            <a:spAutoFit/>
          </a:bodyPr>
          <a:lstStyle/>
          <a:p>
            <a:r>
              <a:rPr lang="en-US" dirty="0">
                <a:solidFill>
                  <a:schemeClr val="accent1"/>
                </a:solidFill>
              </a:rPr>
              <a:t>To traverse a list, we start at head and walk through the series of next pointers.</a:t>
            </a:r>
          </a:p>
        </p:txBody>
      </p:sp>
      <p:sp>
        <p:nvSpPr>
          <p:cNvPr id="11" name="Rectangle 10">
            <a:extLst>
              <a:ext uri="{FF2B5EF4-FFF2-40B4-BE49-F238E27FC236}">
                <a16:creationId xmlns:a16="http://schemas.microsoft.com/office/drawing/2014/main" id="{9AFB9CD7-42DB-6871-4AAA-578451DC8F64}"/>
              </a:ext>
            </a:extLst>
          </p:cNvPr>
          <p:cNvSpPr/>
          <p:nvPr/>
        </p:nvSpPr>
        <p:spPr>
          <a:xfrm>
            <a:off x="5735419" y="180056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current</a:t>
            </a:r>
          </a:p>
        </p:txBody>
      </p:sp>
      <p:cxnSp>
        <p:nvCxnSpPr>
          <p:cNvPr id="16" name="Curved Connector 15">
            <a:extLst>
              <a:ext uri="{FF2B5EF4-FFF2-40B4-BE49-F238E27FC236}">
                <a16:creationId xmlns:a16="http://schemas.microsoft.com/office/drawing/2014/main" id="{F9EF477C-012E-5689-FAE9-C4D75E494F58}"/>
              </a:ext>
            </a:extLst>
          </p:cNvPr>
          <p:cNvCxnSpPr>
            <a:cxnSpLocks/>
            <a:stCxn id="11" idx="3"/>
            <a:endCxn id="37" idx="0"/>
          </p:cNvCxnSpPr>
          <p:nvPr/>
        </p:nvCxnSpPr>
        <p:spPr>
          <a:xfrm>
            <a:off x="7058034" y="1996506"/>
            <a:ext cx="1859769" cy="2646832"/>
          </a:xfrm>
          <a:prstGeom prst="curvedConnector2">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A698E696-B555-7EA8-4F78-9BF044CBF014}"/>
              </a:ext>
            </a:extLst>
          </p:cNvPr>
          <p:cNvSpPr txBox="1"/>
          <p:nvPr/>
        </p:nvSpPr>
        <p:spPr>
          <a:xfrm>
            <a:off x="530432" y="4864138"/>
            <a:ext cx="7273145" cy="738664"/>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 for (current = head; current != NULL; current = current-&gt;next )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printf</a:t>
            </a:r>
            <a:r>
              <a:rPr lang="en-US" sz="1400" b="1" dirty="0">
                <a:latin typeface="Courier New" panose="02070309020205020404" pitchFamily="49" charset="0"/>
                <a:cs typeface="Courier New" panose="02070309020205020404" pitchFamily="49" charset="0"/>
              </a:rPr>
              <a:t>("%s", current-&gt;text);</a:t>
            </a:r>
          </a:p>
          <a:p>
            <a:r>
              <a:rPr lang="en-US" sz="1400" b="1"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6246959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6F9B66A-1D44-FAE1-6AA5-057FB5821065}"/>
              </a:ext>
            </a:extLst>
          </p:cNvPr>
          <p:cNvSpPr txBox="1"/>
          <p:nvPr/>
        </p:nvSpPr>
        <p:spPr>
          <a:xfrm>
            <a:off x="530432" y="4864138"/>
            <a:ext cx="7273145" cy="738664"/>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 for (current = head; current != NULL; current = current-&gt;next )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printf</a:t>
            </a:r>
            <a:r>
              <a:rPr lang="en-US" sz="1400" b="1" dirty="0">
                <a:latin typeface="Courier New" panose="02070309020205020404" pitchFamily="49" charset="0"/>
                <a:cs typeface="Courier New" panose="02070309020205020404" pitchFamily="49" charset="0"/>
              </a:rPr>
              <a:t>("%s", current-&gt;text);</a:t>
            </a:r>
          </a:p>
          <a:p>
            <a:r>
              <a:rPr lang="en-US" sz="1400" b="1" dirty="0">
                <a:latin typeface="Courier New" panose="02070309020205020404" pitchFamily="49" charset="0"/>
                <a:cs typeface="Courier New" panose="02070309020205020404" pitchFamily="49" charset="0"/>
              </a:rPr>
              <a:t>  }</a:t>
            </a:r>
          </a:p>
        </p:txBody>
      </p:sp>
      <p:sp>
        <p:nvSpPr>
          <p:cNvPr id="5" name="Rectangle 4">
            <a:extLst>
              <a:ext uri="{FF2B5EF4-FFF2-40B4-BE49-F238E27FC236}">
                <a16:creationId xmlns:a16="http://schemas.microsoft.com/office/drawing/2014/main" id="{BD4F6303-263B-8385-CE66-113E99FCF78C}"/>
              </a:ext>
            </a:extLst>
          </p:cNvPr>
          <p:cNvSpPr/>
          <p:nvPr/>
        </p:nvSpPr>
        <p:spPr>
          <a:xfrm>
            <a:off x="8256495" y="123662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8256495" y="16530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504072" y="1334604"/>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9579110" y="1432572"/>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8256495" y="28901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8256495" y="327388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10504072" y="2988127"/>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9579110" y="3086096"/>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8256495" y="1848963"/>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urved Connector 28">
            <a:extLst>
              <a:ext uri="{FF2B5EF4-FFF2-40B4-BE49-F238E27FC236}">
                <a16:creationId xmlns:a16="http://schemas.microsoft.com/office/drawing/2014/main" id="{F8EC7DA5-A779-EAC6-319B-732976F5BDEB}"/>
              </a:ext>
            </a:extLst>
          </p:cNvPr>
          <p:cNvCxnSpPr>
            <a:cxnSpLocks/>
            <a:stCxn id="12" idx="3"/>
            <a:endCxn id="37" idx="0"/>
          </p:cNvCxnSpPr>
          <p:nvPr/>
        </p:nvCxnSpPr>
        <p:spPr>
          <a:xfrm flipH="1">
            <a:off x="8917803" y="3469829"/>
            <a:ext cx="661307" cy="1173509"/>
          </a:xfrm>
          <a:prstGeom prst="curvedConnector4">
            <a:avLst>
              <a:gd name="adj1" fmla="val -34568"/>
              <a:gd name="adj2" fmla="val 58349"/>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08DD47E8-5CAC-0CDF-1BF1-63CF8E5F1ABE}"/>
              </a:ext>
            </a:extLst>
          </p:cNvPr>
          <p:cNvSpPr/>
          <p:nvPr/>
        </p:nvSpPr>
        <p:spPr>
          <a:xfrm>
            <a:off x="8256495" y="46433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39" name="Rectangle 38">
            <a:extLst>
              <a:ext uri="{FF2B5EF4-FFF2-40B4-BE49-F238E27FC236}">
                <a16:creationId xmlns:a16="http://schemas.microsoft.com/office/drawing/2014/main" id="{B6482826-6A09-3D56-7B56-459516A9A700}"/>
              </a:ext>
            </a:extLst>
          </p:cNvPr>
          <p:cNvSpPr/>
          <p:nvPr/>
        </p:nvSpPr>
        <p:spPr>
          <a:xfrm>
            <a:off x="8256495" y="502707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40" name="Rectangle 39">
            <a:extLst>
              <a:ext uri="{FF2B5EF4-FFF2-40B4-BE49-F238E27FC236}">
                <a16:creationId xmlns:a16="http://schemas.microsoft.com/office/drawing/2014/main" id="{56EA855E-E882-E047-3D63-A3277035B1D5}"/>
              </a:ext>
            </a:extLst>
          </p:cNvPr>
          <p:cNvSpPr/>
          <p:nvPr/>
        </p:nvSpPr>
        <p:spPr>
          <a:xfrm>
            <a:off x="10504072" y="4741312"/>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cxnSp>
        <p:nvCxnSpPr>
          <p:cNvPr id="41" name="Curved Connector 40">
            <a:extLst>
              <a:ext uri="{FF2B5EF4-FFF2-40B4-BE49-F238E27FC236}">
                <a16:creationId xmlns:a16="http://schemas.microsoft.com/office/drawing/2014/main" id="{8DB0138E-F509-D49B-1B24-C258939B3366}"/>
              </a:ext>
            </a:extLst>
          </p:cNvPr>
          <p:cNvCxnSpPr>
            <a:cxnSpLocks/>
            <a:stCxn id="37" idx="3"/>
          </p:cNvCxnSpPr>
          <p:nvPr/>
        </p:nvCxnSpPr>
        <p:spPr>
          <a:xfrm>
            <a:off x="9579110" y="4839281"/>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2" name="&quot;No&quot; Symbol 41">
            <a:extLst>
              <a:ext uri="{FF2B5EF4-FFF2-40B4-BE49-F238E27FC236}">
                <a16:creationId xmlns:a16="http://schemas.microsoft.com/office/drawing/2014/main" id="{8CEC0717-A90E-92A5-595B-8548B8B4AB6D}"/>
              </a:ext>
            </a:extLst>
          </p:cNvPr>
          <p:cNvSpPr/>
          <p:nvPr/>
        </p:nvSpPr>
        <p:spPr>
          <a:xfrm>
            <a:off x="9819913" y="5833412"/>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3" name="Curved Connector 42">
            <a:extLst>
              <a:ext uri="{FF2B5EF4-FFF2-40B4-BE49-F238E27FC236}">
                <a16:creationId xmlns:a16="http://schemas.microsoft.com/office/drawing/2014/main" id="{FEE19ED4-6842-54A7-68A4-2A3086C50547}"/>
              </a:ext>
            </a:extLst>
          </p:cNvPr>
          <p:cNvCxnSpPr>
            <a:cxnSpLocks/>
            <a:stCxn id="39" idx="3"/>
            <a:endCxn id="42" idx="0"/>
          </p:cNvCxnSpPr>
          <p:nvPr/>
        </p:nvCxnSpPr>
        <p:spPr>
          <a:xfrm>
            <a:off x="9579110" y="5223014"/>
            <a:ext cx="472044" cy="610398"/>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712280" y="25795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735420" y="329874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7034895" y="1236629"/>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37" idx="0"/>
          </p:cNvCxnSpPr>
          <p:nvPr/>
        </p:nvCxnSpPr>
        <p:spPr>
          <a:xfrm>
            <a:off x="7058035" y="3494686"/>
            <a:ext cx="1859768" cy="1148652"/>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F442854-53F7-111E-B7AB-47569A6D14BF}"/>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kr_06_07.c</a:t>
            </a:r>
          </a:p>
        </p:txBody>
      </p:sp>
      <p:sp>
        <p:nvSpPr>
          <p:cNvPr id="3" name="Title 2">
            <a:extLst>
              <a:ext uri="{FF2B5EF4-FFF2-40B4-BE49-F238E27FC236}">
                <a16:creationId xmlns:a16="http://schemas.microsoft.com/office/drawing/2014/main" id="{2F3CC66C-A82D-D767-22CE-9B33F53BC3A4}"/>
              </a:ext>
            </a:extLst>
          </p:cNvPr>
          <p:cNvSpPr>
            <a:spLocks noGrp="1"/>
          </p:cNvSpPr>
          <p:nvPr>
            <p:ph type="title"/>
          </p:nvPr>
        </p:nvSpPr>
        <p:spPr/>
        <p:txBody>
          <a:bodyPr/>
          <a:lstStyle/>
          <a:p>
            <a:r>
              <a:rPr lang="en-US" dirty="0"/>
              <a:t>Walking a linked list</a:t>
            </a:r>
          </a:p>
        </p:txBody>
      </p:sp>
      <p:sp>
        <p:nvSpPr>
          <p:cNvPr id="6" name="TextBox 5">
            <a:extLst>
              <a:ext uri="{FF2B5EF4-FFF2-40B4-BE49-F238E27FC236}">
                <a16:creationId xmlns:a16="http://schemas.microsoft.com/office/drawing/2014/main" id="{540D0E0F-0282-EA07-B4BD-57224E01DD86}"/>
              </a:ext>
            </a:extLst>
          </p:cNvPr>
          <p:cNvSpPr txBox="1"/>
          <p:nvPr/>
        </p:nvSpPr>
        <p:spPr>
          <a:xfrm>
            <a:off x="821873" y="2313817"/>
            <a:ext cx="4229100" cy="646331"/>
          </a:xfrm>
          <a:prstGeom prst="rect">
            <a:avLst/>
          </a:prstGeom>
          <a:noFill/>
        </p:spPr>
        <p:txBody>
          <a:bodyPr wrap="square" rtlCol="0">
            <a:spAutoFit/>
          </a:bodyPr>
          <a:lstStyle/>
          <a:p>
            <a:r>
              <a:rPr lang="en-US" dirty="0">
                <a:solidFill>
                  <a:schemeClr val="accent1"/>
                </a:solidFill>
              </a:rPr>
              <a:t>To traverse a list, we start at head and walk through the series of next pointers.</a:t>
            </a:r>
          </a:p>
        </p:txBody>
      </p:sp>
      <p:sp>
        <p:nvSpPr>
          <p:cNvPr id="11" name="Rectangle 10">
            <a:extLst>
              <a:ext uri="{FF2B5EF4-FFF2-40B4-BE49-F238E27FC236}">
                <a16:creationId xmlns:a16="http://schemas.microsoft.com/office/drawing/2014/main" id="{9AFB9CD7-42DB-6871-4AAA-578451DC8F64}"/>
              </a:ext>
            </a:extLst>
          </p:cNvPr>
          <p:cNvSpPr/>
          <p:nvPr/>
        </p:nvSpPr>
        <p:spPr>
          <a:xfrm>
            <a:off x="5735419" y="180056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current</a:t>
            </a:r>
          </a:p>
        </p:txBody>
      </p:sp>
      <p:cxnSp>
        <p:nvCxnSpPr>
          <p:cNvPr id="16" name="Curved Connector 15">
            <a:extLst>
              <a:ext uri="{FF2B5EF4-FFF2-40B4-BE49-F238E27FC236}">
                <a16:creationId xmlns:a16="http://schemas.microsoft.com/office/drawing/2014/main" id="{F9EF477C-012E-5689-FAE9-C4D75E494F58}"/>
              </a:ext>
            </a:extLst>
          </p:cNvPr>
          <p:cNvCxnSpPr>
            <a:cxnSpLocks/>
            <a:stCxn id="11" idx="3"/>
            <a:endCxn id="42" idx="0"/>
          </p:cNvCxnSpPr>
          <p:nvPr/>
        </p:nvCxnSpPr>
        <p:spPr>
          <a:xfrm>
            <a:off x="7058034" y="1996506"/>
            <a:ext cx="2993120" cy="3836906"/>
          </a:xfrm>
          <a:prstGeom prst="curvedConnector2">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77548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D4F6303-263B-8385-CE66-113E99FCF78C}"/>
              </a:ext>
            </a:extLst>
          </p:cNvPr>
          <p:cNvSpPr/>
          <p:nvPr/>
        </p:nvSpPr>
        <p:spPr>
          <a:xfrm>
            <a:off x="8256495" y="123662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8256495" y="16530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504072" y="1334604"/>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9579110" y="1432572"/>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8256495" y="28901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8256495" y="327388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10504072" y="2988127"/>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9579110" y="3086096"/>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8256495" y="1848963"/>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urved Connector 28">
            <a:extLst>
              <a:ext uri="{FF2B5EF4-FFF2-40B4-BE49-F238E27FC236}">
                <a16:creationId xmlns:a16="http://schemas.microsoft.com/office/drawing/2014/main" id="{F8EC7DA5-A779-EAC6-319B-732976F5BDEB}"/>
              </a:ext>
            </a:extLst>
          </p:cNvPr>
          <p:cNvCxnSpPr>
            <a:cxnSpLocks/>
            <a:stCxn id="12" idx="3"/>
            <a:endCxn id="37" idx="0"/>
          </p:cNvCxnSpPr>
          <p:nvPr/>
        </p:nvCxnSpPr>
        <p:spPr>
          <a:xfrm flipH="1">
            <a:off x="8917803" y="3469829"/>
            <a:ext cx="661307" cy="1173509"/>
          </a:xfrm>
          <a:prstGeom prst="curvedConnector4">
            <a:avLst>
              <a:gd name="adj1" fmla="val -34568"/>
              <a:gd name="adj2" fmla="val 58349"/>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08DD47E8-5CAC-0CDF-1BF1-63CF8E5F1ABE}"/>
              </a:ext>
            </a:extLst>
          </p:cNvPr>
          <p:cNvSpPr/>
          <p:nvPr/>
        </p:nvSpPr>
        <p:spPr>
          <a:xfrm>
            <a:off x="8256495" y="46433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39" name="Rectangle 38">
            <a:extLst>
              <a:ext uri="{FF2B5EF4-FFF2-40B4-BE49-F238E27FC236}">
                <a16:creationId xmlns:a16="http://schemas.microsoft.com/office/drawing/2014/main" id="{B6482826-6A09-3D56-7B56-459516A9A700}"/>
              </a:ext>
            </a:extLst>
          </p:cNvPr>
          <p:cNvSpPr/>
          <p:nvPr/>
        </p:nvSpPr>
        <p:spPr>
          <a:xfrm>
            <a:off x="8256495" y="502707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40" name="Rectangle 39">
            <a:extLst>
              <a:ext uri="{FF2B5EF4-FFF2-40B4-BE49-F238E27FC236}">
                <a16:creationId xmlns:a16="http://schemas.microsoft.com/office/drawing/2014/main" id="{56EA855E-E882-E047-3D63-A3277035B1D5}"/>
              </a:ext>
            </a:extLst>
          </p:cNvPr>
          <p:cNvSpPr/>
          <p:nvPr/>
        </p:nvSpPr>
        <p:spPr>
          <a:xfrm>
            <a:off x="10504072" y="4741312"/>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cxnSp>
        <p:nvCxnSpPr>
          <p:cNvPr id="41" name="Curved Connector 40">
            <a:extLst>
              <a:ext uri="{FF2B5EF4-FFF2-40B4-BE49-F238E27FC236}">
                <a16:creationId xmlns:a16="http://schemas.microsoft.com/office/drawing/2014/main" id="{8DB0138E-F509-D49B-1B24-C258939B3366}"/>
              </a:ext>
            </a:extLst>
          </p:cNvPr>
          <p:cNvCxnSpPr>
            <a:cxnSpLocks/>
            <a:stCxn id="37" idx="3"/>
          </p:cNvCxnSpPr>
          <p:nvPr/>
        </p:nvCxnSpPr>
        <p:spPr>
          <a:xfrm>
            <a:off x="9579110" y="4839281"/>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2" name="&quot;No&quot; Symbol 41">
            <a:extLst>
              <a:ext uri="{FF2B5EF4-FFF2-40B4-BE49-F238E27FC236}">
                <a16:creationId xmlns:a16="http://schemas.microsoft.com/office/drawing/2014/main" id="{8CEC0717-A90E-92A5-595B-8548B8B4AB6D}"/>
              </a:ext>
            </a:extLst>
          </p:cNvPr>
          <p:cNvSpPr/>
          <p:nvPr/>
        </p:nvSpPr>
        <p:spPr>
          <a:xfrm>
            <a:off x="9819913" y="5833412"/>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3" name="Curved Connector 42">
            <a:extLst>
              <a:ext uri="{FF2B5EF4-FFF2-40B4-BE49-F238E27FC236}">
                <a16:creationId xmlns:a16="http://schemas.microsoft.com/office/drawing/2014/main" id="{FEE19ED4-6842-54A7-68A4-2A3086C50547}"/>
              </a:ext>
            </a:extLst>
          </p:cNvPr>
          <p:cNvCxnSpPr>
            <a:cxnSpLocks/>
            <a:stCxn id="39" idx="3"/>
            <a:endCxn id="42" idx="0"/>
          </p:cNvCxnSpPr>
          <p:nvPr/>
        </p:nvCxnSpPr>
        <p:spPr>
          <a:xfrm>
            <a:off x="9579110" y="5223014"/>
            <a:ext cx="472044" cy="610398"/>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712280" y="25795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735420" y="329874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7034895" y="1236629"/>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37" idx="0"/>
          </p:cNvCxnSpPr>
          <p:nvPr/>
        </p:nvCxnSpPr>
        <p:spPr>
          <a:xfrm>
            <a:off x="7058035" y="3494686"/>
            <a:ext cx="1859768" cy="1148652"/>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2F3CC66C-A82D-D767-22CE-9B33F53BC3A4}"/>
              </a:ext>
            </a:extLst>
          </p:cNvPr>
          <p:cNvSpPr>
            <a:spLocks noGrp="1"/>
          </p:cNvSpPr>
          <p:nvPr>
            <p:ph type="title"/>
          </p:nvPr>
        </p:nvSpPr>
        <p:spPr/>
        <p:txBody>
          <a:bodyPr/>
          <a:lstStyle/>
          <a:p>
            <a:r>
              <a:rPr lang="en-US" dirty="0"/>
              <a:t>Delete item from linked list</a:t>
            </a:r>
          </a:p>
        </p:txBody>
      </p:sp>
      <p:sp>
        <p:nvSpPr>
          <p:cNvPr id="6" name="TextBox 5">
            <a:extLst>
              <a:ext uri="{FF2B5EF4-FFF2-40B4-BE49-F238E27FC236}">
                <a16:creationId xmlns:a16="http://schemas.microsoft.com/office/drawing/2014/main" id="{540D0E0F-0282-EA07-B4BD-57224E01DD86}"/>
              </a:ext>
            </a:extLst>
          </p:cNvPr>
          <p:cNvSpPr txBox="1"/>
          <p:nvPr/>
        </p:nvSpPr>
        <p:spPr>
          <a:xfrm>
            <a:off x="838200" y="1690688"/>
            <a:ext cx="4229100" cy="4401205"/>
          </a:xfrm>
          <a:prstGeom prst="rect">
            <a:avLst/>
          </a:prstGeom>
          <a:noFill/>
        </p:spPr>
        <p:txBody>
          <a:bodyPr wrap="square" rtlCol="0">
            <a:spAutoFit/>
          </a:bodyPr>
          <a:lstStyle/>
          <a:p>
            <a:r>
              <a:rPr lang="en-US" sz="2000" dirty="0">
                <a:solidFill>
                  <a:schemeClr val="accent1"/>
                </a:solidFill>
              </a:rPr>
              <a:t>To delete an item from the list, we must first scan the list to find the item we wish to delete and then "unlink" the item and readjust the rest of the list as necessary.</a:t>
            </a:r>
          </a:p>
          <a:p>
            <a:endParaRPr lang="en-US" sz="2000" dirty="0">
              <a:solidFill>
                <a:schemeClr val="accent1"/>
              </a:solidFill>
            </a:endParaRPr>
          </a:p>
          <a:p>
            <a:r>
              <a:rPr lang="en-US" sz="2000" dirty="0">
                <a:solidFill>
                  <a:schemeClr val="accent1"/>
                </a:solidFill>
              </a:rPr>
              <a:t>There are three cases</a:t>
            </a:r>
          </a:p>
          <a:p>
            <a:pPr marL="342900" indent="-342900">
              <a:buAutoNum type="arabicParenBoth"/>
            </a:pPr>
            <a:r>
              <a:rPr lang="en-US" sz="2000" dirty="0">
                <a:solidFill>
                  <a:schemeClr val="accent1"/>
                </a:solidFill>
              </a:rPr>
              <a:t>In the middle of the list</a:t>
            </a:r>
          </a:p>
          <a:p>
            <a:pPr marL="342900" indent="-342900">
              <a:buAutoNum type="arabicParenBoth"/>
            </a:pPr>
            <a:r>
              <a:rPr lang="en-US" sz="2000" dirty="0">
                <a:solidFill>
                  <a:schemeClr val="accent1"/>
                </a:solidFill>
              </a:rPr>
              <a:t>At the start of the list</a:t>
            </a:r>
          </a:p>
          <a:p>
            <a:pPr marL="342900" indent="-342900">
              <a:buAutoNum type="arabicParenBoth"/>
            </a:pPr>
            <a:r>
              <a:rPr lang="en-US" sz="2000" dirty="0">
                <a:solidFill>
                  <a:schemeClr val="accent1"/>
                </a:solidFill>
              </a:rPr>
              <a:t>At the end of the list</a:t>
            </a:r>
          </a:p>
          <a:p>
            <a:pPr marL="342900" indent="-342900">
              <a:buAutoNum type="arabicParenBoth"/>
            </a:pPr>
            <a:endParaRPr lang="en-US" sz="2000" dirty="0">
              <a:solidFill>
                <a:schemeClr val="accent1"/>
              </a:solidFill>
            </a:endParaRPr>
          </a:p>
          <a:p>
            <a:r>
              <a:rPr lang="en-US" sz="2000" dirty="0">
                <a:solidFill>
                  <a:schemeClr val="accent1"/>
                </a:solidFill>
              </a:rPr>
              <a:t>Working with linked lists often requires drawing pictures to make sure we do it right.</a:t>
            </a:r>
          </a:p>
        </p:txBody>
      </p:sp>
      <p:sp>
        <p:nvSpPr>
          <p:cNvPr id="17" name="Rectangle 16">
            <a:extLst>
              <a:ext uri="{FF2B5EF4-FFF2-40B4-BE49-F238E27FC236}">
                <a16:creationId xmlns:a16="http://schemas.microsoft.com/office/drawing/2014/main" id="{83FE1921-DC22-A4FF-DB01-DFF48F2CB388}"/>
              </a:ext>
            </a:extLst>
          </p:cNvPr>
          <p:cNvSpPr/>
          <p:nvPr/>
        </p:nvSpPr>
        <p:spPr>
          <a:xfrm>
            <a:off x="5735419" y="180056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current</a:t>
            </a:r>
          </a:p>
        </p:txBody>
      </p:sp>
      <p:cxnSp>
        <p:nvCxnSpPr>
          <p:cNvPr id="18" name="Curved Connector 17">
            <a:extLst>
              <a:ext uri="{FF2B5EF4-FFF2-40B4-BE49-F238E27FC236}">
                <a16:creationId xmlns:a16="http://schemas.microsoft.com/office/drawing/2014/main" id="{66E6ECC3-9119-EC9F-8502-AD07BBA8E3D8}"/>
              </a:ext>
            </a:extLst>
          </p:cNvPr>
          <p:cNvCxnSpPr>
            <a:cxnSpLocks/>
            <a:stCxn id="17" idx="3"/>
            <a:endCxn id="9" idx="1"/>
          </p:cNvCxnSpPr>
          <p:nvPr/>
        </p:nvCxnSpPr>
        <p:spPr>
          <a:xfrm>
            <a:off x="7058034" y="1996506"/>
            <a:ext cx="1198461" cy="1089590"/>
          </a:xfrm>
          <a:prstGeom prst="curvedConnector3">
            <a:avLst>
              <a:gd name="adj1" fmla="val 50000"/>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81661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D4F6303-263B-8385-CE66-113E99FCF78C}"/>
              </a:ext>
            </a:extLst>
          </p:cNvPr>
          <p:cNvSpPr/>
          <p:nvPr/>
        </p:nvSpPr>
        <p:spPr>
          <a:xfrm>
            <a:off x="3112995" y="99374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3112995" y="141013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5360572" y="1091716"/>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4435610" y="1189684"/>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3112995" y="2647265"/>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3112995" y="303099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5360572" y="2745239"/>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4435610" y="2843208"/>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3112995" y="1606075"/>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urved Connector 28">
            <a:extLst>
              <a:ext uri="{FF2B5EF4-FFF2-40B4-BE49-F238E27FC236}">
                <a16:creationId xmlns:a16="http://schemas.microsoft.com/office/drawing/2014/main" id="{F8EC7DA5-A779-EAC6-319B-732976F5BDEB}"/>
              </a:ext>
            </a:extLst>
          </p:cNvPr>
          <p:cNvCxnSpPr>
            <a:cxnSpLocks/>
            <a:stCxn id="12" idx="3"/>
            <a:endCxn id="37" idx="0"/>
          </p:cNvCxnSpPr>
          <p:nvPr/>
        </p:nvCxnSpPr>
        <p:spPr>
          <a:xfrm flipH="1">
            <a:off x="3774303" y="3226941"/>
            <a:ext cx="661307" cy="1173509"/>
          </a:xfrm>
          <a:prstGeom prst="curvedConnector4">
            <a:avLst>
              <a:gd name="adj1" fmla="val -34568"/>
              <a:gd name="adj2" fmla="val 58349"/>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08DD47E8-5CAC-0CDF-1BF1-63CF8E5F1ABE}"/>
              </a:ext>
            </a:extLst>
          </p:cNvPr>
          <p:cNvSpPr/>
          <p:nvPr/>
        </p:nvSpPr>
        <p:spPr>
          <a:xfrm>
            <a:off x="3112995" y="440045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39" name="Rectangle 38">
            <a:extLst>
              <a:ext uri="{FF2B5EF4-FFF2-40B4-BE49-F238E27FC236}">
                <a16:creationId xmlns:a16="http://schemas.microsoft.com/office/drawing/2014/main" id="{B6482826-6A09-3D56-7B56-459516A9A700}"/>
              </a:ext>
            </a:extLst>
          </p:cNvPr>
          <p:cNvSpPr/>
          <p:nvPr/>
        </p:nvSpPr>
        <p:spPr>
          <a:xfrm>
            <a:off x="3112995" y="478418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40" name="Rectangle 39">
            <a:extLst>
              <a:ext uri="{FF2B5EF4-FFF2-40B4-BE49-F238E27FC236}">
                <a16:creationId xmlns:a16="http://schemas.microsoft.com/office/drawing/2014/main" id="{56EA855E-E882-E047-3D63-A3277035B1D5}"/>
              </a:ext>
            </a:extLst>
          </p:cNvPr>
          <p:cNvSpPr/>
          <p:nvPr/>
        </p:nvSpPr>
        <p:spPr>
          <a:xfrm>
            <a:off x="5360572" y="4498424"/>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cxnSp>
        <p:nvCxnSpPr>
          <p:cNvPr id="41" name="Curved Connector 40">
            <a:extLst>
              <a:ext uri="{FF2B5EF4-FFF2-40B4-BE49-F238E27FC236}">
                <a16:creationId xmlns:a16="http://schemas.microsoft.com/office/drawing/2014/main" id="{8DB0138E-F509-D49B-1B24-C258939B3366}"/>
              </a:ext>
            </a:extLst>
          </p:cNvPr>
          <p:cNvCxnSpPr>
            <a:cxnSpLocks/>
            <a:stCxn id="37" idx="3"/>
          </p:cNvCxnSpPr>
          <p:nvPr/>
        </p:nvCxnSpPr>
        <p:spPr>
          <a:xfrm>
            <a:off x="4435610" y="4596393"/>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2" name="&quot;No&quot; Symbol 41">
            <a:extLst>
              <a:ext uri="{FF2B5EF4-FFF2-40B4-BE49-F238E27FC236}">
                <a16:creationId xmlns:a16="http://schemas.microsoft.com/office/drawing/2014/main" id="{8CEC0717-A90E-92A5-595B-8548B8B4AB6D}"/>
              </a:ext>
            </a:extLst>
          </p:cNvPr>
          <p:cNvSpPr/>
          <p:nvPr/>
        </p:nvSpPr>
        <p:spPr>
          <a:xfrm>
            <a:off x="4676413" y="5590524"/>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3" name="Curved Connector 42">
            <a:extLst>
              <a:ext uri="{FF2B5EF4-FFF2-40B4-BE49-F238E27FC236}">
                <a16:creationId xmlns:a16="http://schemas.microsoft.com/office/drawing/2014/main" id="{FEE19ED4-6842-54A7-68A4-2A3086C50547}"/>
              </a:ext>
            </a:extLst>
          </p:cNvPr>
          <p:cNvCxnSpPr>
            <a:cxnSpLocks/>
            <a:stCxn id="39" idx="3"/>
            <a:endCxn id="42" idx="0"/>
          </p:cNvCxnSpPr>
          <p:nvPr/>
        </p:nvCxnSpPr>
        <p:spPr>
          <a:xfrm>
            <a:off x="4435610" y="4980126"/>
            <a:ext cx="472044" cy="610398"/>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68780" y="233665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91920" y="3055855"/>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1891395" y="993741"/>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37" idx="0"/>
          </p:cNvCxnSpPr>
          <p:nvPr/>
        </p:nvCxnSpPr>
        <p:spPr>
          <a:xfrm>
            <a:off x="1914535" y="3251798"/>
            <a:ext cx="1859768" cy="1148652"/>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DD67E757-A4DE-9796-DFC3-8183A82BFB3A}"/>
              </a:ext>
            </a:extLst>
          </p:cNvPr>
          <p:cNvSpPr/>
          <p:nvPr/>
        </p:nvSpPr>
        <p:spPr>
          <a:xfrm>
            <a:off x="8891229" y="124300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4" name="Rectangle 3">
            <a:extLst>
              <a:ext uri="{FF2B5EF4-FFF2-40B4-BE49-F238E27FC236}">
                <a16:creationId xmlns:a16="http://schemas.microsoft.com/office/drawing/2014/main" id="{F3016C5F-BAB0-832B-3AF5-BF500DB96BF1}"/>
              </a:ext>
            </a:extLst>
          </p:cNvPr>
          <p:cNvSpPr/>
          <p:nvPr/>
        </p:nvSpPr>
        <p:spPr>
          <a:xfrm>
            <a:off x="8891229" y="1659397"/>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1" name="Rectangle 10">
            <a:extLst>
              <a:ext uri="{FF2B5EF4-FFF2-40B4-BE49-F238E27FC236}">
                <a16:creationId xmlns:a16="http://schemas.microsoft.com/office/drawing/2014/main" id="{8A1247F9-D81E-79EC-3FCC-C69CAB45C614}"/>
              </a:ext>
            </a:extLst>
          </p:cNvPr>
          <p:cNvSpPr/>
          <p:nvPr/>
        </p:nvSpPr>
        <p:spPr>
          <a:xfrm>
            <a:off x="11138806" y="1340981"/>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6" name="Curved Connector 15">
            <a:extLst>
              <a:ext uri="{FF2B5EF4-FFF2-40B4-BE49-F238E27FC236}">
                <a16:creationId xmlns:a16="http://schemas.microsoft.com/office/drawing/2014/main" id="{05479A1F-AA19-DF3A-816A-DBD3C1760100}"/>
              </a:ext>
            </a:extLst>
          </p:cNvPr>
          <p:cNvCxnSpPr>
            <a:cxnSpLocks/>
            <a:stCxn id="2" idx="3"/>
          </p:cNvCxnSpPr>
          <p:nvPr/>
        </p:nvCxnSpPr>
        <p:spPr>
          <a:xfrm>
            <a:off x="10213844" y="1438949"/>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3835028B-2729-3A98-E032-232573814466}"/>
              </a:ext>
            </a:extLst>
          </p:cNvPr>
          <p:cNvSpPr/>
          <p:nvPr/>
        </p:nvSpPr>
        <p:spPr>
          <a:xfrm>
            <a:off x="8891229" y="289653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8" name="Rectangle 17">
            <a:extLst>
              <a:ext uri="{FF2B5EF4-FFF2-40B4-BE49-F238E27FC236}">
                <a16:creationId xmlns:a16="http://schemas.microsoft.com/office/drawing/2014/main" id="{DFBCD5BB-D7D0-E35F-C5B1-8C297A2C4BF7}"/>
              </a:ext>
            </a:extLst>
          </p:cNvPr>
          <p:cNvSpPr/>
          <p:nvPr/>
        </p:nvSpPr>
        <p:spPr>
          <a:xfrm>
            <a:off x="8891229" y="328026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9" name="Rectangle 18">
            <a:extLst>
              <a:ext uri="{FF2B5EF4-FFF2-40B4-BE49-F238E27FC236}">
                <a16:creationId xmlns:a16="http://schemas.microsoft.com/office/drawing/2014/main" id="{1E3B0AE8-61BF-F4C4-F964-E6BD410EED14}"/>
              </a:ext>
            </a:extLst>
          </p:cNvPr>
          <p:cNvSpPr/>
          <p:nvPr/>
        </p:nvSpPr>
        <p:spPr>
          <a:xfrm>
            <a:off x="11138806" y="2994504"/>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20" name="Curved Connector 19">
            <a:extLst>
              <a:ext uri="{FF2B5EF4-FFF2-40B4-BE49-F238E27FC236}">
                <a16:creationId xmlns:a16="http://schemas.microsoft.com/office/drawing/2014/main" id="{1A5732BD-CFEC-F1A2-1FA8-E33C8B28E722}"/>
              </a:ext>
            </a:extLst>
          </p:cNvPr>
          <p:cNvCxnSpPr>
            <a:cxnSpLocks/>
            <a:stCxn id="17" idx="3"/>
          </p:cNvCxnSpPr>
          <p:nvPr/>
        </p:nvCxnSpPr>
        <p:spPr>
          <a:xfrm>
            <a:off x="10213844" y="3092473"/>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urved Connector 20">
            <a:extLst>
              <a:ext uri="{FF2B5EF4-FFF2-40B4-BE49-F238E27FC236}">
                <a16:creationId xmlns:a16="http://schemas.microsoft.com/office/drawing/2014/main" id="{DEECDA8D-17A3-12E7-6F05-4CE3C78F83D7}"/>
              </a:ext>
            </a:extLst>
          </p:cNvPr>
          <p:cNvCxnSpPr>
            <a:cxnSpLocks/>
            <a:stCxn id="4" idx="1"/>
            <a:endCxn id="23" idx="0"/>
          </p:cNvCxnSpPr>
          <p:nvPr/>
        </p:nvCxnSpPr>
        <p:spPr>
          <a:xfrm rot="10800000" flipH="1" flipV="1">
            <a:off x="8891229" y="1855339"/>
            <a:ext cx="661308" cy="2794375"/>
          </a:xfrm>
          <a:prstGeom prst="curvedConnector4">
            <a:avLst>
              <a:gd name="adj1" fmla="val -34568"/>
              <a:gd name="adj2" fmla="val 8725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7F974521-5585-73D8-6426-7746ABB1CF1D}"/>
              </a:ext>
            </a:extLst>
          </p:cNvPr>
          <p:cNvSpPr/>
          <p:nvPr/>
        </p:nvSpPr>
        <p:spPr>
          <a:xfrm>
            <a:off x="8891229" y="4649715"/>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24" name="Rectangle 23">
            <a:extLst>
              <a:ext uri="{FF2B5EF4-FFF2-40B4-BE49-F238E27FC236}">
                <a16:creationId xmlns:a16="http://schemas.microsoft.com/office/drawing/2014/main" id="{406A1F3F-4117-46C1-5CD8-D3C6CE64AEF7}"/>
              </a:ext>
            </a:extLst>
          </p:cNvPr>
          <p:cNvSpPr/>
          <p:nvPr/>
        </p:nvSpPr>
        <p:spPr>
          <a:xfrm>
            <a:off x="8891229" y="503344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25" name="Rectangle 24">
            <a:extLst>
              <a:ext uri="{FF2B5EF4-FFF2-40B4-BE49-F238E27FC236}">
                <a16:creationId xmlns:a16="http://schemas.microsoft.com/office/drawing/2014/main" id="{153A7AF5-8C8F-FF00-8871-7701EA3C1D99}"/>
              </a:ext>
            </a:extLst>
          </p:cNvPr>
          <p:cNvSpPr/>
          <p:nvPr/>
        </p:nvSpPr>
        <p:spPr>
          <a:xfrm>
            <a:off x="11138806" y="4747689"/>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cxnSp>
        <p:nvCxnSpPr>
          <p:cNvPr id="26" name="Curved Connector 25">
            <a:extLst>
              <a:ext uri="{FF2B5EF4-FFF2-40B4-BE49-F238E27FC236}">
                <a16:creationId xmlns:a16="http://schemas.microsoft.com/office/drawing/2014/main" id="{16B200CC-848B-3F51-19D9-EE6F162A37DD}"/>
              </a:ext>
            </a:extLst>
          </p:cNvPr>
          <p:cNvCxnSpPr>
            <a:cxnSpLocks/>
            <a:stCxn id="23" idx="3"/>
          </p:cNvCxnSpPr>
          <p:nvPr/>
        </p:nvCxnSpPr>
        <p:spPr>
          <a:xfrm>
            <a:off x="10213844" y="4845658"/>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7" name="&quot;No&quot; Symbol 26">
            <a:extLst>
              <a:ext uri="{FF2B5EF4-FFF2-40B4-BE49-F238E27FC236}">
                <a16:creationId xmlns:a16="http://schemas.microsoft.com/office/drawing/2014/main" id="{43404E78-1C97-6A55-1109-1CF6F0EE4B6B}"/>
              </a:ext>
            </a:extLst>
          </p:cNvPr>
          <p:cNvSpPr/>
          <p:nvPr/>
        </p:nvSpPr>
        <p:spPr>
          <a:xfrm>
            <a:off x="10454647" y="5839789"/>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8" name="Curved Connector 27">
            <a:extLst>
              <a:ext uri="{FF2B5EF4-FFF2-40B4-BE49-F238E27FC236}">
                <a16:creationId xmlns:a16="http://schemas.microsoft.com/office/drawing/2014/main" id="{11BC3EEC-D41A-628A-5A11-27055A5038C7}"/>
              </a:ext>
            </a:extLst>
          </p:cNvPr>
          <p:cNvCxnSpPr>
            <a:cxnSpLocks/>
            <a:stCxn id="24" idx="3"/>
            <a:endCxn id="27" idx="0"/>
          </p:cNvCxnSpPr>
          <p:nvPr/>
        </p:nvCxnSpPr>
        <p:spPr>
          <a:xfrm>
            <a:off x="10213844" y="5229391"/>
            <a:ext cx="472044" cy="610398"/>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99888B2D-9825-BD71-4E02-9DF6936770C4}"/>
              </a:ext>
            </a:extLst>
          </p:cNvPr>
          <p:cNvSpPr/>
          <p:nvPr/>
        </p:nvSpPr>
        <p:spPr>
          <a:xfrm>
            <a:off x="6347014" y="258591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31" name="Rectangle 30">
            <a:extLst>
              <a:ext uri="{FF2B5EF4-FFF2-40B4-BE49-F238E27FC236}">
                <a16:creationId xmlns:a16="http://schemas.microsoft.com/office/drawing/2014/main" id="{C2F29CE1-B8EB-FD5F-F54A-8E00C83D6BC8}"/>
              </a:ext>
            </a:extLst>
          </p:cNvPr>
          <p:cNvSpPr/>
          <p:nvPr/>
        </p:nvSpPr>
        <p:spPr>
          <a:xfrm>
            <a:off x="6370154" y="33051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32" name="Curved Connector 31">
            <a:extLst>
              <a:ext uri="{FF2B5EF4-FFF2-40B4-BE49-F238E27FC236}">
                <a16:creationId xmlns:a16="http://schemas.microsoft.com/office/drawing/2014/main" id="{43D7A793-E8A8-0D5E-80C8-DBC4FC4E0672}"/>
              </a:ext>
            </a:extLst>
          </p:cNvPr>
          <p:cNvCxnSpPr>
            <a:cxnSpLocks/>
            <a:stCxn id="30" idx="3"/>
            <a:endCxn id="2" idx="0"/>
          </p:cNvCxnSpPr>
          <p:nvPr/>
        </p:nvCxnSpPr>
        <p:spPr>
          <a:xfrm flipV="1">
            <a:off x="7669629" y="1243006"/>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urved Connector 32">
            <a:extLst>
              <a:ext uri="{FF2B5EF4-FFF2-40B4-BE49-F238E27FC236}">
                <a16:creationId xmlns:a16="http://schemas.microsoft.com/office/drawing/2014/main" id="{58504B48-FECE-30E1-C5E3-ABFD83302968}"/>
              </a:ext>
            </a:extLst>
          </p:cNvPr>
          <p:cNvCxnSpPr>
            <a:cxnSpLocks/>
            <a:stCxn id="31" idx="3"/>
            <a:endCxn id="23" idx="0"/>
          </p:cNvCxnSpPr>
          <p:nvPr/>
        </p:nvCxnSpPr>
        <p:spPr>
          <a:xfrm>
            <a:off x="7692769" y="3501063"/>
            <a:ext cx="1859768" cy="1148652"/>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7" name="Title 46">
            <a:extLst>
              <a:ext uri="{FF2B5EF4-FFF2-40B4-BE49-F238E27FC236}">
                <a16:creationId xmlns:a16="http://schemas.microsoft.com/office/drawing/2014/main" id="{E1A25C48-C344-D455-9389-502A246BFB3A}"/>
              </a:ext>
            </a:extLst>
          </p:cNvPr>
          <p:cNvSpPr>
            <a:spLocks noGrp="1"/>
          </p:cNvSpPr>
          <p:nvPr>
            <p:ph type="title"/>
          </p:nvPr>
        </p:nvSpPr>
        <p:spPr>
          <a:xfrm>
            <a:off x="483735" y="4905459"/>
            <a:ext cx="2449889" cy="1325563"/>
          </a:xfrm>
        </p:spPr>
        <p:txBody>
          <a:bodyPr>
            <a:normAutofit fontScale="90000"/>
          </a:bodyPr>
          <a:lstStyle/>
          <a:p>
            <a:r>
              <a:rPr lang="en-US" dirty="0"/>
              <a:t>Delete a node in the middle</a:t>
            </a:r>
          </a:p>
        </p:txBody>
      </p:sp>
      <p:sp>
        <p:nvSpPr>
          <p:cNvPr id="34" name="Multiply 33">
            <a:extLst>
              <a:ext uri="{FF2B5EF4-FFF2-40B4-BE49-F238E27FC236}">
                <a16:creationId xmlns:a16="http://schemas.microsoft.com/office/drawing/2014/main" id="{913FB79A-47F2-D36A-5478-3DA98C1A01CA}"/>
              </a:ext>
            </a:extLst>
          </p:cNvPr>
          <p:cNvSpPr/>
          <p:nvPr/>
        </p:nvSpPr>
        <p:spPr>
          <a:xfrm>
            <a:off x="8740451" y="2488315"/>
            <a:ext cx="1600202" cy="1600202"/>
          </a:xfrm>
          <a:prstGeom prst="mathMultiply">
            <a:avLst>
              <a:gd name="adj1" fmla="val 1637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Multiply 34">
            <a:extLst>
              <a:ext uri="{FF2B5EF4-FFF2-40B4-BE49-F238E27FC236}">
                <a16:creationId xmlns:a16="http://schemas.microsoft.com/office/drawing/2014/main" id="{7157D799-68B3-94FB-932C-DEE07BDB5864}"/>
              </a:ext>
            </a:extLst>
          </p:cNvPr>
          <p:cNvSpPr/>
          <p:nvPr/>
        </p:nvSpPr>
        <p:spPr>
          <a:xfrm>
            <a:off x="10577079" y="2622783"/>
            <a:ext cx="1600202" cy="1600202"/>
          </a:xfrm>
          <a:prstGeom prst="mathMultiply">
            <a:avLst>
              <a:gd name="adj1" fmla="val 1637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EEB5A29-DE23-E02A-4DE9-61DFC923363E}"/>
              </a:ext>
            </a:extLst>
          </p:cNvPr>
          <p:cNvSpPr/>
          <p:nvPr/>
        </p:nvSpPr>
        <p:spPr>
          <a:xfrm>
            <a:off x="568779" y="157443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current</a:t>
            </a:r>
          </a:p>
        </p:txBody>
      </p:sp>
      <p:cxnSp>
        <p:nvCxnSpPr>
          <p:cNvPr id="6" name="Curved Connector 5">
            <a:extLst>
              <a:ext uri="{FF2B5EF4-FFF2-40B4-BE49-F238E27FC236}">
                <a16:creationId xmlns:a16="http://schemas.microsoft.com/office/drawing/2014/main" id="{F6EEDBF7-5481-EA35-6BF6-2D65173EF259}"/>
              </a:ext>
            </a:extLst>
          </p:cNvPr>
          <p:cNvCxnSpPr>
            <a:cxnSpLocks/>
            <a:stCxn id="3" idx="3"/>
            <a:endCxn id="9" idx="1"/>
          </p:cNvCxnSpPr>
          <p:nvPr/>
        </p:nvCxnSpPr>
        <p:spPr>
          <a:xfrm>
            <a:off x="1891394" y="1770379"/>
            <a:ext cx="1221601" cy="1072829"/>
          </a:xfrm>
          <a:prstGeom prst="curvedConnector3">
            <a:avLst>
              <a:gd name="adj1" fmla="val 50000"/>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38FF7ABE-941B-0A0B-60C7-9F34B288F411}"/>
              </a:ext>
            </a:extLst>
          </p:cNvPr>
          <p:cNvSpPr/>
          <p:nvPr/>
        </p:nvSpPr>
        <p:spPr>
          <a:xfrm>
            <a:off x="573315" y="87348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cxnSp>
        <p:nvCxnSpPr>
          <p:cNvPr id="38" name="Curved Connector 37">
            <a:extLst>
              <a:ext uri="{FF2B5EF4-FFF2-40B4-BE49-F238E27FC236}">
                <a16:creationId xmlns:a16="http://schemas.microsoft.com/office/drawing/2014/main" id="{DD3270BC-12FA-FA2A-52ED-DCD52C8AA5A6}"/>
              </a:ext>
            </a:extLst>
          </p:cNvPr>
          <p:cNvCxnSpPr>
            <a:cxnSpLocks/>
            <a:stCxn id="36" idx="3"/>
            <a:endCxn id="5" idx="1"/>
          </p:cNvCxnSpPr>
          <p:nvPr/>
        </p:nvCxnSpPr>
        <p:spPr>
          <a:xfrm>
            <a:off x="1895930" y="1069427"/>
            <a:ext cx="1217065" cy="120257"/>
          </a:xfrm>
          <a:prstGeom prst="curvedConnector3">
            <a:avLst>
              <a:gd name="adj1" fmla="val 50000"/>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5" name="Rectangle 44">
            <a:extLst>
              <a:ext uri="{FF2B5EF4-FFF2-40B4-BE49-F238E27FC236}">
                <a16:creationId xmlns:a16="http://schemas.microsoft.com/office/drawing/2014/main" id="{8396E991-A4E1-2984-B91D-8743B42824B0}"/>
              </a:ext>
            </a:extLst>
          </p:cNvPr>
          <p:cNvSpPr/>
          <p:nvPr/>
        </p:nvSpPr>
        <p:spPr>
          <a:xfrm>
            <a:off x="6290228" y="181706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current</a:t>
            </a:r>
          </a:p>
        </p:txBody>
      </p:sp>
      <p:cxnSp>
        <p:nvCxnSpPr>
          <p:cNvPr id="46" name="Curved Connector 45">
            <a:extLst>
              <a:ext uri="{FF2B5EF4-FFF2-40B4-BE49-F238E27FC236}">
                <a16:creationId xmlns:a16="http://schemas.microsoft.com/office/drawing/2014/main" id="{DF98DEC7-F853-15BE-D827-DEAF385DE22A}"/>
              </a:ext>
            </a:extLst>
          </p:cNvPr>
          <p:cNvCxnSpPr>
            <a:cxnSpLocks/>
            <a:stCxn id="45" idx="3"/>
            <a:endCxn id="17" idx="1"/>
          </p:cNvCxnSpPr>
          <p:nvPr/>
        </p:nvCxnSpPr>
        <p:spPr>
          <a:xfrm>
            <a:off x="7612843" y="2013009"/>
            <a:ext cx="1278386" cy="1079464"/>
          </a:xfrm>
          <a:prstGeom prst="curvedConnector3">
            <a:avLst>
              <a:gd name="adj1" fmla="val 50000"/>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C660AF5C-BB70-593D-D071-45371C7180E7}"/>
              </a:ext>
            </a:extLst>
          </p:cNvPr>
          <p:cNvSpPr/>
          <p:nvPr/>
        </p:nvSpPr>
        <p:spPr>
          <a:xfrm>
            <a:off x="6294764" y="111611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cxnSp>
        <p:nvCxnSpPr>
          <p:cNvPr id="49" name="Curved Connector 48">
            <a:extLst>
              <a:ext uri="{FF2B5EF4-FFF2-40B4-BE49-F238E27FC236}">
                <a16:creationId xmlns:a16="http://schemas.microsoft.com/office/drawing/2014/main" id="{965D2F3F-8929-5AAF-72F4-BC2708A17444}"/>
              </a:ext>
            </a:extLst>
          </p:cNvPr>
          <p:cNvCxnSpPr>
            <a:cxnSpLocks/>
            <a:stCxn id="48" idx="3"/>
            <a:endCxn id="2" idx="1"/>
          </p:cNvCxnSpPr>
          <p:nvPr/>
        </p:nvCxnSpPr>
        <p:spPr>
          <a:xfrm>
            <a:off x="7617379" y="1312057"/>
            <a:ext cx="1273850" cy="126892"/>
          </a:xfrm>
          <a:prstGeom prst="curvedConnector3">
            <a:avLst>
              <a:gd name="adj1" fmla="val 50000"/>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1527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0D539-40B6-0353-D2DC-CF3A5D495E49}"/>
              </a:ext>
            </a:extLst>
          </p:cNvPr>
          <p:cNvSpPr>
            <a:spLocks noGrp="1"/>
          </p:cNvSpPr>
          <p:nvPr>
            <p:ph type="title"/>
          </p:nvPr>
        </p:nvSpPr>
        <p:spPr/>
        <p:txBody>
          <a:bodyPr/>
          <a:lstStyle/>
          <a:p>
            <a:r>
              <a:rPr lang="en-US" dirty="0"/>
              <a:t>A Bit of Poetry – Robert Frost</a:t>
            </a:r>
          </a:p>
        </p:txBody>
      </p:sp>
      <p:sp>
        <p:nvSpPr>
          <p:cNvPr id="3" name="Content Placeholder 2">
            <a:extLst>
              <a:ext uri="{FF2B5EF4-FFF2-40B4-BE49-F238E27FC236}">
                <a16:creationId xmlns:a16="http://schemas.microsoft.com/office/drawing/2014/main" id="{201901B9-66AF-3228-61E8-D9BCC2A5C872}"/>
              </a:ext>
            </a:extLst>
          </p:cNvPr>
          <p:cNvSpPr>
            <a:spLocks noGrp="1"/>
          </p:cNvSpPr>
          <p:nvPr>
            <p:ph idx="1"/>
          </p:nvPr>
        </p:nvSpPr>
        <p:spPr>
          <a:xfrm>
            <a:off x="838200" y="1825625"/>
            <a:ext cx="7309757" cy="3056618"/>
          </a:xfrm>
        </p:spPr>
        <p:txBody>
          <a:bodyPr/>
          <a:lstStyle/>
          <a:p>
            <a:r>
              <a:rPr lang="en-US" dirty="0"/>
              <a:t>Taught at the University of Michigan 1921-1927</a:t>
            </a:r>
          </a:p>
          <a:p>
            <a:r>
              <a:rPr lang="en-US" dirty="0"/>
              <a:t>Consultant in Poetry to the US Library of Congress 1958-1959</a:t>
            </a:r>
          </a:p>
          <a:p>
            <a:r>
              <a:rPr lang="en-US" dirty="0"/>
              <a:t>His grandson Bob Frost was a colleague of mine at the University of Michigan for many years</a:t>
            </a:r>
          </a:p>
        </p:txBody>
      </p:sp>
      <p:sp>
        <p:nvSpPr>
          <p:cNvPr id="5" name="TextBox 4">
            <a:extLst>
              <a:ext uri="{FF2B5EF4-FFF2-40B4-BE49-F238E27FC236}">
                <a16:creationId xmlns:a16="http://schemas.microsoft.com/office/drawing/2014/main" id="{091570B3-BA99-897C-5C83-8D6AAB736867}"/>
              </a:ext>
            </a:extLst>
          </p:cNvPr>
          <p:cNvSpPr txBox="1"/>
          <p:nvPr/>
        </p:nvSpPr>
        <p:spPr>
          <a:xfrm>
            <a:off x="838200" y="5809683"/>
            <a:ext cx="6098720" cy="369332"/>
          </a:xfrm>
          <a:prstGeom prst="rect">
            <a:avLst/>
          </a:prstGeom>
          <a:noFill/>
        </p:spPr>
        <p:txBody>
          <a:bodyPr wrap="square">
            <a:spAutoFit/>
          </a:bodyPr>
          <a:lstStyle/>
          <a:p>
            <a:r>
              <a:rPr lang="en-US" dirty="0"/>
              <a:t>https://</a:t>
            </a:r>
            <a:r>
              <a:rPr lang="en-US" dirty="0" err="1"/>
              <a:t>en.wikipedia.org</a:t>
            </a:r>
            <a:r>
              <a:rPr lang="en-US" dirty="0"/>
              <a:t>/wiki/</a:t>
            </a:r>
            <a:r>
              <a:rPr lang="en-US" dirty="0" err="1"/>
              <a:t>Robert_Frost</a:t>
            </a:r>
            <a:endParaRPr lang="en-US" dirty="0"/>
          </a:p>
        </p:txBody>
      </p:sp>
      <p:pic>
        <p:nvPicPr>
          <p:cNvPr id="7" name="Picture 6" descr="A Picture of Robert Frost taken around 1910, from Wikipedia.">
            <a:extLst>
              <a:ext uri="{FF2B5EF4-FFF2-40B4-BE49-F238E27FC236}">
                <a16:creationId xmlns:a16="http://schemas.microsoft.com/office/drawing/2014/main" id="{248AF269-AB34-F3C9-3BBD-3B9E9803F110}"/>
              </a:ext>
            </a:extLst>
          </p:cNvPr>
          <p:cNvPicPr>
            <a:picLocks noChangeAspect="1"/>
          </p:cNvPicPr>
          <p:nvPr/>
        </p:nvPicPr>
        <p:blipFill>
          <a:blip r:embed="rId2"/>
          <a:stretch>
            <a:fillRect/>
          </a:stretch>
        </p:blipFill>
        <p:spPr>
          <a:xfrm>
            <a:off x="9366788" y="631552"/>
            <a:ext cx="1987012" cy="2810895"/>
          </a:xfrm>
          <a:prstGeom prst="rect">
            <a:avLst/>
          </a:prstGeom>
        </p:spPr>
      </p:pic>
      <p:pic>
        <p:nvPicPr>
          <p:cNvPr id="9" name="Picture 8" descr="A picture of Bob Frost (Robert Frost's grandson)">
            <a:extLst>
              <a:ext uri="{FF2B5EF4-FFF2-40B4-BE49-F238E27FC236}">
                <a16:creationId xmlns:a16="http://schemas.microsoft.com/office/drawing/2014/main" id="{DF3E40A9-F9D8-DA27-BF8E-65D48E665AE1}"/>
              </a:ext>
            </a:extLst>
          </p:cNvPr>
          <p:cNvPicPr>
            <a:picLocks noChangeAspect="1"/>
          </p:cNvPicPr>
          <p:nvPr/>
        </p:nvPicPr>
        <p:blipFill>
          <a:blip r:embed="rId3"/>
          <a:stretch>
            <a:fillRect/>
          </a:stretch>
        </p:blipFill>
        <p:spPr>
          <a:xfrm>
            <a:off x="8837492" y="4212851"/>
            <a:ext cx="2516308" cy="1672128"/>
          </a:xfrm>
          <a:prstGeom prst="rect">
            <a:avLst/>
          </a:prstGeom>
        </p:spPr>
      </p:pic>
    </p:spTree>
    <p:extLst>
      <p:ext uri="{BB962C8B-B14F-4D97-AF65-F5344CB8AC3E}">
        <p14:creationId xmlns:p14="http://schemas.microsoft.com/office/powerpoint/2010/main" val="18768333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D4F6303-263B-8385-CE66-113E99FCF78C}"/>
              </a:ext>
            </a:extLst>
          </p:cNvPr>
          <p:cNvSpPr/>
          <p:nvPr/>
        </p:nvSpPr>
        <p:spPr>
          <a:xfrm>
            <a:off x="3112995" y="99374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3112995" y="141013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5360572" y="1091716"/>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4435610" y="1189684"/>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3112995" y="2647265"/>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3112995" y="303099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5360572" y="2745239"/>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4435610" y="2843208"/>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3112995" y="1606075"/>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urved Connector 28">
            <a:extLst>
              <a:ext uri="{FF2B5EF4-FFF2-40B4-BE49-F238E27FC236}">
                <a16:creationId xmlns:a16="http://schemas.microsoft.com/office/drawing/2014/main" id="{F8EC7DA5-A779-EAC6-319B-732976F5BDEB}"/>
              </a:ext>
            </a:extLst>
          </p:cNvPr>
          <p:cNvCxnSpPr>
            <a:cxnSpLocks/>
            <a:stCxn id="12" idx="3"/>
            <a:endCxn id="37" idx="0"/>
          </p:cNvCxnSpPr>
          <p:nvPr/>
        </p:nvCxnSpPr>
        <p:spPr>
          <a:xfrm flipH="1">
            <a:off x="3774303" y="3226941"/>
            <a:ext cx="661307" cy="1173509"/>
          </a:xfrm>
          <a:prstGeom prst="curvedConnector4">
            <a:avLst>
              <a:gd name="adj1" fmla="val -34568"/>
              <a:gd name="adj2" fmla="val 58349"/>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08DD47E8-5CAC-0CDF-1BF1-63CF8E5F1ABE}"/>
              </a:ext>
            </a:extLst>
          </p:cNvPr>
          <p:cNvSpPr/>
          <p:nvPr/>
        </p:nvSpPr>
        <p:spPr>
          <a:xfrm>
            <a:off x="3112995" y="440045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39" name="Rectangle 38">
            <a:extLst>
              <a:ext uri="{FF2B5EF4-FFF2-40B4-BE49-F238E27FC236}">
                <a16:creationId xmlns:a16="http://schemas.microsoft.com/office/drawing/2014/main" id="{B6482826-6A09-3D56-7B56-459516A9A700}"/>
              </a:ext>
            </a:extLst>
          </p:cNvPr>
          <p:cNvSpPr/>
          <p:nvPr/>
        </p:nvSpPr>
        <p:spPr>
          <a:xfrm>
            <a:off x="3112995" y="478418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40" name="Rectangle 39">
            <a:extLst>
              <a:ext uri="{FF2B5EF4-FFF2-40B4-BE49-F238E27FC236}">
                <a16:creationId xmlns:a16="http://schemas.microsoft.com/office/drawing/2014/main" id="{56EA855E-E882-E047-3D63-A3277035B1D5}"/>
              </a:ext>
            </a:extLst>
          </p:cNvPr>
          <p:cNvSpPr/>
          <p:nvPr/>
        </p:nvSpPr>
        <p:spPr>
          <a:xfrm>
            <a:off x="5360572" y="4498424"/>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cxnSp>
        <p:nvCxnSpPr>
          <p:cNvPr id="41" name="Curved Connector 40">
            <a:extLst>
              <a:ext uri="{FF2B5EF4-FFF2-40B4-BE49-F238E27FC236}">
                <a16:creationId xmlns:a16="http://schemas.microsoft.com/office/drawing/2014/main" id="{8DB0138E-F509-D49B-1B24-C258939B3366}"/>
              </a:ext>
            </a:extLst>
          </p:cNvPr>
          <p:cNvCxnSpPr>
            <a:cxnSpLocks/>
            <a:stCxn id="37" idx="3"/>
          </p:cNvCxnSpPr>
          <p:nvPr/>
        </p:nvCxnSpPr>
        <p:spPr>
          <a:xfrm>
            <a:off x="4435610" y="4596393"/>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2" name="&quot;No&quot; Symbol 41">
            <a:extLst>
              <a:ext uri="{FF2B5EF4-FFF2-40B4-BE49-F238E27FC236}">
                <a16:creationId xmlns:a16="http://schemas.microsoft.com/office/drawing/2014/main" id="{8CEC0717-A90E-92A5-595B-8548B8B4AB6D}"/>
              </a:ext>
            </a:extLst>
          </p:cNvPr>
          <p:cNvSpPr/>
          <p:nvPr/>
        </p:nvSpPr>
        <p:spPr>
          <a:xfrm>
            <a:off x="4676413" y="5590524"/>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3" name="Curved Connector 42">
            <a:extLst>
              <a:ext uri="{FF2B5EF4-FFF2-40B4-BE49-F238E27FC236}">
                <a16:creationId xmlns:a16="http://schemas.microsoft.com/office/drawing/2014/main" id="{FEE19ED4-6842-54A7-68A4-2A3086C50547}"/>
              </a:ext>
            </a:extLst>
          </p:cNvPr>
          <p:cNvCxnSpPr>
            <a:cxnSpLocks/>
            <a:stCxn id="39" idx="3"/>
            <a:endCxn id="42" idx="0"/>
          </p:cNvCxnSpPr>
          <p:nvPr/>
        </p:nvCxnSpPr>
        <p:spPr>
          <a:xfrm>
            <a:off x="4435610" y="4980126"/>
            <a:ext cx="472044" cy="610398"/>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68780" y="233665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91920" y="3055855"/>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1891395" y="993741"/>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37" idx="0"/>
          </p:cNvCxnSpPr>
          <p:nvPr/>
        </p:nvCxnSpPr>
        <p:spPr>
          <a:xfrm>
            <a:off x="1914535" y="3251798"/>
            <a:ext cx="1859768" cy="1148652"/>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DD67E757-A4DE-9796-DFC3-8183A82BFB3A}"/>
              </a:ext>
            </a:extLst>
          </p:cNvPr>
          <p:cNvSpPr/>
          <p:nvPr/>
        </p:nvSpPr>
        <p:spPr>
          <a:xfrm>
            <a:off x="8891229" y="124300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4" name="Rectangle 3">
            <a:extLst>
              <a:ext uri="{FF2B5EF4-FFF2-40B4-BE49-F238E27FC236}">
                <a16:creationId xmlns:a16="http://schemas.microsoft.com/office/drawing/2014/main" id="{F3016C5F-BAB0-832B-3AF5-BF500DB96BF1}"/>
              </a:ext>
            </a:extLst>
          </p:cNvPr>
          <p:cNvSpPr/>
          <p:nvPr/>
        </p:nvSpPr>
        <p:spPr>
          <a:xfrm>
            <a:off x="8891229" y="1659397"/>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1" name="Rectangle 10">
            <a:extLst>
              <a:ext uri="{FF2B5EF4-FFF2-40B4-BE49-F238E27FC236}">
                <a16:creationId xmlns:a16="http://schemas.microsoft.com/office/drawing/2014/main" id="{8A1247F9-D81E-79EC-3FCC-C69CAB45C614}"/>
              </a:ext>
            </a:extLst>
          </p:cNvPr>
          <p:cNvSpPr/>
          <p:nvPr/>
        </p:nvSpPr>
        <p:spPr>
          <a:xfrm>
            <a:off x="11138806" y="1340981"/>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6" name="Curved Connector 15">
            <a:extLst>
              <a:ext uri="{FF2B5EF4-FFF2-40B4-BE49-F238E27FC236}">
                <a16:creationId xmlns:a16="http://schemas.microsoft.com/office/drawing/2014/main" id="{05479A1F-AA19-DF3A-816A-DBD3C1760100}"/>
              </a:ext>
            </a:extLst>
          </p:cNvPr>
          <p:cNvCxnSpPr>
            <a:cxnSpLocks/>
            <a:stCxn id="2" idx="3"/>
          </p:cNvCxnSpPr>
          <p:nvPr/>
        </p:nvCxnSpPr>
        <p:spPr>
          <a:xfrm>
            <a:off x="10213844" y="1438949"/>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3835028B-2729-3A98-E032-232573814466}"/>
              </a:ext>
            </a:extLst>
          </p:cNvPr>
          <p:cNvSpPr/>
          <p:nvPr/>
        </p:nvSpPr>
        <p:spPr>
          <a:xfrm>
            <a:off x="8891229" y="289653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8" name="Rectangle 17">
            <a:extLst>
              <a:ext uri="{FF2B5EF4-FFF2-40B4-BE49-F238E27FC236}">
                <a16:creationId xmlns:a16="http://schemas.microsoft.com/office/drawing/2014/main" id="{DFBCD5BB-D7D0-E35F-C5B1-8C297A2C4BF7}"/>
              </a:ext>
            </a:extLst>
          </p:cNvPr>
          <p:cNvSpPr/>
          <p:nvPr/>
        </p:nvSpPr>
        <p:spPr>
          <a:xfrm>
            <a:off x="8891229" y="328026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9" name="Rectangle 18">
            <a:extLst>
              <a:ext uri="{FF2B5EF4-FFF2-40B4-BE49-F238E27FC236}">
                <a16:creationId xmlns:a16="http://schemas.microsoft.com/office/drawing/2014/main" id="{1E3B0AE8-61BF-F4C4-F964-E6BD410EED14}"/>
              </a:ext>
            </a:extLst>
          </p:cNvPr>
          <p:cNvSpPr/>
          <p:nvPr/>
        </p:nvSpPr>
        <p:spPr>
          <a:xfrm>
            <a:off x="11138806" y="2994504"/>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20" name="Curved Connector 19">
            <a:extLst>
              <a:ext uri="{FF2B5EF4-FFF2-40B4-BE49-F238E27FC236}">
                <a16:creationId xmlns:a16="http://schemas.microsoft.com/office/drawing/2014/main" id="{1A5732BD-CFEC-F1A2-1FA8-E33C8B28E722}"/>
              </a:ext>
            </a:extLst>
          </p:cNvPr>
          <p:cNvCxnSpPr>
            <a:cxnSpLocks/>
            <a:stCxn id="17" idx="3"/>
          </p:cNvCxnSpPr>
          <p:nvPr/>
        </p:nvCxnSpPr>
        <p:spPr>
          <a:xfrm>
            <a:off x="10213844" y="3092473"/>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urved Connector 21">
            <a:extLst>
              <a:ext uri="{FF2B5EF4-FFF2-40B4-BE49-F238E27FC236}">
                <a16:creationId xmlns:a16="http://schemas.microsoft.com/office/drawing/2014/main" id="{59472074-8D39-6F49-E375-7E08B6CEFBAC}"/>
              </a:ext>
            </a:extLst>
          </p:cNvPr>
          <p:cNvCxnSpPr>
            <a:cxnSpLocks/>
            <a:stCxn id="18" idx="3"/>
            <a:endCxn id="23" idx="0"/>
          </p:cNvCxnSpPr>
          <p:nvPr/>
        </p:nvCxnSpPr>
        <p:spPr>
          <a:xfrm flipH="1">
            <a:off x="9552537" y="3476206"/>
            <a:ext cx="661307" cy="1173509"/>
          </a:xfrm>
          <a:prstGeom prst="curvedConnector4">
            <a:avLst>
              <a:gd name="adj1" fmla="val -34568"/>
              <a:gd name="adj2" fmla="val 58349"/>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7F974521-5585-73D8-6426-7746ABB1CF1D}"/>
              </a:ext>
            </a:extLst>
          </p:cNvPr>
          <p:cNvSpPr/>
          <p:nvPr/>
        </p:nvSpPr>
        <p:spPr>
          <a:xfrm>
            <a:off x="8891229" y="4649715"/>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24" name="Rectangle 23">
            <a:extLst>
              <a:ext uri="{FF2B5EF4-FFF2-40B4-BE49-F238E27FC236}">
                <a16:creationId xmlns:a16="http://schemas.microsoft.com/office/drawing/2014/main" id="{406A1F3F-4117-46C1-5CD8-D3C6CE64AEF7}"/>
              </a:ext>
            </a:extLst>
          </p:cNvPr>
          <p:cNvSpPr/>
          <p:nvPr/>
        </p:nvSpPr>
        <p:spPr>
          <a:xfrm>
            <a:off x="8891229" y="503344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25" name="Rectangle 24">
            <a:extLst>
              <a:ext uri="{FF2B5EF4-FFF2-40B4-BE49-F238E27FC236}">
                <a16:creationId xmlns:a16="http://schemas.microsoft.com/office/drawing/2014/main" id="{153A7AF5-8C8F-FF00-8871-7701EA3C1D99}"/>
              </a:ext>
            </a:extLst>
          </p:cNvPr>
          <p:cNvSpPr/>
          <p:nvPr/>
        </p:nvSpPr>
        <p:spPr>
          <a:xfrm>
            <a:off x="11138806" y="4747689"/>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cxnSp>
        <p:nvCxnSpPr>
          <p:cNvPr id="26" name="Curved Connector 25">
            <a:extLst>
              <a:ext uri="{FF2B5EF4-FFF2-40B4-BE49-F238E27FC236}">
                <a16:creationId xmlns:a16="http://schemas.microsoft.com/office/drawing/2014/main" id="{16B200CC-848B-3F51-19D9-EE6F162A37DD}"/>
              </a:ext>
            </a:extLst>
          </p:cNvPr>
          <p:cNvCxnSpPr>
            <a:cxnSpLocks/>
            <a:stCxn id="23" idx="3"/>
          </p:cNvCxnSpPr>
          <p:nvPr/>
        </p:nvCxnSpPr>
        <p:spPr>
          <a:xfrm>
            <a:off x="10213844" y="4845658"/>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7" name="&quot;No&quot; Symbol 26">
            <a:extLst>
              <a:ext uri="{FF2B5EF4-FFF2-40B4-BE49-F238E27FC236}">
                <a16:creationId xmlns:a16="http://schemas.microsoft.com/office/drawing/2014/main" id="{43404E78-1C97-6A55-1109-1CF6F0EE4B6B}"/>
              </a:ext>
            </a:extLst>
          </p:cNvPr>
          <p:cNvSpPr/>
          <p:nvPr/>
        </p:nvSpPr>
        <p:spPr>
          <a:xfrm>
            <a:off x="10454647" y="5839789"/>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8" name="Curved Connector 27">
            <a:extLst>
              <a:ext uri="{FF2B5EF4-FFF2-40B4-BE49-F238E27FC236}">
                <a16:creationId xmlns:a16="http://schemas.microsoft.com/office/drawing/2014/main" id="{11BC3EEC-D41A-628A-5A11-27055A5038C7}"/>
              </a:ext>
            </a:extLst>
          </p:cNvPr>
          <p:cNvCxnSpPr>
            <a:cxnSpLocks/>
            <a:stCxn id="24" idx="3"/>
            <a:endCxn id="27" idx="0"/>
          </p:cNvCxnSpPr>
          <p:nvPr/>
        </p:nvCxnSpPr>
        <p:spPr>
          <a:xfrm>
            <a:off x="10213844" y="5229391"/>
            <a:ext cx="472044" cy="610398"/>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99888B2D-9825-BD71-4E02-9DF6936770C4}"/>
              </a:ext>
            </a:extLst>
          </p:cNvPr>
          <p:cNvSpPr/>
          <p:nvPr/>
        </p:nvSpPr>
        <p:spPr>
          <a:xfrm>
            <a:off x="6347014" y="258591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31" name="Rectangle 30">
            <a:extLst>
              <a:ext uri="{FF2B5EF4-FFF2-40B4-BE49-F238E27FC236}">
                <a16:creationId xmlns:a16="http://schemas.microsoft.com/office/drawing/2014/main" id="{C2F29CE1-B8EB-FD5F-F54A-8E00C83D6BC8}"/>
              </a:ext>
            </a:extLst>
          </p:cNvPr>
          <p:cNvSpPr/>
          <p:nvPr/>
        </p:nvSpPr>
        <p:spPr>
          <a:xfrm>
            <a:off x="6370154" y="33051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32" name="Curved Connector 31">
            <a:extLst>
              <a:ext uri="{FF2B5EF4-FFF2-40B4-BE49-F238E27FC236}">
                <a16:creationId xmlns:a16="http://schemas.microsoft.com/office/drawing/2014/main" id="{43D7A793-E8A8-0D5E-80C8-DBC4FC4E0672}"/>
              </a:ext>
            </a:extLst>
          </p:cNvPr>
          <p:cNvCxnSpPr>
            <a:cxnSpLocks/>
            <a:stCxn id="30" idx="3"/>
            <a:endCxn id="17" idx="1"/>
          </p:cNvCxnSpPr>
          <p:nvPr/>
        </p:nvCxnSpPr>
        <p:spPr>
          <a:xfrm>
            <a:off x="7669629" y="2781859"/>
            <a:ext cx="1221600" cy="310614"/>
          </a:xfrm>
          <a:prstGeom prst="curvedConnector3">
            <a:avLst>
              <a:gd name="adj1" fmla="val 5000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urved Connector 32">
            <a:extLst>
              <a:ext uri="{FF2B5EF4-FFF2-40B4-BE49-F238E27FC236}">
                <a16:creationId xmlns:a16="http://schemas.microsoft.com/office/drawing/2014/main" id="{58504B48-FECE-30E1-C5E3-ABFD83302968}"/>
              </a:ext>
            </a:extLst>
          </p:cNvPr>
          <p:cNvCxnSpPr>
            <a:cxnSpLocks/>
            <a:stCxn id="31" idx="3"/>
            <a:endCxn id="23" idx="0"/>
          </p:cNvCxnSpPr>
          <p:nvPr/>
        </p:nvCxnSpPr>
        <p:spPr>
          <a:xfrm>
            <a:off x="7692769" y="3501063"/>
            <a:ext cx="1859768" cy="1148652"/>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7" name="Title 46">
            <a:extLst>
              <a:ext uri="{FF2B5EF4-FFF2-40B4-BE49-F238E27FC236}">
                <a16:creationId xmlns:a16="http://schemas.microsoft.com/office/drawing/2014/main" id="{E1A25C48-C344-D455-9389-502A246BFB3A}"/>
              </a:ext>
            </a:extLst>
          </p:cNvPr>
          <p:cNvSpPr>
            <a:spLocks noGrp="1"/>
          </p:cNvSpPr>
          <p:nvPr>
            <p:ph type="title"/>
          </p:nvPr>
        </p:nvSpPr>
        <p:spPr>
          <a:xfrm>
            <a:off x="483735" y="4905459"/>
            <a:ext cx="2449889" cy="1325563"/>
          </a:xfrm>
        </p:spPr>
        <p:txBody>
          <a:bodyPr>
            <a:normAutofit fontScale="90000"/>
          </a:bodyPr>
          <a:lstStyle/>
          <a:p>
            <a:r>
              <a:rPr lang="en-US" dirty="0"/>
              <a:t>Delete the first node</a:t>
            </a:r>
          </a:p>
        </p:txBody>
      </p:sp>
      <p:sp>
        <p:nvSpPr>
          <p:cNvPr id="3" name="Multiply 2">
            <a:extLst>
              <a:ext uri="{FF2B5EF4-FFF2-40B4-BE49-F238E27FC236}">
                <a16:creationId xmlns:a16="http://schemas.microsoft.com/office/drawing/2014/main" id="{F53D023A-5D9C-5FDB-9E5E-C512E548063C}"/>
              </a:ext>
            </a:extLst>
          </p:cNvPr>
          <p:cNvSpPr/>
          <p:nvPr/>
        </p:nvSpPr>
        <p:spPr>
          <a:xfrm>
            <a:off x="8789048" y="862486"/>
            <a:ext cx="1600202" cy="1600202"/>
          </a:xfrm>
          <a:prstGeom prst="mathMultiply">
            <a:avLst>
              <a:gd name="adj1" fmla="val 1637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Multiply 5">
            <a:extLst>
              <a:ext uri="{FF2B5EF4-FFF2-40B4-BE49-F238E27FC236}">
                <a16:creationId xmlns:a16="http://schemas.microsoft.com/office/drawing/2014/main" id="{3D7561A0-43A3-7B01-1EC2-F5890592577D}"/>
              </a:ext>
            </a:extLst>
          </p:cNvPr>
          <p:cNvSpPr/>
          <p:nvPr/>
        </p:nvSpPr>
        <p:spPr>
          <a:xfrm>
            <a:off x="10551174" y="834791"/>
            <a:ext cx="1600202" cy="1600202"/>
          </a:xfrm>
          <a:prstGeom prst="mathMultiply">
            <a:avLst>
              <a:gd name="adj1" fmla="val 1637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EA9CB4FC-AAC4-40EF-C633-7CFDCB2D607B}"/>
              </a:ext>
            </a:extLst>
          </p:cNvPr>
          <p:cNvSpPr/>
          <p:nvPr/>
        </p:nvSpPr>
        <p:spPr>
          <a:xfrm>
            <a:off x="568779" y="157443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current</a:t>
            </a:r>
          </a:p>
        </p:txBody>
      </p:sp>
      <p:cxnSp>
        <p:nvCxnSpPr>
          <p:cNvPr id="34" name="Curved Connector 33">
            <a:extLst>
              <a:ext uri="{FF2B5EF4-FFF2-40B4-BE49-F238E27FC236}">
                <a16:creationId xmlns:a16="http://schemas.microsoft.com/office/drawing/2014/main" id="{D73E8EE3-452B-81FD-FE2C-1BEABB40F596}"/>
              </a:ext>
            </a:extLst>
          </p:cNvPr>
          <p:cNvCxnSpPr>
            <a:cxnSpLocks/>
            <a:stCxn id="21" idx="3"/>
            <a:endCxn id="5" idx="1"/>
          </p:cNvCxnSpPr>
          <p:nvPr/>
        </p:nvCxnSpPr>
        <p:spPr>
          <a:xfrm flipV="1">
            <a:off x="1891394" y="1189684"/>
            <a:ext cx="1221601" cy="580695"/>
          </a:xfrm>
          <a:prstGeom prst="curvedConnector3">
            <a:avLst>
              <a:gd name="adj1" fmla="val 50000"/>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35B7DF79-F433-E01D-0860-60B2C523BE79}"/>
              </a:ext>
            </a:extLst>
          </p:cNvPr>
          <p:cNvSpPr/>
          <p:nvPr/>
        </p:nvSpPr>
        <p:spPr>
          <a:xfrm>
            <a:off x="573315" y="87348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cxnSp>
        <p:nvCxnSpPr>
          <p:cNvPr id="38" name="Curved Connector 37">
            <a:extLst>
              <a:ext uri="{FF2B5EF4-FFF2-40B4-BE49-F238E27FC236}">
                <a16:creationId xmlns:a16="http://schemas.microsoft.com/office/drawing/2014/main" id="{EA06CC12-9CC8-56A5-A9F0-31139215FC18}"/>
              </a:ext>
            </a:extLst>
          </p:cNvPr>
          <p:cNvCxnSpPr>
            <a:cxnSpLocks/>
            <a:stCxn id="36" idx="3"/>
            <a:endCxn id="44" idx="4"/>
          </p:cNvCxnSpPr>
          <p:nvPr/>
        </p:nvCxnSpPr>
        <p:spPr>
          <a:xfrm flipV="1">
            <a:off x="1895930" y="641844"/>
            <a:ext cx="478982" cy="427583"/>
          </a:xfrm>
          <a:prstGeom prst="curvedConnector2">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4" name="&quot;No&quot; Symbol 43">
            <a:extLst>
              <a:ext uri="{FF2B5EF4-FFF2-40B4-BE49-F238E27FC236}">
                <a16:creationId xmlns:a16="http://schemas.microsoft.com/office/drawing/2014/main" id="{C1628465-7138-9A8E-283A-C8D8CD2B8068}"/>
              </a:ext>
            </a:extLst>
          </p:cNvPr>
          <p:cNvSpPr/>
          <p:nvPr/>
        </p:nvSpPr>
        <p:spPr>
          <a:xfrm>
            <a:off x="2143671" y="200972"/>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6" name="Rectangle 45">
            <a:extLst>
              <a:ext uri="{FF2B5EF4-FFF2-40B4-BE49-F238E27FC236}">
                <a16:creationId xmlns:a16="http://schemas.microsoft.com/office/drawing/2014/main" id="{B76E6EC6-8AA1-FC96-6FBC-8A5F89788F50}"/>
              </a:ext>
            </a:extLst>
          </p:cNvPr>
          <p:cNvSpPr/>
          <p:nvPr/>
        </p:nvSpPr>
        <p:spPr>
          <a:xfrm>
            <a:off x="6336194" y="178413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current</a:t>
            </a:r>
          </a:p>
        </p:txBody>
      </p:sp>
      <p:cxnSp>
        <p:nvCxnSpPr>
          <p:cNvPr id="48" name="Curved Connector 47">
            <a:extLst>
              <a:ext uri="{FF2B5EF4-FFF2-40B4-BE49-F238E27FC236}">
                <a16:creationId xmlns:a16="http://schemas.microsoft.com/office/drawing/2014/main" id="{EC409821-7073-491B-FCE0-FFB6A8B363D4}"/>
              </a:ext>
            </a:extLst>
          </p:cNvPr>
          <p:cNvCxnSpPr>
            <a:cxnSpLocks/>
            <a:stCxn id="46" idx="3"/>
            <a:endCxn id="2" idx="1"/>
          </p:cNvCxnSpPr>
          <p:nvPr/>
        </p:nvCxnSpPr>
        <p:spPr>
          <a:xfrm flipV="1">
            <a:off x="7658809" y="1438949"/>
            <a:ext cx="1232420" cy="541126"/>
          </a:xfrm>
          <a:prstGeom prst="curvedConnector3">
            <a:avLst>
              <a:gd name="adj1" fmla="val 50000"/>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9" name="Rectangle 48">
            <a:extLst>
              <a:ext uri="{FF2B5EF4-FFF2-40B4-BE49-F238E27FC236}">
                <a16:creationId xmlns:a16="http://schemas.microsoft.com/office/drawing/2014/main" id="{858C2C03-6049-BF99-89F0-B3D168DC7D99}"/>
              </a:ext>
            </a:extLst>
          </p:cNvPr>
          <p:cNvSpPr/>
          <p:nvPr/>
        </p:nvSpPr>
        <p:spPr>
          <a:xfrm>
            <a:off x="6340730" y="108318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cxnSp>
        <p:nvCxnSpPr>
          <p:cNvPr id="50" name="Curved Connector 49">
            <a:extLst>
              <a:ext uri="{FF2B5EF4-FFF2-40B4-BE49-F238E27FC236}">
                <a16:creationId xmlns:a16="http://schemas.microsoft.com/office/drawing/2014/main" id="{B4EC22BB-9F44-58B0-C3BE-785DAA3CF7B5}"/>
              </a:ext>
            </a:extLst>
          </p:cNvPr>
          <p:cNvCxnSpPr>
            <a:cxnSpLocks/>
            <a:stCxn id="49" idx="3"/>
            <a:endCxn id="51" idx="4"/>
          </p:cNvCxnSpPr>
          <p:nvPr/>
        </p:nvCxnSpPr>
        <p:spPr>
          <a:xfrm flipV="1">
            <a:off x="7663345" y="851540"/>
            <a:ext cx="478982" cy="427583"/>
          </a:xfrm>
          <a:prstGeom prst="curvedConnector2">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1" name="&quot;No&quot; Symbol 50">
            <a:extLst>
              <a:ext uri="{FF2B5EF4-FFF2-40B4-BE49-F238E27FC236}">
                <a16:creationId xmlns:a16="http://schemas.microsoft.com/office/drawing/2014/main" id="{95108833-0EFB-8A46-95FE-7674E5361B8F}"/>
              </a:ext>
            </a:extLst>
          </p:cNvPr>
          <p:cNvSpPr/>
          <p:nvPr/>
        </p:nvSpPr>
        <p:spPr>
          <a:xfrm>
            <a:off x="7911086" y="410668"/>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5951776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D4F6303-263B-8385-CE66-113E99FCF78C}"/>
              </a:ext>
            </a:extLst>
          </p:cNvPr>
          <p:cNvSpPr/>
          <p:nvPr/>
        </p:nvSpPr>
        <p:spPr>
          <a:xfrm>
            <a:off x="3112995" y="99374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7" name="Rectangle 6">
            <a:extLst>
              <a:ext uri="{FF2B5EF4-FFF2-40B4-BE49-F238E27FC236}">
                <a16:creationId xmlns:a16="http://schemas.microsoft.com/office/drawing/2014/main" id="{D93B7140-8FE7-148B-CF9E-713B6E965D9B}"/>
              </a:ext>
            </a:extLst>
          </p:cNvPr>
          <p:cNvSpPr/>
          <p:nvPr/>
        </p:nvSpPr>
        <p:spPr>
          <a:xfrm>
            <a:off x="3112995" y="141013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5360572" y="1091716"/>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a:stCxn id="5" idx="3"/>
          </p:cNvCxnSpPr>
          <p:nvPr/>
        </p:nvCxnSpPr>
        <p:spPr>
          <a:xfrm>
            <a:off x="4435610" y="1189684"/>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3112995" y="2647265"/>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2" name="Rectangle 11">
            <a:extLst>
              <a:ext uri="{FF2B5EF4-FFF2-40B4-BE49-F238E27FC236}">
                <a16:creationId xmlns:a16="http://schemas.microsoft.com/office/drawing/2014/main" id="{93D0F3B4-FC5D-86BD-0344-2B9A1DA3C809}"/>
              </a:ext>
            </a:extLst>
          </p:cNvPr>
          <p:cNvSpPr/>
          <p:nvPr/>
        </p:nvSpPr>
        <p:spPr>
          <a:xfrm>
            <a:off x="3112995" y="303099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5360572" y="2745239"/>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a:stCxn id="9" idx="3"/>
          </p:cNvCxnSpPr>
          <p:nvPr/>
        </p:nvCxnSpPr>
        <p:spPr>
          <a:xfrm>
            <a:off x="4435610" y="2843208"/>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3112995" y="1606075"/>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urved Connector 28">
            <a:extLst>
              <a:ext uri="{FF2B5EF4-FFF2-40B4-BE49-F238E27FC236}">
                <a16:creationId xmlns:a16="http://schemas.microsoft.com/office/drawing/2014/main" id="{F8EC7DA5-A779-EAC6-319B-732976F5BDEB}"/>
              </a:ext>
            </a:extLst>
          </p:cNvPr>
          <p:cNvCxnSpPr>
            <a:cxnSpLocks/>
            <a:stCxn id="12" idx="3"/>
            <a:endCxn id="37" idx="0"/>
          </p:cNvCxnSpPr>
          <p:nvPr/>
        </p:nvCxnSpPr>
        <p:spPr>
          <a:xfrm flipH="1">
            <a:off x="3774303" y="3226941"/>
            <a:ext cx="661307" cy="1173509"/>
          </a:xfrm>
          <a:prstGeom prst="curvedConnector4">
            <a:avLst>
              <a:gd name="adj1" fmla="val -34568"/>
              <a:gd name="adj2" fmla="val 58349"/>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08DD47E8-5CAC-0CDF-1BF1-63CF8E5F1ABE}"/>
              </a:ext>
            </a:extLst>
          </p:cNvPr>
          <p:cNvSpPr/>
          <p:nvPr/>
        </p:nvSpPr>
        <p:spPr>
          <a:xfrm>
            <a:off x="3112995" y="440045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39" name="Rectangle 38">
            <a:extLst>
              <a:ext uri="{FF2B5EF4-FFF2-40B4-BE49-F238E27FC236}">
                <a16:creationId xmlns:a16="http://schemas.microsoft.com/office/drawing/2014/main" id="{B6482826-6A09-3D56-7B56-459516A9A700}"/>
              </a:ext>
            </a:extLst>
          </p:cNvPr>
          <p:cNvSpPr/>
          <p:nvPr/>
        </p:nvSpPr>
        <p:spPr>
          <a:xfrm>
            <a:off x="3112995" y="478418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40" name="Rectangle 39">
            <a:extLst>
              <a:ext uri="{FF2B5EF4-FFF2-40B4-BE49-F238E27FC236}">
                <a16:creationId xmlns:a16="http://schemas.microsoft.com/office/drawing/2014/main" id="{56EA855E-E882-E047-3D63-A3277035B1D5}"/>
              </a:ext>
            </a:extLst>
          </p:cNvPr>
          <p:cNvSpPr/>
          <p:nvPr/>
        </p:nvSpPr>
        <p:spPr>
          <a:xfrm>
            <a:off x="5360572" y="4498424"/>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cxnSp>
        <p:nvCxnSpPr>
          <p:cNvPr id="41" name="Curved Connector 40">
            <a:extLst>
              <a:ext uri="{FF2B5EF4-FFF2-40B4-BE49-F238E27FC236}">
                <a16:creationId xmlns:a16="http://schemas.microsoft.com/office/drawing/2014/main" id="{8DB0138E-F509-D49B-1B24-C258939B3366}"/>
              </a:ext>
            </a:extLst>
          </p:cNvPr>
          <p:cNvCxnSpPr>
            <a:cxnSpLocks/>
            <a:stCxn id="37" idx="3"/>
          </p:cNvCxnSpPr>
          <p:nvPr/>
        </p:nvCxnSpPr>
        <p:spPr>
          <a:xfrm>
            <a:off x="4435610" y="4596393"/>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2" name="&quot;No&quot; Symbol 41">
            <a:extLst>
              <a:ext uri="{FF2B5EF4-FFF2-40B4-BE49-F238E27FC236}">
                <a16:creationId xmlns:a16="http://schemas.microsoft.com/office/drawing/2014/main" id="{8CEC0717-A90E-92A5-595B-8548B8B4AB6D}"/>
              </a:ext>
            </a:extLst>
          </p:cNvPr>
          <p:cNvSpPr/>
          <p:nvPr/>
        </p:nvSpPr>
        <p:spPr>
          <a:xfrm>
            <a:off x="4676413" y="5590524"/>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3" name="Curved Connector 42">
            <a:extLst>
              <a:ext uri="{FF2B5EF4-FFF2-40B4-BE49-F238E27FC236}">
                <a16:creationId xmlns:a16="http://schemas.microsoft.com/office/drawing/2014/main" id="{FEE19ED4-6842-54A7-68A4-2A3086C50547}"/>
              </a:ext>
            </a:extLst>
          </p:cNvPr>
          <p:cNvCxnSpPr>
            <a:cxnSpLocks/>
            <a:stCxn id="39" idx="3"/>
            <a:endCxn id="42" idx="0"/>
          </p:cNvCxnSpPr>
          <p:nvPr/>
        </p:nvCxnSpPr>
        <p:spPr>
          <a:xfrm>
            <a:off x="4435610" y="4980126"/>
            <a:ext cx="472044" cy="610398"/>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68780" y="233665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91920" y="3055855"/>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1891395" y="993741"/>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37" idx="0"/>
          </p:cNvCxnSpPr>
          <p:nvPr/>
        </p:nvCxnSpPr>
        <p:spPr>
          <a:xfrm>
            <a:off x="1914535" y="3251798"/>
            <a:ext cx="1859768" cy="1148652"/>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DD67E757-A4DE-9796-DFC3-8183A82BFB3A}"/>
              </a:ext>
            </a:extLst>
          </p:cNvPr>
          <p:cNvSpPr/>
          <p:nvPr/>
        </p:nvSpPr>
        <p:spPr>
          <a:xfrm>
            <a:off x="8891229" y="124300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4" name="Rectangle 3">
            <a:extLst>
              <a:ext uri="{FF2B5EF4-FFF2-40B4-BE49-F238E27FC236}">
                <a16:creationId xmlns:a16="http://schemas.microsoft.com/office/drawing/2014/main" id="{F3016C5F-BAB0-832B-3AF5-BF500DB96BF1}"/>
              </a:ext>
            </a:extLst>
          </p:cNvPr>
          <p:cNvSpPr/>
          <p:nvPr/>
        </p:nvSpPr>
        <p:spPr>
          <a:xfrm>
            <a:off x="8891229" y="1659397"/>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1" name="Rectangle 10">
            <a:extLst>
              <a:ext uri="{FF2B5EF4-FFF2-40B4-BE49-F238E27FC236}">
                <a16:creationId xmlns:a16="http://schemas.microsoft.com/office/drawing/2014/main" id="{8A1247F9-D81E-79EC-3FCC-C69CAB45C614}"/>
              </a:ext>
            </a:extLst>
          </p:cNvPr>
          <p:cNvSpPr/>
          <p:nvPr/>
        </p:nvSpPr>
        <p:spPr>
          <a:xfrm>
            <a:off x="11138806" y="1340981"/>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6" name="Curved Connector 15">
            <a:extLst>
              <a:ext uri="{FF2B5EF4-FFF2-40B4-BE49-F238E27FC236}">
                <a16:creationId xmlns:a16="http://schemas.microsoft.com/office/drawing/2014/main" id="{05479A1F-AA19-DF3A-816A-DBD3C1760100}"/>
              </a:ext>
            </a:extLst>
          </p:cNvPr>
          <p:cNvCxnSpPr>
            <a:cxnSpLocks/>
            <a:stCxn id="2" idx="3"/>
          </p:cNvCxnSpPr>
          <p:nvPr/>
        </p:nvCxnSpPr>
        <p:spPr>
          <a:xfrm>
            <a:off x="10213844" y="1438949"/>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3835028B-2729-3A98-E032-232573814466}"/>
              </a:ext>
            </a:extLst>
          </p:cNvPr>
          <p:cNvSpPr/>
          <p:nvPr/>
        </p:nvSpPr>
        <p:spPr>
          <a:xfrm>
            <a:off x="8891229" y="289653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8" name="Rectangle 17">
            <a:extLst>
              <a:ext uri="{FF2B5EF4-FFF2-40B4-BE49-F238E27FC236}">
                <a16:creationId xmlns:a16="http://schemas.microsoft.com/office/drawing/2014/main" id="{DFBCD5BB-D7D0-E35F-C5B1-8C297A2C4BF7}"/>
              </a:ext>
            </a:extLst>
          </p:cNvPr>
          <p:cNvSpPr/>
          <p:nvPr/>
        </p:nvSpPr>
        <p:spPr>
          <a:xfrm>
            <a:off x="8891229" y="328026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9" name="Rectangle 18">
            <a:extLst>
              <a:ext uri="{FF2B5EF4-FFF2-40B4-BE49-F238E27FC236}">
                <a16:creationId xmlns:a16="http://schemas.microsoft.com/office/drawing/2014/main" id="{1E3B0AE8-61BF-F4C4-F964-E6BD410EED14}"/>
              </a:ext>
            </a:extLst>
          </p:cNvPr>
          <p:cNvSpPr/>
          <p:nvPr/>
        </p:nvSpPr>
        <p:spPr>
          <a:xfrm>
            <a:off x="11138806" y="2994504"/>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20" name="Curved Connector 19">
            <a:extLst>
              <a:ext uri="{FF2B5EF4-FFF2-40B4-BE49-F238E27FC236}">
                <a16:creationId xmlns:a16="http://schemas.microsoft.com/office/drawing/2014/main" id="{1A5732BD-CFEC-F1A2-1FA8-E33C8B28E722}"/>
              </a:ext>
            </a:extLst>
          </p:cNvPr>
          <p:cNvCxnSpPr>
            <a:cxnSpLocks/>
            <a:stCxn id="17" idx="3"/>
          </p:cNvCxnSpPr>
          <p:nvPr/>
        </p:nvCxnSpPr>
        <p:spPr>
          <a:xfrm>
            <a:off x="10213844" y="3092473"/>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urved Connector 20">
            <a:extLst>
              <a:ext uri="{FF2B5EF4-FFF2-40B4-BE49-F238E27FC236}">
                <a16:creationId xmlns:a16="http://schemas.microsoft.com/office/drawing/2014/main" id="{DEECDA8D-17A3-12E7-6F05-4CE3C78F83D7}"/>
              </a:ext>
            </a:extLst>
          </p:cNvPr>
          <p:cNvCxnSpPr>
            <a:cxnSpLocks/>
            <a:stCxn id="4" idx="1"/>
            <a:endCxn id="17" idx="0"/>
          </p:cNvCxnSpPr>
          <p:nvPr/>
        </p:nvCxnSpPr>
        <p:spPr>
          <a:xfrm rot="10800000" flipH="1" flipV="1">
            <a:off x="8891229" y="1855340"/>
            <a:ext cx="661308" cy="1041190"/>
          </a:xfrm>
          <a:prstGeom prst="curvedConnector4">
            <a:avLst>
              <a:gd name="adj1" fmla="val -34568"/>
              <a:gd name="adj2" fmla="val 5941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Curved Connector 21">
            <a:extLst>
              <a:ext uri="{FF2B5EF4-FFF2-40B4-BE49-F238E27FC236}">
                <a16:creationId xmlns:a16="http://schemas.microsoft.com/office/drawing/2014/main" id="{59472074-8D39-6F49-E375-7E08B6CEFBAC}"/>
              </a:ext>
            </a:extLst>
          </p:cNvPr>
          <p:cNvCxnSpPr>
            <a:cxnSpLocks/>
            <a:stCxn id="18" idx="3"/>
            <a:endCxn id="34" idx="0"/>
          </p:cNvCxnSpPr>
          <p:nvPr/>
        </p:nvCxnSpPr>
        <p:spPr>
          <a:xfrm>
            <a:off x="10213844" y="3476206"/>
            <a:ext cx="430067" cy="483372"/>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7F974521-5585-73D8-6426-7746ABB1CF1D}"/>
              </a:ext>
            </a:extLst>
          </p:cNvPr>
          <p:cNvSpPr/>
          <p:nvPr/>
        </p:nvSpPr>
        <p:spPr>
          <a:xfrm>
            <a:off x="8891229" y="4649715"/>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24" name="Rectangle 23">
            <a:extLst>
              <a:ext uri="{FF2B5EF4-FFF2-40B4-BE49-F238E27FC236}">
                <a16:creationId xmlns:a16="http://schemas.microsoft.com/office/drawing/2014/main" id="{406A1F3F-4117-46C1-5CD8-D3C6CE64AEF7}"/>
              </a:ext>
            </a:extLst>
          </p:cNvPr>
          <p:cNvSpPr/>
          <p:nvPr/>
        </p:nvSpPr>
        <p:spPr>
          <a:xfrm>
            <a:off x="8891229" y="503344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25" name="Rectangle 24">
            <a:extLst>
              <a:ext uri="{FF2B5EF4-FFF2-40B4-BE49-F238E27FC236}">
                <a16:creationId xmlns:a16="http://schemas.microsoft.com/office/drawing/2014/main" id="{153A7AF5-8C8F-FF00-8871-7701EA3C1D99}"/>
              </a:ext>
            </a:extLst>
          </p:cNvPr>
          <p:cNvSpPr/>
          <p:nvPr/>
        </p:nvSpPr>
        <p:spPr>
          <a:xfrm>
            <a:off x="11138806" y="4747689"/>
            <a:ext cx="484414" cy="1092100"/>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a:t>
            </a:r>
          </a:p>
          <a:p>
            <a:pPr algn="ctr"/>
            <a:r>
              <a:rPr lang="en-US" dirty="0">
                <a:solidFill>
                  <a:schemeClr val="tx1"/>
                </a:solidFill>
              </a:rPr>
              <a:t>u</a:t>
            </a:r>
          </a:p>
          <a:p>
            <a:pPr algn="ctr"/>
            <a:r>
              <a:rPr lang="en-US" dirty="0">
                <a:solidFill>
                  <a:schemeClr val="tx1"/>
                </a:solidFill>
              </a:rPr>
              <a:t>n</a:t>
            </a:r>
          </a:p>
        </p:txBody>
      </p:sp>
      <p:cxnSp>
        <p:nvCxnSpPr>
          <p:cNvPr id="26" name="Curved Connector 25">
            <a:extLst>
              <a:ext uri="{FF2B5EF4-FFF2-40B4-BE49-F238E27FC236}">
                <a16:creationId xmlns:a16="http://schemas.microsoft.com/office/drawing/2014/main" id="{16B200CC-848B-3F51-19D9-EE6F162A37DD}"/>
              </a:ext>
            </a:extLst>
          </p:cNvPr>
          <p:cNvCxnSpPr>
            <a:cxnSpLocks/>
            <a:stCxn id="23" idx="3"/>
          </p:cNvCxnSpPr>
          <p:nvPr/>
        </p:nvCxnSpPr>
        <p:spPr>
          <a:xfrm>
            <a:off x="10213844" y="4845658"/>
            <a:ext cx="924962" cy="12700"/>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7" name="&quot;No&quot; Symbol 26">
            <a:extLst>
              <a:ext uri="{FF2B5EF4-FFF2-40B4-BE49-F238E27FC236}">
                <a16:creationId xmlns:a16="http://schemas.microsoft.com/office/drawing/2014/main" id="{43404E78-1C97-6A55-1109-1CF6F0EE4B6B}"/>
              </a:ext>
            </a:extLst>
          </p:cNvPr>
          <p:cNvSpPr/>
          <p:nvPr/>
        </p:nvSpPr>
        <p:spPr>
          <a:xfrm>
            <a:off x="10454647" y="5839789"/>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8" name="Curved Connector 27">
            <a:extLst>
              <a:ext uri="{FF2B5EF4-FFF2-40B4-BE49-F238E27FC236}">
                <a16:creationId xmlns:a16="http://schemas.microsoft.com/office/drawing/2014/main" id="{11BC3EEC-D41A-628A-5A11-27055A5038C7}"/>
              </a:ext>
            </a:extLst>
          </p:cNvPr>
          <p:cNvCxnSpPr>
            <a:cxnSpLocks/>
            <a:stCxn id="24" idx="3"/>
            <a:endCxn id="27" idx="0"/>
          </p:cNvCxnSpPr>
          <p:nvPr/>
        </p:nvCxnSpPr>
        <p:spPr>
          <a:xfrm>
            <a:off x="10213844" y="5229391"/>
            <a:ext cx="472044" cy="610398"/>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99888B2D-9825-BD71-4E02-9DF6936770C4}"/>
              </a:ext>
            </a:extLst>
          </p:cNvPr>
          <p:cNvSpPr/>
          <p:nvPr/>
        </p:nvSpPr>
        <p:spPr>
          <a:xfrm>
            <a:off x="6347014" y="258591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31" name="Rectangle 30">
            <a:extLst>
              <a:ext uri="{FF2B5EF4-FFF2-40B4-BE49-F238E27FC236}">
                <a16:creationId xmlns:a16="http://schemas.microsoft.com/office/drawing/2014/main" id="{C2F29CE1-B8EB-FD5F-F54A-8E00C83D6BC8}"/>
              </a:ext>
            </a:extLst>
          </p:cNvPr>
          <p:cNvSpPr/>
          <p:nvPr/>
        </p:nvSpPr>
        <p:spPr>
          <a:xfrm>
            <a:off x="6370154" y="330512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32" name="Curved Connector 31">
            <a:extLst>
              <a:ext uri="{FF2B5EF4-FFF2-40B4-BE49-F238E27FC236}">
                <a16:creationId xmlns:a16="http://schemas.microsoft.com/office/drawing/2014/main" id="{43D7A793-E8A8-0D5E-80C8-DBC4FC4E0672}"/>
              </a:ext>
            </a:extLst>
          </p:cNvPr>
          <p:cNvCxnSpPr>
            <a:cxnSpLocks/>
            <a:stCxn id="30" idx="3"/>
            <a:endCxn id="2" idx="0"/>
          </p:cNvCxnSpPr>
          <p:nvPr/>
        </p:nvCxnSpPr>
        <p:spPr>
          <a:xfrm flipV="1">
            <a:off x="7669629" y="1243006"/>
            <a:ext cx="1882908" cy="1538853"/>
          </a:xfrm>
          <a:prstGeom prst="curvedConnector4">
            <a:avLst>
              <a:gd name="adj1" fmla="val 32439"/>
              <a:gd name="adj2" fmla="val 114855"/>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urved Connector 32">
            <a:extLst>
              <a:ext uri="{FF2B5EF4-FFF2-40B4-BE49-F238E27FC236}">
                <a16:creationId xmlns:a16="http://schemas.microsoft.com/office/drawing/2014/main" id="{58504B48-FECE-30E1-C5E3-ABFD83302968}"/>
              </a:ext>
            </a:extLst>
          </p:cNvPr>
          <p:cNvCxnSpPr>
            <a:cxnSpLocks/>
            <a:stCxn id="31" idx="3"/>
            <a:endCxn id="17" idx="1"/>
          </p:cNvCxnSpPr>
          <p:nvPr/>
        </p:nvCxnSpPr>
        <p:spPr>
          <a:xfrm flipV="1">
            <a:off x="7692769" y="3092473"/>
            <a:ext cx="1198460" cy="408590"/>
          </a:xfrm>
          <a:prstGeom prst="curvedConnector3">
            <a:avLst>
              <a:gd name="adj1" fmla="val 50000"/>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7" name="Title 46">
            <a:extLst>
              <a:ext uri="{FF2B5EF4-FFF2-40B4-BE49-F238E27FC236}">
                <a16:creationId xmlns:a16="http://schemas.microsoft.com/office/drawing/2014/main" id="{E1A25C48-C344-D455-9389-502A246BFB3A}"/>
              </a:ext>
            </a:extLst>
          </p:cNvPr>
          <p:cNvSpPr>
            <a:spLocks noGrp="1"/>
          </p:cNvSpPr>
          <p:nvPr>
            <p:ph type="title"/>
          </p:nvPr>
        </p:nvSpPr>
        <p:spPr>
          <a:xfrm>
            <a:off x="483735" y="4905459"/>
            <a:ext cx="2449889" cy="1325563"/>
          </a:xfrm>
        </p:spPr>
        <p:txBody>
          <a:bodyPr>
            <a:normAutofit fontScale="90000"/>
          </a:bodyPr>
          <a:lstStyle/>
          <a:p>
            <a:r>
              <a:rPr lang="en-US" dirty="0"/>
              <a:t>Delete the last node</a:t>
            </a:r>
          </a:p>
        </p:txBody>
      </p:sp>
      <p:sp>
        <p:nvSpPr>
          <p:cNvPr id="3" name="Multiply 2">
            <a:extLst>
              <a:ext uri="{FF2B5EF4-FFF2-40B4-BE49-F238E27FC236}">
                <a16:creationId xmlns:a16="http://schemas.microsoft.com/office/drawing/2014/main" id="{D79076E1-C67B-1BD8-585B-D96E8618E621}"/>
              </a:ext>
            </a:extLst>
          </p:cNvPr>
          <p:cNvSpPr/>
          <p:nvPr/>
        </p:nvSpPr>
        <p:spPr>
          <a:xfrm>
            <a:off x="8784409" y="4313489"/>
            <a:ext cx="1600202" cy="1600202"/>
          </a:xfrm>
          <a:prstGeom prst="mathMultiply">
            <a:avLst>
              <a:gd name="adj1" fmla="val 1637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Multiply 5">
            <a:extLst>
              <a:ext uri="{FF2B5EF4-FFF2-40B4-BE49-F238E27FC236}">
                <a16:creationId xmlns:a16="http://schemas.microsoft.com/office/drawing/2014/main" id="{C0A8C9EB-94A1-F8D7-DBE2-12AEA71EB8BD}"/>
              </a:ext>
            </a:extLst>
          </p:cNvPr>
          <p:cNvSpPr/>
          <p:nvPr/>
        </p:nvSpPr>
        <p:spPr>
          <a:xfrm>
            <a:off x="10594719" y="4460023"/>
            <a:ext cx="1600202" cy="1600202"/>
          </a:xfrm>
          <a:prstGeom prst="mathMultiply">
            <a:avLst>
              <a:gd name="adj1" fmla="val 16377"/>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quot;No&quot; Symbol 33">
            <a:extLst>
              <a:ext uri="{FF2B5EF4-FFF2-40B4-BE49-F238E27FC236}">
                <a16:creationId xmlns:a16="http://schemas.microsoft.com/office/drawing/2014/main" id="{539CC2E6-7193-EDEE-69C0-8ACF290FF36B}"/>
              </a:ext>
            </a:extLst>
          </p:cNvPr>
          <p:cNvSpPr/>
          <p:nvPr/>
        </p:nvSpPr>
        <p:spPr>
          <a:xfrm>
            <a:off x="10412670" y="3959578"/>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Rectangle 34">
            <a:extLst>
              <a:ext uri="{FF2B5EF4-FFF2-40B4-BE49-F238E27FC236}">
                <a16:creationId xmlns:a16="http://schemas.microsoft.com/office/drawing/2014/main" id="{2B270B6C-E48D-9183-1866-4DEADBEE7FAB}"/>
              </a:ext>
            </a:extLst>
          </p:cNvPr>
          <p:cNvSpPr/>
          <p:nvPr/>
        </p:nvSpPr>
        <p:spPr>
          <a:xfrm>
            <a:off x="568779" y="157443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current</a:t>
            </a:r>
          </a:p>
        </p:txBody>
      </p:sp>
      <p:cxnSp>
        <p:nvCxnSpPr>
          <p:cNvPr id="36" name="Curved Connector 35">
            <a:extLst>
              <a:ext uri="{FF2B5EF4-FFF2-40B4-BE49-F238E27FC236}">
                <a16:creationId xmlns:a16="http://schemas.microsoft.com/office/drawing/2014/main" id="{3B49B9C4-9EE2-5905-5C4D-73136B7D2A1C}"/>
              </a:ext>
            </a:extLst>
          </p:cNvPr>
          <p:cNvCxnSpPr>
            <a:cxnSpLocks/>
            <a:stCxn id="35" idx="3"/>
            <a:endCxn id="37" idx="1"/>
          </p:cNvCxnSpPr>
          <p:nvPr/>
        </p:nvCxnSpPr>
        <p:spPr>
          <a:xfrm>
            <a:off x="1891394" y="1770379"/>
            <a:ext cx="1221601" cy="2826014"/>
          </a:xfrm>
          <a:prstGeom prst="curvedConnector3">
            <a:avLst>
              <a:gd name="adj1" fmla="val 50000"/>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8" name="Rectangle 47">
            <a:extLst>
              <a:ext uri="{FF2B5EF4-FFF2-40B4-BE49-F238E27FC236}">
                <a16:creationId xmlns:a16="http://schemas.microsoft.com/office/drawing/2014/main" id="{1A818D44-8F38-9037-BB14-A7C6EA7005F6}"/>
              </a:ext>
            </a:extLst>
          </p:cNvPr>
          <p:cNvSpPr/>
          <p:nvPr/>
        </p:nvSpPr>
        <p:spPr>
          <a:xfrm>
            <a:off x="573315" y="87348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cxnSp>
        <p:nvCxnSpPr>
          <p:cNvPr id="49" name="Curved Connector 48">
            <a:extLst>
              <a:ext uri="{FF2B5EF4-FFF2-40B4-BE49-F238E27FC236}">
                <a16:creationId xmlns:a16="http://schemas.microsoft.com/office/drawing/2014/main" id="{DA7F0449-C210-7D53-7148-16F432ECFD20}"/>
              </a:ext>
            </a:extLst>
          </p:cNvPr>
          <p:cNvCxnSpPr>
            <a:cxnSpLocks/>
            <a:stCxn id="48" idx="3"/>
            <a:endCxn id="9" idx="1"/>
          </p:cNvCxnSpPr>
          <p:nvPr/>
        </p:nvCxnSpPr>
        <p:spPr>
          <a:xfrm>
            <a:off x="1895930" y="1069427"/>
            <a:ext cx="1217065" cy="1773781"/>
          </a:xfrm>
          <a:prstGeom prst="curvedConnector3">
            <a:avLst>
              <a:gd name="adj1" fmla="val 50000"/>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3CEC7526-38F4-221E-CB1F-470D6E08DF37}"/>
              </a:ext>
            </a:extLst>
          </p:cNvPr>
          <p:cNvSpPr/>
          <p:nvPr/>
        </p:nvSpPr>
        <p:spPr>
          <a:xfrm>
            <a:off x="6326988" y="184317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current</a:t>
            </a:r>
          </a:p>
        </p:txBody>
      </p:sp>
      <p:cxnSp>
        <p:nvCxnSpPr>
          <p:cNvPr id="56" name="Curved Connector 55">
            <a:extLst>
              <a:ext uri="{FF2B5EF4-FFF2-40B4-BE49-F238E27FC236}">
                <a16:creationId xmlns:a16="http://schemas.microsoft.com/office/drawing/2014/main" id="{D5B58C2E-0BDC-76ED-ED99-830D1CEE6E54}"/>
              </a:ext>
            </a:extLst>
          </p:cNvPr>
          <p:cNvCxnSpPr>
            <a:cxnSpLocks/>
            <a:stCxn id="55" idx="3"/>
            <a:endCxn id="23" idx="1"/>
          </p:cNvCxnSpPr>
          <p:nvPr/>
        </p:nvCxnSpPr>
        <p:spPr>
          <a:xfrm>
            <a:off x="7649603" y="2039114"/>
            <a:ext cx="1241626" cy="2806544"/>
          </a:xfrm>
          <a:prstGeom prst="curvedConnector3">
            <a:avLst>
              <a:gd name="adj1" fmla="val 50000"/>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8" name="Rectangle 57">
            <a:extLst>
              <a:ext uri="{FF2B5EF4-FFF2-40B4-BE49-F238E27FC236}">
                <a16:creationId xmlns:a16="http://schemas.microsoft.com/office/drawing/2014/main" id="{96B67CD9-23E0-1E03-6DF0-3B812C23D679}"/>
              </a:ext>
            </a:extLst>
          </p:cNvPr>
          <p:cNvSpPr/>
          <p:nvPr/>
        </p:nvSpPr>
        <p:spPr>
          <a:xfrm>
            <a:off x="6331524" y="114221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cxnSp>
        <p:nvCxnSpPr>
          <p:cNvPr id="59" name="Curved Connector 58">
            <a:extLst>
              <a:ext uri="{FF2B5EF4-FFF2-40B4-BE49-F238E27FC236}">
                <a16:creationId xmlns:a16="http://schemas.microsoft.com/office/drawing/2014/main" id="{10C98524-0648-996D-ADB2-52CF278858E2}"/>
              </a:ext>
            </a:extLst>
          </p:cNvPr>
          <p:cNvCxnSpPr>
            <a:cxnSpLocks/>
            <a:stCxn id="58" idx="3"/>
            <a:endCxn id="17" idx="1"/>
          </p:cNvCxnSpPr>
          <p:nvPr/>
        </p:nvCxnSpPr>
        <p:spPr>
          <a:xfrm>
            <a:off x="7654139" y="1338162"/>
            <a:ext cx="1237090" cy="1754311"/>
          </a:xfrm>
          <a:prstGeom prst="curvedConnector3">
            <a:avLst>
              <a:gd name="adj1" fmla="val 50000"/>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48100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22B0D79-A2C0-2996-CCDF-3095AB2D5520}"/>
              </a:ext>
            </a:extLst>
          </p:cNvPr>
          <p:cNvSpPr>
            <a:spLocks noGrp="1"/>
          </p:cNvSpPr>
          <p:nvPr>
            <p:ph type="title"/>
          </p:nvPr>
        </p:nvSpPr>
        <p:spPr/>
        <p:txBody>
          <a:bodyPr/>
          <a:lstStyle/>
          <a:p>
            <a:r>
              <a:rPr lang="en-US" dirty="0"/>
              <a:t>Doubly Linked Lists</a:t>
            </a:r>
          </a:p>
        </p:txBody>
      </p:sp>
      <p:sp>
        <p:nvSpPr>
          <p:cNvPr id="4" name="Text Placeholder 3">
            <a:extLst>
              <a:ext uri="{FF2B5EF4-FFF2-40B4-BE49-F238E27FC236}">
                <a16:creationId xmlns:a16="http://schemas.microsoft.com/office/drawing/2014/main" id="{7E521ACE-EEEA-D8C3-F60B-9AB7CC67C021}"/>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7493533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6D5DF8A-3D98-DC7E-85E8-EAC7EDC57520}"/>
              </a:ext>
            </a:extLst>
          </p:cNvPr>
          <p:cNvSpPr>
            <a:spLocks noGrp="1"/>
          </p:cNvSpPr>
          <p:nvPr>
            <p:ph type="title"/>
          </p:nvPr>
        </p:nvSpPr>
        <p:spPr/>
        <p:txBody>
          <a:bodyPr/>
          <a:lstStyle/>
          <a:p>
            <a:r>
              <a:rPr lang="en-US" dirty="0"/>
              <a:t>6.5.1 Reverse a List</a:t>
            </a:r>
          </a:p>
        </p:txBody>
      </p:sp>
      <p:sp>
        <p:nvSpPr>
          <p:cNvPr id="5" name="Content Placeholder 4">
            <a:extLst>
              <a:ext uri="{FF2B5EF4-FFF2-40B4-BE49-F238E27FC236}">
                <a16:creationId xmlns:a16="http://schemas.microsoft.com/office/drawing/2014/main" id="{20B0CDA9-285B-6666-E638-938A9819FF17}"/>
              </a:ext>
            </a:extLst>
          </p:cNvPr>
          <p:cNvSpPr>
            <a:spLocks noGrp="1"/>
          </p:cNvSpPr>
          <p:nvPr>
            <p:ph idx="1"/>
          </p:nvPr>
        </p:nvSpPr>
        <p:spPr>
          <a:xfrm>
            <a:off x="838200" y="1825625"/>
            <a:ext cx="5596467" cy="2052108"/>
          </a:xfrm>
        </p:spPr>
        <p:txBody>
          <a:bodyPr/>
          <a:lstStyle/>
          <a:p>
            <a:r>
              <a:rPr lang="en-US" dirty="0"/>
              <a:t>It is simple in Python</a:t>
            </a:r>
          </a:p>
        </p:txBody>
      </p:sp>
      <p:sp>
        <p:nvSpPr>
          <p:cNvPr id="4" name="TextBox 3">
            <a:extLst>
              <a:ext uri="{FF2B5EF4-FFF2-40B4-BE49-F238E27FC236}">
                <a16:creationId xmlns:a16="http://schemas.microsoft.com/office/drawing/2014/main" id="{F6F9B66A-1D44-FAE1-6AA5-057FB5821065}"/>
              </a:ext>
            </a:extLst>
          </p:cNvPr>
          <p:cNvSpPr txBox="1"/>
          <p:nvPr/>
        </p:nvSpPr>
        <p:spPr>
          <a:xfrm>
            <a:off x="6765470" y="1120676"/>
            <a:ext cx="4458272" cy="2585323"/>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lines = list()</a:t>
            </a:r>
          </a:p>
          <a:p>
            <a:r>
              <a:rPr lang="en-US" b="1" dirty="0">
                <a:latin typeface="Courier New" panose="02070309020205020404" pitchFamily="49" charset="0"/>
                <a:cs typeface="Courier New" panose="02070309020205020404" pitchFamily="49" charset="0"/>
              </a:rPr>
              <a:t>hand = open('</a:t>
            </a:r>
            <a:r>
              <a:rPr lang="en-US" b="1" dirty="0" err="1">
                <a:latin typeface="Courier New" panose="02070309020205020404" pitchFamily="49" charset="0"/>
                <a:cs typeface="Courier New" panose="02070309020205020404" pitchFamily="49" charset="0"/>
              </a:rPr>
              <a:t>romeo.txt</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for line in hand:</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lines.append</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line.rstrip</a:t>
            </a:r>
            <a:r>
              <a:rPr lang="en-US" b="1" dirty="0">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cs typeface="Courier New" panose="02070309020205020404" pitchFamily="49" charset="0"/>
            </a:endParaRPr>
          </a:p>
          <a:p>
            <a:r>
              <a:rPr lang="en-US" b="1" dirty="0" err="1">
                <a:solidFill>
                  <a:schemeClr val="accent1"/>
                </a:solidFill>
                <a:latin typeface="Courier New" panose="02070309020205020404" pitchFamily="49" charset="0"/>
                <a:cs typeface="Courier New" panose="02070309020205020404" pitchFamily="49" charset="0"/>
              </a:rPr>
              <a:t>lines.reverse</a:t>
            </a:r>
            <a:r>
              <a:rPr lang="en-US" b="1" dirty="0">
                <a:solidFill>
                  <a:schemeClr val="accent1"/>
                </a:solidFill>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for line in lines:</a:t>
            </a:r>
          </a:p>
          <a:p>
            <a:r>
              <a:rPr lang="en-US" b="1" dirty="0">
                <a:latin typeface="Courier New" panose="02070309020205020404" pitchFamily="49" charset="0"/>
                <a:cs typeface="Courier New" panose="02070309020205020404" pitchFamily="49" charset="0"/>
              </a:rPr>
              <a:t>    print(line)</a:t>
            </a:r>
          </a:p>
        </p:txBody>
      </p:sp>
      <p:sp>
        <p:nvSpPr>
          <p:cNvPr id="7" name="TextBox 6">
            <a:extLst>
              <a:ext uri="{FF2B5EF4-FFF2-40B4-BE49-F238E27FC236}">
                <a16:creationId xmlns:a16="http://schemas.microsoft.com/office/drawing/2014/main" id="{20A87C7A-C86F-14DD-A5D7-835A6A5EB87D}"/>
              </a:ext>
            </a:extLst>
          </p:cNvPr>
          <p:cNvSpPr txBox="1"/>
          <p:nvPr/>
        </p:nvSpPr>
        <p:spPr>
          <a:xfrm>
            <a:off x="990599" y="4184551"/>
            <a:ext cx="6801862" cy="1200329"/>
          </a:xfrm>
          <a:prstGeom prst="rect">
            <a:avLst/>
          </a:prstGeom>
          <a:noFill/>
          <a:ln w="28575">
            <a:solidFill>
              <a:schemeClr val="accent1"/>
            </a:solidFill>
          </a:ln>
        </p:spPr>
        <p:txBody>
          <a:bodyPr wrap="none" rtlCol="0">
            <a:spAutoFit/>
          </a:bodyPr>
          <a:lstStyle/>
          <a:p>
            <a:r>
              <a:rPr lang="en-US" b="1" dirty="0">
                <a:latin typeface="Courier New" panose="02070309020205020404" pitchFamily="49" charset="0"/>
                <a:cs typeface="Courier New" panose="02070309020205020404" pitchFamily="49" charset="0"/>
              </a:rPr>
              <a:t>Who is already sick and pale with grief</a:t>
            </a:r>
          </a:p>
          <a:p>
            <a:r>
              <a:rPr lang="en-US" b="1" dirty="0">
                <a:latin typeface="Courier New" panose="02070309020205020404" pitchFamily="49" charset="0"/>
                <a:cs typeface="Courier New" panose="02070309020205020404" pitchFamily="49" charset="0"/>
              </a:rPr>
              <a:t>Arise fair sun and kill the envious moon</a:t>
            </a:r>
          </a:p>
          <a:p>
            <a:r>
              <a:rPr lang="en-US" b="1" dirty="0">
                <a:latin typeface="Courier New" panose="02070309020205020404" pitchFamily="49" charset="0"/>
                <a:cs typeface="Courier New" panose="02070309020205020404" pitchFamily="49" charset="0"/>
              </a:rPr>
              <a:t>It is the east and Juliet is the sun</a:t>
            </a:r>
          </a:p>
          <a:p>
            <a:r>
              <a:rPr lang="en-US" b="1" dirty="0">
                <a:latin typeface="Courier New" panose="02070309020205020404" pitchFamily="49" charset="0"/>
                <a:cs typeface="Courier New" panose="02070309020205020404" pitchFamily="49" charset="0"/>
              </a:rPr>
              <a:t>But soft what light through yonder window breaks</a:t>
            </a:r>
          </a:p>
        </p:txBody>
      </p:sp>
      <p:sp>
        <p:nvSpPr>
          <p:cNvPr id="8" name="TextBox 7">
            <a:extLst>
              <a:ext uri="{FF2B5EF4-FFF2-40B4-BE49-F238E27FC236}">
                <a16:creationId xmlns:a16="http://schemas.microsoft.com/office/drawing/2014/main" id="{D8CEE615-6E88-59C7-B52C-69A36B4941C2}"/>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kr_06_08.py</a:t>
            </a:r>
          </a:p>
        </p:txBody>
      </p:sp>
      <p:sp>
        <p:nvSpPr>
          <p:cNvPr id="2" name="Up Arrow 1">
            <a:extLst>
              <a:ext uri="{FF2B5EF4-FFF2-40B4-BE49-F238E27FC236}">
                <a16:creationId xmlns:a16="http://schemas.microsoft.com/office/drawing/2014/main" id="{2044A326-1CD9-705B-18D4-BA40E797A97E}"/>
              </a:ext>
            </a:extLst>
          </p:cNvPr>
          <p:cNvSpPr/>
          <p:nvPr/>
        </p:nvSpPr>
        <p:spPr>
          <a:xfrm>
            <a:off x="7874106" y="4168222"/>
            <a:ext cx="277586" cy="120032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10646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6D5DF8A-3D98-DC7E-85E8-EAC7EDC57520}"/>
              </a:ext>
            </a:extLst>
          </p:cNvPr>
          <p:cNvSpPr>
            <a:spLocks noGrp="1"/>
          </p:cNvSpPr>
          <p:nvPr>
            <p:ph type="title"/>
          </p:nvPr>
        </p:nvSpPr>
        <p:spPr/>
        <p:txBody>
          <a:bodyPr/>
          <a:lstStyle/>
          <a:p>
            <a:r>
              <a:rPr lang="en-US" dirty="0"/>
              <a:t>6.5.1 Doubly Linked List</a:t>
            </a:r>
          </a:p>
        </p:txBody>
      </p:sp>
      <p:sp>
        <p:nvSpPr>
          <p:cNvPr id="2" name="Content Placeholder 1">
            <a:extLst>
              <a:ext uri="{FF2B5EF4-FFF2-40B4-BE49-F238E27FC236}">
                <a16:creationId xmlns:a16="http://schemas.microsoft.com/office/drawing/2014/main" id="{50791E68-B219-7E1C-2218-042D2ED13759}"/>
              </a:ext>
            </a:extLst>
          </p:cNvPr>
          <p:cNvSpPr>
            <a:spLocks noGrp="1"/>
          </p:cNvSpPr>
          <p:nvPr>
            <p:ph idx="1"/>
          </p:nvPr>
        </p:nvSpPr>
        <p:spPr>
          <a:xfrm>
            <a:off x="838199" y="1825625"/>
            <a:ext cx="10515599" cy="2158546"/>
          </a:xfrm>
        </p:spPr>
        <p:txBody>
          <a:bodyPr/>
          <a:lstStyle/>
          <a:p>
            <a:r>
              <a:rPr lang="en-US" dirty="0"/>
              <a:t>To scan a linked list in reverse, we need a “previous” entry in addition to the “next” entry</a:t>
            </a:r>
          </a:p>
          <a:p>
            <a:r>
              <a:rPr lang="en-US" dirty="0"/>
              <a:t>We call this a “doubly linked list” because it simultaneously maintains forward and backward chains of pointers</a:t>
            </a:r>
          </a:p>
        </p:txBody>
      </p:sp>
      <p:sp>
        <p:nvSpPr>
          <p:cNvPr id="4" name="TextBox 3">
            <a:extLst>
              <a:ext uri="{FF2B5EF4-FFF2-40B4-BE49-F238E27FC236}">
                <a16:creationId xmlns:a16="http://schemas.microsoft.com/office/drawing/2014/main" id="{F6F9B66A-1D44-FAE1-6AA5-057FB5821065}"/>
              </a:ext>
            </a:extLst>
          </p:cNvPr>
          <p:cNvSpPr txBox="1"/>
          <p:nvPr/>
        </p:nvSpPr>
        <p:spPr>
          <a:xfrm>
            <a:off x="1748291" y="4336995"/>
            <a:ext cx="3493264" cy="1477328"/>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struct </a:t>
            </a:r>
            <a:r>
              <a:rPr lang="en-US" b="1" dirty="0" err="1">
                <a:latin typeface="Courier New" panose="02070309020205020404" pitchFamily="49" charset="0"/>
                <a:cs typeface="Courier New" panose="02070309020205020404" pitchFamily="49" charset="0"/>
              </a:rPr>
              <a:t>lnode</a:t>
            </a:r>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char *text;</a:t>
            </a:r>
          </a:p>
          <a:p>
            <a:r>
              <a:rPr lang="en-US" b="1" dirty="0">
                <a:solidFill>
                  <a:schemeClr val="accent1"/>
                </a:solidFill>
                <a:latin typeface="Courier New" panose="02070309020205020404" pitchFamily="49" charset="0"/>
                <a:cs typeface="Courier New" panose="02070309020205020404" pitchFamily="49" charset="0"/>
              </a:rPr>
              <a:t>    struct </a:t>
            </a:r>
            <a:r>
              <a:rPr lang="en-US" b="1" dirty="0" err="1">
                <a:solidFill>
                  <a:schemeClr val="accent1"/>
                </a:solidFill>
                <a:latin typeface="Courier New" panose="02070309020205020404" pitchFamily="49" charset="0"/>
                <a:cs typeface="Courier New" panose="02070309020205020404" pitchFamily="49" charset="0"/>
              </a:rPr>
              <a:t>lnode</a:t>
            </a:r>
            <a:r>
              <a:rPr lang="en-US" b="1" dirty="0">
                <a:solidFill>
                  <a:schemeClr val="accent1"/>
                </a:solidFill>
                <a:latin typeface="Courier New" panose="02070309020205020404" pitchFamily="49" charset="0"/>
                <a:cs typeface="Courier New" panose="02070309020205020404" pitchFamily="49" charset="0"/>
              </a:rPr>
              <a:t> *</a:t>
            </a:r>
            <a:r>
              <a:rPr lang="en-US" b="1" dirty="0" err="1">
                <a:solidFill>
                  <a:schemeClr val="accent1"/>
                </a:solidFill>
                <a:latin typeface="Courier New" panose="02070309020205020404" pitchFamily="49" charset="0"/>
                <a:cs typeface="Courier New" panose="02070309020205020404" pitchFamily="49" charset="0"/>
              </a:rPr>
              <a:t>prev</a:t>
            </a:r>
            <a:r>
              <a:rPr lang="en-US" b="1" dirty="0">
                <a:solidFill>
                  <a:schemeClr val="accent1"/>
                </a:solidFill>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struct </a:t>
            </a:r>
            <a:r>
              <a:rPr lang="en-US" b="1" dirty="0" err="1">
                <a:latin typeface="Courier New" panose="02070309020205020404" pitchFamily="49" charset="0"/>
                <a:cs typeface="Courier New" panose="02070309020205020404" pitchFamily="49" charset="0"/>
              </a:rPr>
              <a:t>lnode</a:t>
            </a:r>
            <a:r>
              <a:rPr lang="en-US" b="1" dirty="0">
                <a:latin typeface="Courier New" panose="02070309020205020404" pitchFamily="49" charset="0"/>
                <a:cs typeface="Courier New" panose="02070309020205020404" pitchFamily="49" charset="0"/>
              </a:rPr>
              <a:t> *next;</a:t>
            </a:r>
          </a:p>
          <a:p>
            <a:r>
              <a:rPr lang="en-US" b="1" dirty="0">
                <a:latin typeface="Courier New" panose="02070309020205020404" pitchFamily="49" charset="0"/>
                <a:cs typeface="Courier New" panose="02070309020205020404" pitchFamily="49" charset="0"/>
              </a:rPr>
              <a:t>};</a:t>
            </a:r>
          </a:p>
        </p:txBody>
      </p:sp>
      <p:sp>
        <p:nvSpPr>
          <p:cNvPr id="5" name="Rectangle 4">
            <a:extLst>
              <a:ext uri="{FF2B5EF4-FFF2-40B4-BE49-F238E27FC236}">
                <a16:creationId xmlns:a16="http://schemas.microsoft.com/office/drawing/2014/main" id="{BD4F6303-263B-8385-CE66-113E99FCF78C}"/>
              </a:ext>
            </a:extLst>
          </p:cNvPr>
          <p:cNvSpPr/>
          <p:nvPr/>
        </p:nvSpPr>
        <p:spPr>
          <a:xfrm>
            <a:off x="7450668" y="4336995"/>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6" name="Rectangle 5">
            <a:extLst>
              <a:ext uri="{FF2B5EF4-FFF2-40B4-BE49-F238E27FC236}">
                <a16:creationId xmlns:a16="http://schemas.microsoft.com/office/drawing/2014/main" id="{DD67948A-B7EE-A7AB-4BBD-202925FF7DA4}"/>
              </a:ext>
            </a:extLst>
          </p:cNvPr>
          <p:cNvSpPr/>
          <p:nvPr/>
        </p:nvSpPr>
        <p:spPr>
          <a:xfrm>
            <a:off x="7450668" y="473318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accent1"/>
                </a:solidFill>
              </a:rPr>
              <a:t>prev</a:t>
            </a:r>
            <a:endParaRPr lang="en-US" dirty="0">
              <a:solidFill>
                <a:schemeClr val="accent1"/>
              </a:solidFill>
            </a:endParaRPr>
          </a:p>
        </p:txBody>
      </p:sp>
      <p:sp>
        <p:nvSpPr>
          <p:cNvPr id="7" name="Rectangle 6">
            <a:extLst>
              <a:ext uri="{FF2B5EF4-FFF2-40B4-BE49-F238E27FC236}">
                <a16:creationId xmlns:a16="http://schemas.microsoft.com/office/drawing/2014/main" id="{D93B7140-8FE7-148B-CF9E-713B6E965D9B}"/>
              </a:ext>
            </a:extLst>
          </p:cNvPr>
          <p:cNvSpPr/>
          <p:nvPr/>
        </p:nvSpPr>
        <p:spPr>
          <a:xfrm>
            <a:off x="7450668" y="51289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9698245" y="4434969"/>
            <a:ext cx="484414" cy="147732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a:t>
            </a:r>
          </a:p>
          <a:p>
            <a:pPr algn="ctr"/>
            <a:r>
              <a:rPr lang="en-US" dirty="0">
                <a:solidFill>
                  <a:schemeClr val="tx1"/>
                </a:solidFill>
              </a:rPr>
              <a:t>e</a:t>
            </a:r>
          </a:p>
          <a:p>
            <a:pPr algn="ctr"/>
            <a:r>
              <a:rPr lang="en-US" dirty="0">
                <a:solidFill>
                  <a:schemeClr val="tx1"/>
                </a:solidFill>
              </a:rPr>
              <a:t>l</a:t>
            </a:r>
          </a:p>
          <a:p>
            <a:pPr algn="ctr"/>
            <a:r>
              <a:rPr lang="en-US" dirty="0">
                <a:solidFill>
                  <a:schemeClr val="tx1"/>
                </a:solidFill>
              </a:rPr>
              <a:t>l</a:t>
            </a:r>
          </a:p>
          <a:p>
            <a:pPr algn="ctr"/>
            <a:r>
              <a:rPr lang="en-US" dirty="0">
                <a:solidFill>
                  <a:schemeClr val="tx1"/>
                </a:solidFill>
              </a:rPr>
              <a:t>o</a:t>
            </a:r>
          </a:p>
        </p:txBody>
      </p:sp>
      <p:cxnSp>
        <p:nvCxnSpPr>
          <p:cNvPr id="10" name="Curved Connector 9">
            <a:extLst>
              <a:ext uri="{FF2B5EF4-FFF2-40B4-BE49-F238E27FC236}">
                <a16:creationId xmlns:a16="http://schemas.microsoft.com/office/drawing/2014/main" id="{2C177E8C-2009-FF96-06E8-0A54782BB68D}"/>
              </a:ext>
            </a:extLst>
          </p:cNvPr>
          <p:cNvCxnSpPr>
            <a:cxnSpLocks/>
          </p:cNvCxnSpPr>
          <p:nvPr/>
        </p:nvCxnSpPr>
        <p:spPr>
          <a:xfrm>
            <a:off x="8397725" y="4528527"/>
            <a:ext cx="1300520" cy="17111"/>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B9EAD357-5BE9-4485-B750-2498DF904973}"/>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kr_06_08.c</a:t>
            </a:r>
          </a:p>
        </p:txBody>
      </p:sp>
      <p:cxnSp>
        <p:nvCxnSpPr>
          <p:cNvPr id="13" name="Curved Connector 12">
            <a:extLst>
              <a:ext uri="{FF2B5EF4-FFF2-40B4-BE49-F238E27FC236}">
                <a16:creationId xmlns:a16="http://schemas.microsoft.com/office/drawing/2014/main" id="{08E82844-B183-40D5-F199-8B42EF7BD2B7}"/>
              </a:ext>
            </a:extLst>
          </p:cNvPr>
          <p:cNvCxnSpPr>
            <a:cxnSpLocks/>
            <a:stCxn id="6" idx="1"/>
            <a:endCxn id="19" idx="2"/>
          </p:cNvCxnSpPr>
          <p:nvPr/>
        </p:nvCxnSpPr>
        <p:spPr>
          <a:xfrm rot="10800000">
            <a:off x="6819268" y="4377730"/>
            <a:ext cx="631401" cy="551402"/>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urved Connector 15">
            <a:extLst>
              <a:ext uri="{FF2B5EF4-FFF2-40B4-BE49-F238E27FC236}">
                <a16:creationId xmlns:a16="http://schemas.microsoft.com/office/drawing/2014/main" id="{E8862841-29A7-BFF6-96D0-DDE90078D4E8}"/>
              </a:ext>
            </a:extLst>
          </p:cNvPr>
          <p:cNvCxnSpPr>
            <a:cxnSpLocks/>
            <a:stCxn id="7" idx="3"/>
            <a:endCxn id="20" idx="0"/>
          </p:cNvCxnSpPr>
          <p:nvPr/>
        </p:nvCxnSpPr>
        <p:spPr>
          <a:xfrm>
            <a:off x="8773283" y="5324896"/>
            <a:ext cx="535214" cy="675424"/>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B47CEE3D-F078-7DA6-B72C-3B49BB04EBC3}"/>
              </a:ext>
            </a:extLst>
          </p:cNvPr>
          <p:cNvSpPr/>
          <p:nvPr/>
        </p:nvSpPr>
        <p:spPr>
          <a:xfrm>
            <a:off x="6664145" y="4020066"/>
            <a:ext cx="310243" cy="35766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Rectangle 19">
            <a:extLst>
              <a:ext uri="{FF2B5EF4-FFF2-40B4-BE49-F238E27FC236}">
                <a16:creationId xmlns:a16="http://schemas.microsoft.com/office/drawing/2014/main" id="{9888EBD0-08FD-D5E5-3A4E-02C29DEFE8E7}"/>
              </a:ext>
            </a:extLst>
          </p:cNvPr>
          <p:cNvSpPr/>
          <p:nvPr/>
        </p:nvSpPr>
        <p:spPr>
          <a:xfrm>
            <a:off x="9153375" y="6000320"/>
            <a:ext cx="310243" cy="35766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10755440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6D5DF8A-3D98-DC7E-85E8-EAC7EDC57520}"/>
              </a:ext>
            </a:extLst>
          </p:cNvPr>
          <p:cNvSpPr>
            <a:spLocks noGrp="1"/>
          </p:cNvSpPr>
          <p:nvPr>
            <p:ph type="title"/>
          </p:nvPr>
        </p:nvSpPr>
        <p:spPr/>
        <p:txBody>
          <a:bodyPr/>
          <a:lstStyle/>
          <a:p>
            <a:pPr algn="r"/>
            <a:r>
              <a:rPr lang="en-US" dirty="0"/>
              <a:t>6.5.1 Doubly Linked List</a:t>
            </a:r>
          </a:p>
        </p:txBody>
      </p:sp>
      <p:sp>
        <p:nvSpPr>
          <p:cNvPr id="4" name="TextBox 3">
            <a:extLst>
              <a:ext uri="{FF2B5EF4-FFF2-40B4-BE49-F238E27FC236}">
                <a16:creationId xmlns:a16="http://schemas.microsoft.com/office/drawing/2014/main" id="{F6F9B66A-1D44-FAE1-6AA5-057FB5821065}"/>
              </a:ext>
            </a:extLst>
          </p:cNvPr>
          <p:cNvSpPr txBox="1"/>
          <p:nvPr/>
        </p:nvSpPr>
        <p:spPr>
          <a:xfrm>
            <a:off x="719666" y="49209"/>
            <a:ext cx="7917552" cy="6771084"/>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char *text;</a:t>
            </a:r>
          </a:p>
          <a:p>
            <a:r>
              <a:rPr lang="en-US" sz="1400" b="1" dirty="0">
                <a:solidFill>
                  <a:schemeClr val="accent1"/>
                </a:solidFill>
                <a:latin typeface="Courier New" panose="02070309020205020404" pitchFamily="49" charset="0"/>
                <a:cs typeface="Courier New" panose="02070309020205020404" pitchFamily="49" charset="0"/>
              </a:rPr>
              <a:t>    struct </a:t>
            </a:r>
            <a:r>
              <a:rPr lang="en-US" sz="1400" b="1" dirty="0" err="1">
                <a:solidFill>
                  <a:schemeClr val="accent1"/>
                </a:solidFill>
                <a:latin typeface="Courier New" panose="02070309020205020404" pitchFamily="49" charset="0"/>
                <a:cs typeface="Courier New" panose="02070309020205020404" pitchFamily="49" charset="0"/>
              </a:rPr>
              <a:t>lnode</a:t>
            </a:r>
            <a:r>
              <a:rPr lang="en-US" sz="1400" b="1" dirty="0">
                <a:solidFill>
                  <a:schemeClr val="accent1"/>
                </a:solidFill>
                <a:latin typeface="Courier New" panose="02070309020205020404" pitchFamily="49" charset="0"/>
                <a:cs typeface="Courier New" panose="02070309020205020404" pitchFamily="49" charset="0"/>
              </a:rPr>
              <a:t> *</a:t>
            </a:r>
            <a:r>
              <a:rPr lang="en-US" sz="1400" b="1" dirty="0" err="1">
                <a:solidFill>
                  <a:schemeClr val="accent1"/>
                </a:solidFill>
                <a:latin typeface="Courier New" panose="02070309020205020404" pitchFamily="49" charset="0"/>
                <a:cs typeface="Courier New" panose="02070309020205020404" pitchFamily="49" charset="0"/>
              </a:rPr>
              <a:t>prev</a:t>
            </a:r>
            <a:r>
              <a:rPr lang="en-US" sz="1400" b="1" dirty="0">
                <a:solidFill>
                  <a:schemeClr val="accent1"/>
                </a:solidFill>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*next;</a:t>
            </a:r>
          </a:p>
          <a:p>
            <a:r>
              <a:rPr lang="en-US" sz="1400" b="1" dirty="0">
                <a:latin typeface="Courier New" panose="02070309020205020404" pitchFamily="49" charset="0"/>
                <a:cs typeface="Courier New" panose="02070309020205020404" pitchFamily="49" charset="0"/>
              </a:rPr>
              <a: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int main()</a:t>
            </a:r>
          </a:p>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*head = NULL;</a:t>
            </a:r>
          </a:p>
          <a:p>
            <a:r>
              <a:rPr lang="en-US" sz="1400" b="1" dirty="0">
                <a:latin typeface="Courier New" panose="02070309020205020404" pitchFamily="49" charset="0"/>
                <a:cs typeface="Courier New" panose="02070309020205020404" pitchFamily="49" charset="0"/>
              </a:rPr>
              <a:t>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*tail = NULL;</a:t>
            </a:r>
          </a:p>
          <a:p>
            <a:r>
              <a:rPr lang="en-US" sz="1400" b="1" dirty="0">
                <a:latin typeface="Courier New" panose="02070309020205020404" pitchFamily="49" charset="0"/>
                <a:cs typeface="Courier New" panose="02070309020205020404" pitchFamily="49" charset="0"/>
              </a:rPr>
              <a:t>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*current;</a:t>
            </a:r>
          </a:p>
          <a:p>
            <a:r>
              <a:rPr lang="en-US" sz="1400" b="1" dirty="0">
                <a:latin typeface="Courier New" panose="02070309020205020404" pitchFamily="49" charset="0"/>
                <a:cs typeface="Courier New" panose="02070309020205020404" pitchFamily="49" charset="0"/>
              </a:rPr>
              <a:t>  char line[MAXLINE];</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while(</a:t>
            </a:r>
            <a:r>
              <a:rPr lang="en-US" sz="1400" b="1" dirty="0" err="1">
                <a:latin typeface="Courier New" panose="02070309020205020404" pitchFamily="49" charset="0"/>
                <a:cs typeface="Courier New" panose="02070309020205020404" pitchFamily="49" charset="0"/>
              </a:rPr>
              <a:t>fgets</a:t>
            </a:r>
            <a:r>
              <a:rPr lang="en-US" sz="1400" b="1" dirty="0">
                <a:latin typeface="Courier New" panose="02070309020205020404" pitchFamily="49" charset="0"/>
                <a:cs typeface="Courier New" panose="02070309020205020404" pitchFamily="49" charset="0"/>
              </a:rPr>
              <a:t>(line, MAXLINE, stdin) != NULL) {</a:t>
            </a:r>
          </a:p>
          <a:p>
            <a:r>
              <a:rPr lang="en-US" sz="1400" b="1" dirty="0">
                <a:latin typeface="Courier New" panose="02070309020205020404" pitchFamily="49" charset="0"/>
                <a:cs typeface="Courier New" panose="02070309020205020404" pitchFamily="49" charset="0"/>
              </a:rPr>
              <a:t>      char *save = (char *) malloc(</a:t>
            </a:r>
            <a:r>
              <a:rPr lang="en-US" sz="1400" b="1" dirty="0" err="1">
                <a:latin typeface="Courier New" panose="02070309020205020404" pitchFamily="49" charset="0"/>
                <a:cs typeface="Courier New" panose="02070309020205020404" pitchFamily="49" charset="0"/>
              </a:rPr>
              <a:t>strlen</a:t>
            </a:r>
            <a:r>
              <a:rPr lang="en-US" sz="1400" b="1" dirty="0">
                <a:latin typeface="Courier New" panose="02070309020205020404" pitchFamily="49" charset="0"/>
                <a:cs typeface="Courier New" panose="02070309020205020404" pitchFamily="49" charset="0"/>
              </a:rPr>
              <a:t>(line)+1);</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strcpy</a:t>
            </a:r>
            <a:r>
              <a:rPr lang="en-US" sz="1400" b="1" dirty="0">
                <a:latin typeface="Courier New" panose="02070309020205020404" pitchFamily="49" charset="0"/>
                <a:cs typeface="Courier New" panose="02070309020205020404" pitchFamily="49" charset="0"/>
              </a:rPr>
              <a:t>(save, line);</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*new = (struct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 *) malloc(</a:t>
            </a:r>
            <a:r>
              <a:rPr lang="en-US" sz="1400" b="1" dirty="0" err="1">
                <a:latin typeface="Courier New" panose="02070309020205020404" pitchFamily="49" charset="0"/>
                <a:cs typeface="Courier New" panose="02070309020205020404" pitchFamily="49" charset="0"/>
              </a:rPr>
              <a:t>sizeof</a:t>
            </a:r>
            <a:r>
              <a:rPr lang="en-US" sz="1400" b="1" dirty="0">
                <a:latin typeface="Courier New" panose="02070309020205020404" pitchFamily="49" charset="0"/>
                <a:cs typeface="Courier New" panose="02070309020205020404" pitchFamily="49" charset="0"/>
              </a:rPr>
              <a:t>(struct </a:t>
            </a:r>
            <a:r>
              <a:rPr lang="en-US" sz="1400" b="1" dirty="0" err="1">
                <a:latin typeface="Courier New" panose="02070309020205020404" pitchFamily="49" charset="0"/>
                <a:cs typeface="Courier New" panose="02070309020205020404" pitchFamily="49" charset="0"/>
              </a:rPr>
              <a:t>lnode</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if ( tail != NULL ) tail-&gt;next = new;</a:t>
            </a:r>
          </a:p>
          <a:p>
            <a:r>
              <a:rPr lang="en-US" sz="1400" b="1" dirty="0">
                <a:latin typeface="Courier New" panose="02070309020205020404" pitchFamily="49" charset="0"/>
                <a:cs typeface="Courier New" panose="02070309020205020404" pitchFamily="49" charset="0"/>
              </a:rPr>
              <a:t>      new-&gt;text = save;</a:t>
            </a:r>
          </a:p>
          <a:p>
            <a:r>
              <a:rPr lang="en-US" sz="1400" b="1" dirty="0">
                <a:latin typeface="Courier New" panose="02070309020205020404" pitchFamily="49" charset="0"/>
                <a:cs typeface="Courier New" panose="02070309020205020404" pitchFamily="49" charset="0"/>
              </a:rPr>
              <a:t>      new-&gt;next = NULL;</a:t>
            </a:r>
          </a:p>
          <a:p>
            <a:r>
              <a:rPr lang="en-US" sz="1400" b="1" dirty="0">
                <a:solidFill>
                  <a:schemeClr val="accent1"/>
                </a:solidFill>
                <a:latin typeface="Courier New" panose="02070309020205020404" pitchFamily="49" charset="0"/>
                <a:cs typeface="Courier New" panose="02070309020205020404" pitchFamily="49" charset="0"/>
              </a:rPr>
              <a:t>      new-&gt;</a:t>
            </a:r>
            <a:r>
              <a:rPr lang="en-US" sz="1400" b="1" dirty="0" err="1">
                <a:solidFill>
                  <a:schemeClr val="accent1"/>
                </a:solidFill>
                <a:latin typeface="Courier New" panose="02070309020205020404" pitchFamily="49" charset="0"/>
                <a:cs typeface="Courier New" panose="02070309020205020404" pitchFamily="49" charset="0"/>
              </a:rPr>
              <a:t>prev</a:t>
            </a:r>
            <a:r>
              <a:rPr lang="en-US" sz="1400" b="1" dirty="0">
                <a:solidFill>
                  <a:schemeClr val="accent1"/>
                </a:solidFill>
                <a:latin typeface="Courier New" panose="02070309020205020404" pitchFamily="49" charset="0"/>
                <a:cs typeface="Courier New" panose="02070309020205020404" pitchFamily="49" charset="0"/>
              </a:rPr>
              <a:t> = tail;</a:t>
            </a:r>
          </a:p>
          <a:p>
            <a:r>
              <a:rPr lang="en-US" sz="1400" b="1" dirty="0">
                <a:latin typeface="Courier New" panose="02070309020205020404" pitchFamily="49" charset="0"/>
                <a:cs typeface="Courier New" panose="02070309020205020404" pitchFamily="49" charset="0"/>
              </a:rPr>
              <a:t>      tail = new;</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if ( head == NULL ) head = new;</a:t>
            </a:r>
          </a:p>
          <a:p>
            <a:r>
              <a:rPr lang="en-US" sz="1400" b="1" dirty="0">
                <a:latin typeface="Courier New" panose="02070309020205020404" pitchFamily="49" charset="0"/>
                <a:cs typeface="Courier New" panose="02070309020205020404" pitchFamily="49" charset="0"/>
              </a:rPr>
              <a:t>  }</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for (current = </a:t>
            </a:r>
            <a:r>
              <a:rPr lang="en-US" sz="1400" b="1" dirty="0">
                <a:solidFill>
                  <a:schemeClr val="accent1"/>
                </a:solidFill>
                <a:latin typeface="Courier New" panose="02070309020205020404" pitchFamily="49" charset="0"/>
                <a:cs typeface="Courier New" panose="02070309020205020404" pitchFamily="49" charset="0"/>
              </a:rPr>
              <a:t>tail</a:t>
            </a:r>
            <a:r>
              <a:rPr lang="en-US" sz="1400" b="1" dirty="0">
                <a:latin typeface="Courier New" panose="02070309020205020404" pitchFamily="49" charset="0"/>
                <a:cs typeface="Courier New" panose="02070309020205020404" pitchFamily="49" charset="0"/>
              </a:rPr>
              <a:t>; current != NULL; current = current-&gt;</a:t>
            </a:r>
            <a:r>
              <a:rPr lang="en-US" sz="1400" b="1" dirty="0" err="1">
                <a:solidFill>
                  <a:schemeClr val="accent1"/>
                </a:solidFill>
                <a:latin typeface="Courier New" panose="02070309020205020404" pitchFamily="49" charset="0"/>
                <a:cs typeface="Courier New" panose="02070309020205020404" pitchFamily="49" charset="0"/>
              </a:rPr>
              <a:t>prev</a:t>
            </a:r>
            <a:r>
              <a:rPr lang="en-US" sz="1400" b="1" dirty="0">
                <a:latin typeface="Courier New" panose="02070309020205020404" pitchFamily="49" charset="0"/>
                <a:cs typeface="Courier New" panose="02070309020205020404" pitchFamily="49" charset="0"/>
              </a:rPr>
              <a:t> )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printf</a:t>
            </a:r>
            <a:r>
              <a:rPr lang="en-US" sz="1400" b="1" dirty="0">
                <a:latin typeface="Courier New" panose="02070309020205020404" pitchFamily="49" charset="0"/>
                <a:cs typeface="Courier New" panose="02070309020205020404" pitchFamily="49" charset="0"/>
              </a:rPr>
              <a:t>("%s", current-&gt;text);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a:t>
            </a:r>
          </a:p>
        </p:txBody>
      </p:sp>
      <p:sp>
        <p:nvSpPr>
          <p:cNvPr id="12" name="TextBox 11">
            <a:extLst>
              <a:ext uri="{FF2B5EF4-FFF2-40B4-BE49-F238E27FC236}">
                <a16:creationId xmlns:a16="http://schemas.microsoft.com/office/drawing/2014/main" id="{B9EAD357-5BE9-4485-B750-2498DF904973}"/>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kr_06_08.c</a:t>
            </a:r>
          </a:p>
        </p:txBody>
      </p:sp>
      <p:sp>
        <p:nvSpPr>
          <p:cNvPr id="9" name="Rectangle 8">
            <a:extLst>
              <a:ext uri="{FF2B5EF4-FFF2-40B4-BE49-F238E27FC236}">
                <a16:creationId xmlns:a16="http://schemas.microsoft.com/office/drawing/2014/main" id="{A0960A17-0B75-9F42-E42E-4A3C853F8BC8}"/>
              </a:ext>
            </a:extLst>
          </p:cNvPr>
          <p:cNvSpPr/>
          <p:nvPr/>
        </p:nvSpPr>
        <p:spPr>
          <a:xfrm>
            <a:off x="8826228" y="217113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1" name="Rectangle 10">
            <a:extLst>
              <a:ext uri="{FF2B5EF4-FFF2-40B4-BE49-F238E27FC236}">
                <a16:creationId xmlns:a16="http://schemas.microsoft.com/office/drawing/2014/main" id="{E991522A-2F5C-45AC-132C-C6C9E7B1D275}"/>
              </a:ext>
            </a:extLst>
          </p:cNvPr>
          <p:cNvSpPr/>
          <p:nvPr/>
        </p:nvSpPr>
        <p:spPr>
          <a:xfrm>
            <a:off x="8826228" y="256733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accent1"/>
                </a:solidFill>
              </a:rPr>
              <a:t>prev</a:t>
            </a:r>
            <a:endParaRPr lang="en-US" dirty="0">
              <a:solidFill>
                <a:schemeClr val="accent1"/>
              </a:solidFill>
            </a:endParaRPr>
          </a:p>
        </p:txBody>
      </p:sp>
      <p:sp>
        <p:nvSpPr>
          <p:cNvPr id="14" name="Rectangle 13">
            <a:extLst>
              <a:ext uri="{FF2B5EF4-FFF2-40B4-BE49-F238E27FC236}">
                <a16:creationId xmlns:a16="http://schemas.microsoft.com/office/drawing/2014/main" id="{A58B029D-4765-294D-7D24-930332581B11}"/>
              </a:ext>
            </a:extLst>
          </p:cNvPr>
          <p:cNvSpPr/>
          <p:nvPr/>
        </p:nvSpPr>
        <p:spPr>
          <a:xfrm>
            <a:off x="8826228" y="296309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5" name="Rectangle 14">
            <a:extLst>
              <a:ext uri="{FF2B5EF4-FFF2-40B4-BE49-F238E27FC236}">
                <a16:creationId xmlns:a16="http://schemas.microsoft.com/office/drawing/2014/main" id="{6382D11D-ADD3-E53B-6180-33DB99FBCF74}"/>
              </a:ext>
            </a:extLst>
          </p:cNvPr>
          <p:cNvSpPr/>
          <p:nvPr/>
        </p:nvSpPr>
        <p:spPr>
          <a:xfrm>
            <a:off x="11073805" y="2269110"/>
            <a:ext cx="484414" cy="1477329"/>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a:t>
            </a:r>
          </a:p>
          <a:p>
            <a:pPr algn="ctr"/>
            <a:r>
              <a:rPr lang="en-US" dirty="0">
                <a:solidFill>
                  <a:schemeClr val="tx1"/>
                </a:solidFill>
              </a:rPr>
              <a:t>e</a:t>
            </a:r>
          </a:p>
          <a:p>
            <a:pPr algn="ctr"/>
            <a:r>
              <a:rPr lang="en-US" dirty="0">
                <a:solidFill>
                  <a:schemeClr val="tx1"/>
                </a:solidFill>
              </a:rPr>
              <a:t>l</a:t>
            </a:r>
          </a:p>
          <a:p>
            <a:pPr algn="ctr"/>
            <a:r>
              <a:rPr lang="en-US" dirty="0">
                <a:solidFill>
                  <a:schemeClr val="tx1"/>
                </a:solidFill>
              </a:rPr>
              <a:t>l</a:t>
            </a:r>
          </a:p>
          <a:p>
            <a:pPr algn="ctr"/>
            <a:r>
              <a:rPr lang="en-US" dirty="0">
                <a:solidFill>
                  <a:schemeClr val="tx1"/>
                </a:solidFill>
              </a:rPr>
              <a:t>o</a:t>
            </a:r>
          </a:p>
        </p:txBody>
      </p:sp>
      <p:cxnSp>
        <p:nvCxnSpPr>
          <p:cNvPr id="17" name="Curved Connector 16">
            <a:extLst>
              <a:ext uri="{FF2B5EF4-FFF2-40B4-BE49-F238E27FC236}">
                <a16:creationId xmlns:a16="http://schemas.microsoft.com/office/drawing/2014/main" id="{B1916CE0-15D1-375D-90B5-8701EF49C539}"/>
              </a:ext>
            </a:extLst>
          </p:cNvPr>
          <p:cNvCxnSpPr>
            <a:cxnSpLocks/>
          </p:cNvCxnSpPr>
          <p:nvPr/>
        </p:nvCxnSpPr>
        <p:spPr>
          <a:xfrm>
            <a:off x="9773285" y="2362668"/>
            <a:ext cx="1300520" cy="17111"/>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urved Connector 17">
            <a:extLst>
              <a:ext uri="{FF2B5EF4-FFF2-40B4-BE49-F238E27FC236}">
                <a16:creationId xmlns:a16="http://schemas.microsoft.com/office/drawing/2014/main" id="{3D8CB811-E275-6FA9-2EF3-56B73825059A}"/>
              </a:ext>
            </a:extLst>
          </p:cNvPr>
          <p:cNvCxnSpPr>
            <a:cxnSpLocks/>
            <a:stCxn id="11" idx="1"/>
            <a:endCxn id="22" idx="2"/>
          </p:cNvCxnSpPr>
          <p:nvPr/>
        </p:nvCxnSpPr>
        <p:spPr>
          <a:xfrm rot="10800000">
            <a:off x="8194828" y="2211871"/>
            <a:ext cx="631401" cy="551402"/>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urved Connector 20">
            <a:extLst>
              <a:ext uri="{FF2B5EF4-FFF2-40B4-BE49-F238E27FC236}">
                <a16:creationId xmlns:a16="http://schemas.microsoft.com/office/drawing/2014/main" id="{2B628680-5EF3-DAE9-A9B5-CB1C5E329396}"/>
              </a:ext>
            </a:extLst>
          </p:cNvPr>
          <p:cNvCxnSpPr>
            <a:cxnSpLocks/>
            <a:stCxn id="14" idx="3"/>
            <a:endCxn id="23" idx="0"/>
          </p:cNvCxnSpPr>
          <p:nvPr/>
        </p:nvCxnSpPr>
        <p:spPr>
          <a:xfrm>
            <a:off x="10148843" y="3159037"/>
            <a:ext cx="535214" cy="675424"/>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BDEF53A1-0BCC-78CD-DE00-1E2EB115ADCC}"/>
              </a:ext>
            </a:extLst>
          </p:cNvPr>
          <p:cNvSpPr/>
          <p:nvPr/>
        </p:nvSpPr>
        <p:spPr>
          <a:xfrm>
            <a:off x="8039705" y="1854207"/>
            <a:ext cx="310243" cy="35766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3" name="Rectangle 22">
            <a:extLst>
              <a:ext uri="{FF2B5EF4-FFF2-40B4-BE49-F238E27FC236}">
                <a16:creationId xmlns:a16="http://schemas.microsoft.com/office/drawing/2014/main" id="{89F86EBB-9716-6BA3-E3DA-230C16A04A82}"/>
              </a:ext>
            </a:extLst>
          </p:cNvPr>
          <p:cNvSpPr/>
          <p:nvPr/>
        </p:nvSpPr>
        <p:spPr>
          <a:xfrm>
            <a:off x="10528935" y="3834461"/>
            <a:ext cx="310243" cy="35766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41522973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6F9B66A-1D44-FAE1-6AA5-057FB5821065}"/>
              </a:ext>
            </a:extLst>
          </p:cNvPr>
          <p:cNvSpPr txBox="1"/>
          <p:nvPr/>
        </p:nvSpPr>
        <p:spPr>
          <a:xfrm>
            <a:off x="931869" y="1775262"/>
            <a:ext cx="3493264" cy="2308324"/>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struct </a:t>
            </a:r>
            <a:r>
              <a:rPr lang="en-US" b="1" dirty="0" err="1">
                <a:latin typeface="Courier New" panose="02070309020205020404" pitchFamily="49" charset="0"/>
                <a:cs typeface="Courier New" panose="02070309020205020404" pitchFamily="49" charset="0"/>
              </a:rPr>
              <a:t>lnode</a:t>
            </a:r>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char *text;</a:t>
            </a:r>
          </a:p>
          <a:p>
            <a:r>
              <a:rPr lang="en-US" b="1" dirty="0">
                <a:latin typeface="Courier New" panose="02070309020205020404" pitchFamily="49" charset="0"/>
                <a:cs typeface="Courier New" panose="02070309020205020404" pitchFamily="49" charset="0"/>
              </a:rPr>
              <a:t>    struct </a:t>
            </a:r>
            <a:r>
              <a:rPr lang="en-US" b="1" dirty="0" err="1">
                <a:latin typeface="Courier New" panose="02070309020205020404" pitchFamily="49" charset="0"/>
                <a:cs typeface="Courier New" panose="02070309020205020404" pitchFamily="49" charset="0"/>
              </a:rPr>
              <a:t>lnode</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prev</a:t>
            </a:r>
            <a:r>
              <a:rPr lang="en-US" b="1" dirty="0">
                <a:latin typeface="Courier New" panose="02070309020205020404" pitchFamily="49" charset="0"/>
                <a:cs typeface="Courier New" panose="02070309020205020404" pitchFamily="49" charset="0"/>
              </a:rPr>
              <a:t>; </a:t>
            </a:r>
          </a:p>
          <a:p>
            <a:r>
              <a:rPr lang="en-US" b="1" dirty="0">
                <a:latin typeface="Courier New" panose="02070309020205020404" pitchFamily="49" charset="0"/>
                <a:cs typeface="Courier New" panose="02070309020205020404" pitchFamily="49" charset="0"/>
              </a:rPr>
              <a:t>    struct </a:t>
            </a:r>
            <a:r>
              <a:rPr lang="en-US" b="1" dirty="0" err="1">
                <a:latin typeface="Courier New" panose="02070309020205020404" pitchFamily="49" charset="0"/>
                <a:cs typeface="Courier New" panose="02070309020205020404" pitchFamily="49" charset="0"/>
              </a:rPr>
              <a:t>lnode</a:t>
            </a:r>
            <a:r>
              <a:rPr lang="en-US" b="1" dirty="0">
                <a:latin typeface="Courier New" panose="02070309020205020404" pitchFamily="49" charset="0"/>
                <a:cs typeface="Courier New" panose="02070309020205020404" pitchFamily="49" charset="0"/>
              </a:rPr>
              <a:t> *next;</a:t>
            </a:r>
          </a:p>
          <a:p>
            <a:r>
              <a:rPr lang="en-US" b="1" dirty="0">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struct </a:t>
            </a:r>
            <a:r>
              <a:rPr lang="en-US" b="1" dirty="0" err="1">
                <a:latin typeface="Courier New" panose="02070309020205020404" pitchFamily="49" charset="0"/>
                <a:cs typeface="Courier New" panose="02070309020205020404" pitchFamily="49" charset="0"/>
              </a:rPr>
              <a:t>lnode</a:t>
            </a:r>
            <a:r>
              <a:rPr lang="en-US" b="1" dirty="0">
                <a:latin typeface="Courier New" panose="02070309020205020404" pitchFamily="49" charset="0"/>
                <a:cs typeface="Courier New" panose="02070309020205020404" pitchFamily="49" charset="0"/>
              </a:rPr>
              <a:t> *head;</a:t>
            </a:r>
          </a:p>
          <a:p>
            <a:r>
              <a:rPr lang="en-US" b="1" dirty="0">
                <a:latin typeface="Courier New" panose="02070309020205020404" pitchFamily="49" charset="0"/>
                <a:cs typeface="Courier New" panose="02070309020205020404" pitchFamily="49" charset="0"/>
              </a:rPr>
              <a:t>struct </a:t>
            </a:r>
            <a:r>
              <a:rPr lang="en-US" b="1" dirty="0" err="1">
                <a:latin typeface="Courier New" panose="02070309020205020404" pitchFamily="49" charset="0"/>
                <a:cs typeface="Courier New" panose="02070309020205020404" pitchFamily="49" charset="0"/>
              </a:rPr>
              <a:t>lnode</a:t>
            </a:r>
            <a:r>
              <a:rPr lang="en-US" b="1" dirty="0">
                <a:latin typeface="Courier New" panose="02070309020205020404" pitchFamily="49" charset="0"/>
                <a:cs typeface="Courier New" panose="02070309020205020404" pitchFamily="49" charset="0"/>
              </a:rPr>
              <a:t> *tail;</a:t>
            </a:r>
          </a:p>
        </p:txBody>
      </p:sp>
      <p:sp>
        <p:nvSpPr>
          <p:cNvPr id="5" name="Rectangle 4">
            <a:extLst>
              <a:ext uri="{FF2B5EF4-FFF2-40B4-BE49-F238E27FC236}">
                <a16:creationId xmlns:a16="http://schemas.microsoft.com/office/drawing/2014/main" id="{BD4F6303-263B-8385-CE66-113E99FCF78C}"/>
              </a:ext>
            </a:extLst>
          </p:cNvPr>
          <p:cNvSpPr/>
          <p:nvPr/>
        </p:nvSpPr>
        <p:spPr>
          <a:xfrm>
            <a:off x="8256495" y="387545"/>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6" name="Rectangle 5">
            <a:extLst>
              <a:ext uri="{FF2B5EF4-FFF2-40B4-BE49-F238E27FC236}">
                <a16:creationId xmlns:a16="http://schemas.microsoft.com/office/drawing/2014/main" id="{DD67948A-B7EE-A7AB-4BBD-202925FF7DA4}"/>
              </a:ext>
            </a:extLst>
          </p:cNvPr>
          <p:cNvSpPr/>
          <p:nvPr/>
        </p:nvSpPr>
        <p:spPr>
          <a:xfrm>
            <a:off x="8256495" y="7837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sp>
        <p:nvSpPr>
          <p:cNvPr id="7" name="Rectangle 6">
            <a:extLst>
              <a:ext uri="{FF2B5EF4-FFF2-40B4-BE49-F238E27FC236}">
                <a16:creationId xmlns:a16="http://schemas.microsoft.com/office/drawing/2014/main" id="{D93B7140-8FE7-148B-CF9E-713B6E965D9B}"/>
              </a:ext>
            </a:extLst>
          </p:cNvPr>
          <p:cNvSpPr/>
          <p:nvPr/>
        </p:nvSpPr>
        <p:spPr>
          <a:xfrm>
            <a:off x="8256495" y="117950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8" name="Rectangle 7">
            <a:extLst>
              <a:ext uri="{FF2B5EF4-FFF2-40B4-BE49-F238E27FC236}">
                <a16:creationId xmlns:a16="http://schemas.microsoft.com/office/drawing/2014/main" id="{C5A28D32-55EA-162D-3AC6-88414F6482F5}"/>
              </a:ext>
            </a:extLst>
          </p:cNvPr>
          <p:cNvSpPr/>
          <p:nvPr/>
        </p:nvSpPr>
        <p:spPr>
          <a:xfrm>
            <a:off x="10504072" y="485520"/>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10" name="Curved Connector 9">
            <a:extLst>
              <a:ext uri="{FF2B5EF4-FFF2-40B4-BE49-F238E27FC236}">
                <a16:creationId xmlns:a16="http://schemas.microsoft.com/office/drawing/2014/main" id="{2C177E8C-2009-FF96-06E8-0A54782BB68D}"/>
              </a:ext>
            </a:extLst>
          </p:cNvPr>
          <p:cNvCxnSpPr>
            <a:cxnSpLocks/>
          </p:cNvCxnSpPr>
          <p:nvPr/>
        </p:nvCxnSpPr>
        <p:spPr>
          <a:xfrm>
            <a:off x="9203552" y="579077"/>
            <a:ext cx="1300520" cy="17111"/>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12773B15-DB20-6385-C527-201B43368418}"/>
              </a:ext>
            </a:extLst>
          </p:cNvPr>
          <p:cNvSpPr/>
          <p:nvPr/>
        </p:nvSpPr>
        <p:spPr>
          <a:xfrm>
            <a:off x="8256495" y="289015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11" name="Rectangle 10">
            <a:extLst>
              <a:ext uri="{FF2B5EF4-FFF2-40B4-BE49-F238E27FC236}">
                <a16:creationId xmlns:a16="http://schemas.microsoft.com/office/drawing/2014/main" id="{E7B1E55C-CE68-6D95-1F70-081EB40A3FC6}"/>
              </a:ext>
            </a:extLst>
          </p:cNvPr>
          <p:cNvSpPr/>
          <p:nvPr/>
        </p:nvSpPr>
        <p:spPr>
          <a:xfrm>
            <a:off x="8256495" y="3286347"/>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sp>
        <p:nvSpPr>
          <p:cNvPr id="12" name="Rectangle 11">
            <a:extLst>
              <a:ext uri="{FF2B5EF4-FFF2-40B4-BE49-F238E27FC236}">
                <a16:creationId xmlns:a16="http://schemas.microsoft.com/office/drawing/2014/main" id="{93D0F3B4-FC5D-86BD-0344-2B9A1DA3C809}"/>
              </a:ext>
            </a:extLst>
          </p:cNvPr>
          <p:cNvSpPr/>
          <p:nvPr/>
        </p:nvSpPr>
        <p:spPr>
          <a:xfrm>
            <a:off x="8256495" y="3682111"/>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3" name="Rectangle 12">
            <a:extLst>
              <a:ext uri="{FF2B5EF4-FFF2-40B4-BE49-F238E27FC236}">
                <a16:creationId xmlns:a16="http://schemas.microsoft.com/office/drawing/2014/main" id="{5F4D984C-1CF5-2822-16C3-9857778C494E}"/>
              </a:ext>
            </a:extLst>
          </p:cNvPr>
          <p:cNvSpPr/>
          <p:nvPr/>
        </p:nvSpPr>
        <p:spPr>
          <a:xfrm>
            <a:off x="10504072" y="2988127"/>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14" name="Curved Connector 13">
            <a:extLst>
              <a:ext uri="{FF2B5EF4-FFF2-40B4-BE49-F238E27FC236}">
                <a16:creationId xmlns:a16="http://schemas.microsoft.com/office/drawing/2014/main" id="{F22F8BA1-A94E-DC14-33C8-40C20ADD837F}"/>
              </a:ext>
            </a:extLst>
          </p:cNvPr>
          <p:cNvCxnSpPr>
            <a:cxnSpLocks/>
          </p:cNvCxnSpPr>
          <p:nvPr/>
        </p:nvCxnSpPr>
        <p:spPr>
          <a:xfrm>
            <a:off x="9203552" y="3081685"/>
            <a:ext cx="1300520" cy="17111"/>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Curved Connector 14">
            <a:extLst>
              <a:ext uri="{FF2B5EF4-FFF2-40B4-BE49-F238E27FC236}">
                <a16:creationId xmlns:a16="http://schemas.microsoft.com/office/drawing/2014/main" id="{C57A03F0-A2C7-881C-BB16-0DF4D219ADF8}"/>
              </a:ext>
            </a:extLst>
          </p:cNvPr>
          <p:cNvCxnSpPr>
            <a:cxnSpLocks/>
            <a:stCxn id="7" idx="1"/>
            <a:endCxn id="9" idx="0"/>
          </p:cNvCxnSpPr>
          <p:nvPr/>
        </p:nvCxnSpPr>
        <p:spPr>
          <a:xfrm rot="10800000" flipH="1" flipV="1">
            <a:off x="8256495" y="1375445"/>
            <a:ext cx="661308" cy="1514707"/>
          </a:xfrm>
          <a:prstGeom prst="curvedConnector4">
            <a:avLst>
              <a:gd name="adj1" fmla="val -34568"/>
              <a:gd name="adj2" fmla="val 56468"/>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urved Connector 19">
            <a:extLst>
              <a:ext uri="{FF2B5EF4-FFF2-40B4-BE49-F238E27FC236}">
                <a16:creationId xmlns:a16="http://schemas.microsoft.com/office/drawing/2014/main" id="{E5FB48BD-FA1D-8F05-510F-B39D83678613}"/>
              </a:ext>
            </a:extLst>
          </p:cNvPr>
          <p:cNvCxnSpPr>
            <a:cxnSpLocks/>
            <a:stCxn id="11" idx="1"/>
            <a:endCxn id="5" idx="0"/>
          </p:cNvCxnSpPr>
          <p:nvPr/>
        </p:nvCxnSpPr>
        <p:spPr>
          <a:xfrm rot="10800000" flipH="1">
            <a:off x="8256495" y="387546"/>
            <a:ext cx="661308" cy="3094745"/>
          </a:xfrm>
          <a:prstGeom prst="curvedConnector4">
            <a:avLst>
              <a:gd name="adj1" fmla="val -98765"/>
              <a:gd name="adj2" fmla="val 107387"/>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8" name="&quot;No&quot; Symbol 27">
            <a:extLst>
              <a:ext uri="{FF2B5EF4-FFF2-40B4-BE49-F238E27FC236}">
                <a16:creationId xmlns:a16="http://schemas.microsoft.com/office/drawing/2014/main" id="{223C2B50-89D7-DB62-F3F6-75924029E2EB}"/>
              </a:ext>
            </a:extLst>
          </p:cNvPr>
          <p:cNvSpPr/>
          <p:nvPr/>
        </p:nvSpPr>
        <p:spPr>
          <a:xfrm>
            <a:off x="9836242" y="1511907"/>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29" name="Curved Connector 28">
            <a:extLst>
              <a:ext uri="{FF2B5EF4-FFF2-40B4-BE49-F238E27FC236}">
                <a16:creationId xmlns:a16="http://schemas.microsoft.com/office/drawing/2014/main" id="{F8EC7DA5-A779-EAC6-319B-732976F5BDEB}"/>
              </a:ext>
            </a:extLst>
          </p:cNvPr>
          <p:cNvCxnSpPr>
            <a:cxnSpLocks/>
            <a:stCxn id="12" idx="3"/>
            <a:endCxn id="37" idx="0"/>
          </p:cNvCxnSpPr>
          <p:nvPr/>
        </p:nvCxnSpPr>
        <p:spPr>
          <a:xfrm flipH="1">
            <a:off x="8917803" y="3878054"/>
            <a:ext cx="661307" cy="977561"/>
          </a:xfrm>
          <a:prstGeom prst="curvedConnector4">
            <a:avLst>
              <a:gd name="adj1" fmla="val -34568"/>
              <a:gd name="adj2" fmla="val 6002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urved Connector 32">
            <a:extLst>
              <a:ext uri="{FF2B5EF4-FFF2-40B4-BE49-F238E27FC236}">
                <a16:creationId xmlns:a16="http://schemas.microsoft.com/office/drawing/2014/main" id="{ABB81811-25C7-4A4E-5CC3-689D45EB42FF}"/>
              </a:ext>
            </a:extLst>
          </p:cNvPr>
          <p:cNvCxnSpPr>
            <a:cxnSpLocks/>
            <a:stCxn id="6" idx="3"/>
            <a:endCxn id="28" idx="0"/>
          </p:cNvCxnSpPr>
          <p:nvPr/>
        </p:nvCxnSpPr>
        <p:spPr>
          <a:xfrm>
            <a:off x="9579110" y="979682"/>
            <a:ext cx="488373" cy="532225"/>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08DD47E8-5CAC-0CDF-1BF1-63CF8E5F1ABE}"/>
              </a:ext>
            </a:extLst>
          </p:cNvPr>
          <p:cNvSpPr/>
          <p:nvPr/>
        </p:nvSpPr>
        <p:spPr>
          <a:xfrm>
            <a:off x="8256495" y="4855615"/>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38" name="Rectangle 37">
            <a:extLst>
              <a:ext uri="{FF2B5EF4-FFF2-40B4-BE49-F238E27FC236}">
                <a16:creationId xmlns:a16="http://schemas.microsoft.com/office/drawing/2014/main" id="{3D38D1B6-CAE8-EB52-FA95-0E379A0796A4}"/>
              </a:ext>
            </a:extLst>
          </p:cNvPr>
          <p:cNvSpPr/>
          <p:nvPr/>
        </p:nvSpPr>
        <p:spPr>
          <a:xfrm>
            <a:off x="8256495" y="525180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sp>
        <p:nvSpPr>
          <p:cNvPr id="39" name="Rectangle 38">
            <a:extLst>
              <a:ext uri="{FF2B5EF4-FFF2-40B4-BE49-F238E27FC236}">
                <a16:creationId xmlns:a16="http://schemas.microsoft.com/office/drawing/2014/main" id="{B6482826-6A09-3D56-7B56-459516A9A700}"/>
              </a:ext>
            </a:extLst>
          </p:cNvPr>
          <p:cNvSpPr/>
          <p:nvPr/>
        </p:nvSpPr>
        <p:spPr>
          <a:xfrm>
            <a:off x="8256495" y="5647573"/>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40" name="Rectangle 39">
            <a:extLst>
              <a:ext uri="{FF2B5EF4-FFF2-40B4-BE49-F238E27FC236}">
                <a16:creationId xmlns:a16="http://schemas.microsoft.com/office/drawing/2014/main" id="{56EA855E-E882-E047-3D63-A3277035B1D5}"/>
              </a:ext>
            </a:extLst>
          </p:cNvPr>
          <p:cNvSpPr/>
          <p:nvPr/>
        </p:nvSpPr>
        <p:spPr>
          <a:xfrm>
            <a:off x="10504072" y="4953589"/>
            <a:ext cx="484414" cy="14099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a:p>
            <a:pPr algn="ctr"/>
            <a:r>
              <a:rPr lang="en-US" dirty="0">
                <a:solidFill>
                  <a:schemeClr val="tx1"/>
                </a:solidFill>
              </a:rPr>
              <a:t>o</a:t>
            </a:r>
          </a:p>
          <a:p>
            <a:pPr algn="ctr"/>
            <a:r>
              <a:rPr lang="en-US" dirty="0">
                <a:solidFill>
                  <a:schemeClr val="tx1"/>
                </a:solidFill>
              </a:rPr>
              <a:t>o</a:t>
            </a:r>
          </a:p>
          <a:p>
            <a:pPr algn="ctr"/>
            <a:r>
              <a:rPr lang="en-US" dirty="0">
                <a:solidFill>
                  <a:schemeClr val="tx1"/>
                </a:solidFill>
              </a:rPr>
              <a:t>l</a:t>
            </a:r>
          </a:p>
        </p:txBody>
      </p:sp>
      <p:cxnSp>
        <p:nvCxnSpPr>
          <p:cNvPr id="41" name="Curved Connector 40">
            <a:extLst>
              <a:ext uri="{FF2B5EF4-FFF2-40B4-BE49-F238E27FC236}">
                <a16:creationId xmlns:a16="http://schemas.microsoft.com/office/drawing/2014/main" id="{8DB0138E-F509-D49B-1B24-C258939B3366}"/>
              </a:ext>
            </a:extLst>
          </p:cNvPr>
          <p:cNvCxnSpPr>
            <a:cxnSpLocks/>
          </p:cNvCxnSpPr>
          <p:nvPr/>
        </p:nvCxnSpPr>
        <p:spPr>
          <a:xfrm>
            <a:off x="9203552" y="5047147"/>
            <a:ext cx="1300520" cy="17111"/>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2" name="&quot;No&quot; Symbol 41">
            <a:extLst>
              <a:ext uri="{FF2B5EF4-FFF2-40B4-BE49-F238E27FC236}">
                <a16:creationId xmlns:a16="http://schemas.microsoft.com/office/drawing/2014/main" id="{8CEC0717-A90E-92A5-595B-8548B8B4AB6D}"/>
              </a:ext>
            </a:extLst>
          </p:cNvPr>
          <p:cNvSpPr/>
          <p:nvPr/>
        </p:nvSpPr>
        <p:spPr>
          <a:xfrm>
            <a:off x="9836242" y="6257966"/>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3" name="Curved Connector 42">
            <a:extLst>
              <a:ext uri="{FF2B5EF4-FFF2-40B4-BE49-F238E27FC236}">
                <a16:creationId xmlns:a16="http://schemas.microsoft.com/office/drawing/2014/main" id="{FEE19ED4-6842-54A7-68A4-2A3086C50547}"/>
              </a:ext>
            </a:extLst>
          </p:cNvPr>
          <p:cNvCxnSpPr>
            <a:cxnSpLocks/>
            <a:stCxn id="39" idx="3"/>
            <a:endCxn id="42" idx="0"/>
          </p:cNvCxnSpPr>
          <p:nvPr/>
        </p:nvCxnSpPr>
        <p:spPr>
          <a:xfrm>
            <a:off x="9579110" y="5843516"/>
            <a:ext cx="488373" cy="414450"/>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Curved Connector 46">
            <a:extLst>
              <a:ext uri="{FF2B5EF4-FFF2-40B4-BE49-F238E27FC236}">
                <a16:creationId xmlns:a16="http://schemas.microsoft.com/office/drawing/2014/main" id="{D7F9B40B-3433-0796-7C65-A7FDD6B46CF6}"/>
              </a:ext>
            </a:extLst>
          </p:cNvPr>
          <p:cNvCxnSpPr>
            <a:cxnSpLocks/>
            <a:stCxn id="38" idx="1"/>
            <a:endCxn id="9" idx="0"/>
          </p:cNvCxnSpPr>
          <p:nvPr/>
        </p:nvCxnSpPr>
        <p:spPr>
          <a:xfrm rot="10800000" flipH="1">
            <a:off x="8256495" y="2890154"/>
            <a:ext cx="661308" cy="2557599"/>
          </a:xfrm>
          <a:prstGeom prst="curvedConnector4">
            <a:avLst>
              <a:gd name="adj1" fmla="val -93828"/>
              <a:gd name="adj2" fmla="val 108938"/>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70F3EEB6-D84F-E430-A90F-CF37C2A3B4A3}"/>
              </a:ext>
            </a:extLst>
          </p:cNvPr>
          <p:cNvSpPr/>
          <p:nvPr/>
        </p:nvSpPr>
        <p:spPr>
          <a:xfrm>
            <a:off x="5712280" y="2579539"/>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53" name="Rectangle 52">
            <a:extLst>
              <a:ext uri="{FF2B5EF4-FFF2-40B4-BE49-F238E27FC236}">
                <a16:creationId xmlns:a16="http://schemas.microsoft.com/office/drawing/2014/main" id="{CC8E599E-D433-389D-429F-B60A9C169877}"/>
              </a:ext>
            </a:extLst>
          </p:cNvPr>
          <p:cNvSpPr/>
          <p:nvPr/>
        </p:nvSpPr>
        <p:spPr>
          <a:xfrm>
            <a:off x="5735420" y="3886575"/>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54" name="Curved Connector 53">
            <a:extLst>
              <a:ext uri="{FF2B5EF4-FFF2-40B4-BE49-F238E27FC236}">
                <a16:creationId xmlns:a16="http://schemas.microsoft.com/office/drawing/2014/main" id="{82B0AEA2-078E-683E-3974-DA6580D83358}"/>
              </a:ext>
            </a:extLst>
          </p:cNvPr>
          <p:cNvCxnSpPr>
            <a:cxnSpLocks/>
            <a:stCxn id="52" idx="3"/>
            <a:endCxn id="5" idx="0"/>
          </p:cNvCxnSpPr>
          <p:nvPr/>
        </p:nvCxnSpPr>
        <p:spPr>
          <a:xfrm flipV="1">
            <a:off x="7034895" y="387545"/>
            <a:ext cx="1882908" cy="2387937"/>
          </a:xfrm>
          <a:prstGeom prst="curvedConnector4">
            <a:avLst>
              <a:gd name="adj1" fmla="val 32439"/>
              <a:gd name="adj2" fmla="val 10957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Curved Connector 56">
            <a:extLst>
              <a:ext uri="{FF2B5EF4-FFF2-40B4-BE49-F238E27FC236}">
                <a16:creationId xmlns:a16="http://schemas.microsoft.com/office/drawing/2014/main" id="{43C6D58E-E36D-ABE4-F6FC-0B3F1B28813F}"/>
              </a:ext>
            </a:extLst>
          </p:cNvPr>
          <p:cNvCxnSpPr>
            <a:cxnSpLocks/>
            <a:stCxn id="53" idx="3"/>
            <a:endCxn id="37" idx="0"/>
          </p:cNvCxnSpPr>
          <p:nvPr/>
        </p:nvCxnSpPr>
        <p:spPr>
          <a:xfrm>
            <a:off x="7058035" y="4082518"/>
            <a:ext cx="1859768" cy="773097"/>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64" name="Title 63">
            <a:extLst>
              <a:ext uri="{FF2B5EF4-FFF2-40B4-BE49-F238E27FC236}">
                <a16:creationId xmlns:a16="http://schemas.microsoft.com/office/drawing/2014/main" id="{0D10120B-E0F0-A4B2-3F3D-DBB7234C32F4}"/>
              </a:ext>
            </a:extLst>
          </p:cNvPr>
          <p:cNvSpPr>
            <a:spLocks noGrp="1"/>
          </p:cNvSpPr>
          <p:nvPr>
            <p:ph type="title"/>
          </p:nvPr>
        </p:nvSpPr>
        <p:spPr/>
        <p:txBody>
          <a:bodyPr/>
          <a:lstStyle/>
          <a:p>
            <a:r>
              <a:rPr lang="en-US" dirty="0"/>
              <a:t>Doubly Linked List</a:t>
            </a:r>
          </a:p>
        </p:txBody>
      </p:sp>
      <p:sp>
        <p:nvSpPr>
          <p:cNvPr id="2" name="TextBox 1">
            <a:extLst>
              <a:ext uri="{FF2B5EF4-FFF2-40B4-BE49-F238E27FC236}">
                <a16:creationId xmlns:a16="http://schemas.microsoft.com/office/drawing/2014/main" id="{B7FF9E0C-C906-A0E0-27FA-9921D7280EF8}"/>
              </a:ext>
            </a:extLst>
          </p:cNvPr>
          <p:cNvSpPr txBox="1"/>
          <p:nvPr/>
        </p:nvSpPr>
        <p:spPr>
          <a:xfrm>
            <a:off x="240626" y="625796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kr_06_08.c</a:t>
            </a:r>
          </a:p>
        </p:txBody>
      </p:sp>
      <p:sp>
        <p:nvSpPr>
          <p:cNvPr id="3" name="TextBox 2">
            <a:extLst>
              <a:ext uri="{FF2B5EF4-FFF2-40B4-BE49-F238E27FC236}">
                <a16:creationId xmlns:a16="http://schemas.microsoft.com/office/drawing/2014/main" id="{2D67F84E-34AE-BF31-4726-96D867D1CF85}"/>
              </a:ext>
            </a:extLst>
          </p:cNvPr>
          <p:cNvSpPr txBox="1"/>
          <p:nvPr/>
        </p:nvSpPr>
        <p:spPr>
          <a:xfrm>
            <a:off x="838200" y="4741092"/>
            <a:ext cx="4229100" cy="646331"/>
          </a:xfrm>
          <a:prstGeom prst="rect">
            <a:avLst/>
          </a:prstGeom>
          <a:noFill/>
        </p:spPr>
        <p:txBody>
          <a:bodyPr wrap="square" rtlCol="0">
            <a:spAutoFit/>
          </a:bodyPr>
          <a:lstStyle/>
          <a:p>
            <a:r>
              <a:rPr lang="en-US" dirty="0">
                <a:solidFill>
                  <a:schemeClr val="accent1"/>
                </a:solidFill>
              </a:rPr>
              <a:t>Section 6.5.1 walks through the doubly linked list example in some detail.</a:t>
            </a:r>
          </a:p>
        </p:txBody>
      </p:sp>
    </p:spTree>
    <p:extLst>
      <p:ext uri="{BB962C8B-B14F-4D97-AF65-F5344CB8AC3E}">
        <p14:creationId xmlns:p14="http://schemas.microsoft.com/office/powerpoint/2010/main" val="40475319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F3CC66C-A82D-D767-22CE-9B33F53BC3A4}"/>
              </a:ext>
            </a:extLst>
          </p:cNvPr>
          <p:cNvSpPr>
            <a:spLocks noGrp="1"/>
          </p:cNvSpPr>
          <p:nvPr>
            <p:ph type="title"/>
          </p:nvPr>
        </p:nvSpPr>
        <p:spPr/>
        <p:txBody>
          <a:bodyPr/>
          <a:lstStyle/>
          <a:p>
            <a:r>
              <a:rPr lang="en-US" dirty="0"/>
              <a:t>Walking a list backwards</a:t>
            </a:r>
          </a:p>
        </p:txBody>
      </p:sp>
      <p:sp>
        <p:nvSpPr>
          <p:cNvPr id="6" name="TextBox 5">
            <a:extLst>
              <a:ext uri="{FF2B5EF4-FFF2-40B4-BE49-F238E27FC236}">
                <a16:creationId xmlns:a16="http://schemas.microsoft.com/office/drawing/2014/main" id="{540D0E0F-0282-EA07-B4BD-57224E01DD86}"/>
              </a:ext>
            </a:extLst>
          </p:cNvPr>
          <p:cNvSpPr txBox="1"/>
          <p:nvPr/>
        </p:nvSpPr>
        <p:spPr>
          <a:xfrm>
            <a:off x="821873" y="2313817"/>
            <a:ext cx="4229100" cy="923330"/>
          </a:xfrm>
          <a:prstGeom prst="rect">
            <a:avLst/>
          </a:prstGeom>
          <a:noFill/>
        </p:spPr>
        <p:txBody>
          <a:bodyPr wrap="square" rtlCol="0">
            <a:spAutoFit/>
          </a:bodyPr>
          <a:lstStyle/>
          <a:p>
            <a:r>
              <a:rPr lang="en-US" dirty="0">
                <a:solidFill>
                  <a:schemeClr val="accent1"/>
                </a:solidFill>
              </a:rPr>
              <a:t>To traverse a list backwards, we start at tail and walk through the series of </a:t>
            </a:r>
            <a:r>
              <a:rPr lang="en-US" dirty="0" err="1">
                <a:solidFill>
                  <a:schemeClr val="accent1"/>
                </a:solidFill>
              </a:rPr>
              <a:t>prev</a:t>
            </a:r>
            <a:r>
              <a:rPr lang="en-US" dirty="0">
                <a:solidFill>
                  <a:schemeClr val="accent1"/>
                </a:solidFill>
              </a:rPr>
              <a:t> pointers.</a:t>
            </a:r>
          </a:p>
        </p:txBody>
      </p:sp>
      <p:sp>
        <p:nvSpPr>
          <p:cNvPr id="20" name="TextBox 19">
            <a:extLst>
              <a:ext uri="{FF2B5EF4-FFF2-40B4-BE49-F238E27FC236}">
                <a16:creationId xmlns:a16="http://schemas.microsoft.com/office/drawing/2014/main" id="{6B1F43D8-06E0-CC89-0D2C-B6F634BA2114}"/>
              </a:ext>
            </a:extLst>
          </p:cNvPr>
          <p:cNvSpPr txBox="1"/>
          <p:nvPr/>
        </p:nvSpPr>
        <p:spPr>
          <a:xfrm>
            <a:off x="530432" y="4864138"/>
            <a:ext cx="7273145" cy="738664"/>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 for (current = </a:t>
            </a:r>
            <a:r>
              <a:rPr lang="en-US" sz="1400" b="1" dirty="0">
                <a:solidFill>
                  <a:schemeClr val="accent1"/>
                </a:solidFill>
                <a:latin typeface="Courier New" panose="02070309020205020404" pitchFamily="49" charset="0"/>
                <a:cs typeface="Courier New" panose="02070309020205020404" pitchFamily="49" charset="0"/>
              </a:rPr>
              <a:t>tail</a:t>
            </a:r>
            <a:r>
              <a:rPr lang="en-US" sz="1400" b="1" dirty="0">
                <a:latin typeface="Courier New" panose="02070309020205020404" pitchFamily="49" charset="0"/>
                <a:cs typeface="Courier New" panose="02070309020205020404" pitchFamily="49" charset="0"/>
              </a:rPr>
              <a:t>; current != NULL; current = current-&gt;</a:t>
            </a:r>
            <a:r>
              <a:rPr lang="en-US" sz="1400" b="1" dirty="0" err="1">
                <a:solidFill>
                  <a:schemeClr val="accent1"/>
                </a:solidFill>
                <a:latin typeface="Courier New" panose="02070309020205020404" pitchFamily="49" charset="0"/>
                <a:cs typeface="Courier New" panose="02070309020205020404" pitchFamily="49" charset="0"/>
              </a:rPr>
              <a:t>prev</a:t>
            </a:r>
            <a:r>
              <a:rPr lang="en-US" sz="1400" b="1" dirty="0">
                <a:latin typeface="Courier New" panose="02070309020205020404" pitchFamily="49" charset="0"/>
                <a:cs typeface="Courier New" panose="02070309020205020404" pitchFamily="49" charset="0"/>
              </a:rPr>
              <a:t> )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printf</a:t>
            </a:r>
            <a:r>
              <a:rPr lang="en-US" sz="1400" b="1" dirty="0">
                <a:latin typeface="Courier New" panose="02070309020205020404" pitchFamily="49" charset="0"/>
                <a:cs typeface="Courier New" panose="02070309020205020404" pitchFamily="49" charset="0"/>
              </a:rPr>
              <a:t>("%s", current-&gt;text);</a:t>
            </a:r>
          </a:p>
          <a:p>
            <a:r>
              <a:rPr lang="en-US" sz="1400" b="1" dirty="0">
                <a:latin typeface="Courier New" panose="02070309020205020404" pitchFamily="49" charset="0"/>
                <a:cs typeface="Courier New" panose="02070309020205020404" pitchFamily="49" charset="0"/>
              </a:rPr>
              <a:t>  }</a:t>
            </a:r>
          </a:p>
        </p:txBody>
      </p:sp>
      <p:sp>
        <p:nvSpPr>
          <p:cNvPr id="17" name="TextBox 16">
            <a:extLst>
              <a:ext uri="{FF2B5EF4-FFF2-40B4-BE49-F238E27FC236}">
                <a16:creationId xmlns:a16="http://schemas.microsoft.com/office/drawing/2014/main" id="{4ADE2A76-113B-1DAC-F6A2-791F4151E161}"/>
              </a:ext>
            </a:extLst>
          </p:cNvPr>
          <p:cNvSpPr txBox="1"/>
          <p:nvPr/>
        </p:nvSpPr>
        <p:spPr>
          <a:xfrm>
            <a:off x="240626" y="625796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kr_06_08.c</a:t>
            </a:r>
          </a:p>
        </p:txBody>
      </p:sp>
      <p:sp>
        <p:nvSpPr>
          <p:cNvPr id="2" name="Rectangle 1">
            <a:extLst>
              <a:ext uri="{FF2B5EF4-FFF2-40B4-BE49-F238E27FC236}">
                <a16:creationId xmlns:a16="http://schemas.microsoft.com/office/drawing/2014/main" id="{E6EB02C8-6839-43C2-58F5-C7AEC4A1AA54}"/>
              </a:ext>
            </a:extLst>
          </p:cNvPr>
          <p:cNvSpPr/>
          <p:nvPr/>
        </p:nvSpPr>
        <p:spPr>
          <a:xfrm>
            <a:off x="9086227" y="43834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4" name="Rectangle 3">
            <a:extLst>
              <a:ext uri="{FF2B5EF4-FFF2-40B4-BE49-F238E27FC236}">
                <a16:creationId xmlns:a16="http://schemas.microsoft.com/office/drawing/2014/main" id="{4141D024-8CE8-C1D9-2040-6B9DE758F617}"/>
              </a:ext>
            </a:extLst>
          </p:cNvPr>
          <p:cNvSpPr/>
          <p:nvPr/>
        </p:nvSpPr>
        <p:spPr>
          <a:xfrm>
            <a:off x="9086227" y="8345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sp>
        <p:nvSpPr>
          <p:cNvPr id="18" name="Rectangle 17">
            <a:extLst>
              <a:ext uri="{FF2B5EF4-FFF2-40B4-BE49-F238E27FC236}">
                <a16:creationId xmlns:a16="http://schemas.microsoft.com/office/drawing/2014/main" id="{1B94D5F0-B778-3E52-4488-48A5EA117EB8}"/>
              </a:ext>
            </a:extLst>
          </p:cNvPr>
          <p:cNvSpPr/>
          <p:nvPr/>
        </p:nvSpPr>
        <p:spPr>
          <a:xfrm>
            <a:off x="9086227" y="123030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9" name="Rectangle 18">
            <a:extLst>
              <a:ext uri="{FF2B5EF4-FFF2-40B4-BE49-F238E27FC236}">
                <a16:creationId xmlns:a16="http://schemas.microsoft.com/office/drawing/2014/main" id="{ABAB6C25-4E22-A5B6-232C-B1B5BB248510}"/>
              </a:ext>
            </a:extLst>
          </p:cNvPr>
          <p:cNvSpPr/>
          <p:nvPr/>
        </p:nvSpPr>
        <p:spPr>
          <a:xfrm>
            <a:off x="11333804" y="536319"/>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21" name="Curved Connector 20">
            <a:extLst>
              <a:ext uri="{FF2B5EF4-FFF2-40B4-BE49-F238E27FC236}">
                <a16:creationId xmlns:a16="http://schemas.microsoft.com/office/drawing/2014/main" id="{ED2F76FF-191C-E497-67D1-CBA26B77DB6C}"/>
              </a:ext>
            </a:extLst>
          </p:cNvPr>
          <p:cNvCxnSpPr>
            <a:cxnSpLocks/>
          </p:cNvCxnSpPr>
          <p:nvPr/>
        </p:nvCxnSpPr>
        <p:spPr>
          <a:xfrm>
            <a:off x="10033284" y="629876"/>
            <a:ext cx="1300520" cy="17111"/>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6566E82E-0185-C822-03EE-32694D2F2CC1}"/>
              </a:ext>
            </a:extLst>
          </p:cNvPr>
          <p:cNvSpPr/>
          <p:nvPr/>
        </p:nvSpPr>
        <p:spPr>
          <a:xfrm>
            <a:off x="9086227" y="294095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23" name="Rectangle 22">
            <a:extLst>
              <a:ext uri="{FF2B5EF4-FFF2-40B4-BE49-F238E27FC236}">
                <a16:creationId xmlns:a16="http://schemas.microsoft.com/office/drawing/2014/main" id="{8402290D-A00A-BF23-95FB-DE183C745840}"/>
              </a:ext>
            </a:extLst>
          </p:cNvPr>
          <p:cNvSpPr/>
          <p:nvPr/>
        </p:nvSpPr>
        <p:spPr>
          <a:xfrm>
            <a:off x="9086227" y="333714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sp>
        <p:nvSpPr>
          <p:cNvPr id="24" name="Rectangle 23">
            <a:extLst>
              <a:ext uri="{FF2B5EF4-FFF2-40B4-BE49-F238E27FC236}">
                <a16:creationId xmlns:a16="http://schemas.microsoft.com/office/drawing/2014/main" id="{E95DCED1-EEE5-52F5-E1FE-9838AF531791}"/>
              </a:ext>
            </a:extLst>
          </p:cNvPr>
          <p:cNvSpPr/>
          <p:nvPr/>
        </p:nvSpPr>
        <p:spPr>
          <a:xfrm>
            <a:off x="9086227" y="373291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25" name="Rectangle 24">
            <a:extLst>
              <a:ext uri="{FF2B5EF4-FFF2-40B4-BE49-F238E27FC236}">
                <a16:creationId xmlns:a16="http://schemas.microsoft.com/office/drawing/2014/main" id="{2FC7718E-B211-4974-A356-BDA672FD4250}"/>
              </a:ext>
            </a:extLst>
          </p:cNvPr>
          <p:cNvSpPr/>
          <p:nvPr/>
        </p:nvSpPr>
        <p:spPr>
          <a:xfrm>
            <a:off x="11333804" y="3038926"/>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26" name="Curved Connector 25">
            <a:extLst>
              <a:ext uri="{FF2B5EF4-FFF2-40B4-BE49-F238E27FC236}">
                <a16:creationId xmlns:a16="http://schemas.microsoft.com/office/drawing/2014/main" id="{4791A4B3-BD00-B2EB-7814-DC4C6A2211D5}"/>
              </a:ext>
            </a:extLst>
          </p:cNvPr>
          <p:cNvCxnSpPr>
            <a:cxnSpLocks/>
          </p:cNvCxnSpPr>
          <p:nvPr/>
        </p:nvCxnSpPr>
        <p:spPr>
          <a:xfrm>
            <a:off x="10033284" y="3132484"/>
            <a:ext cx="1300520" cy="17111"/>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urved Connector 26">
            <a:extLst>
              <a:ext uri="{FF2B5EF4-FFF2-40B4-BE49-F238E27FC236}">
                <a16:creationId xmlns:a16="http://schemas.microsoft.com/office/drawing/2014/main" id="{8E9A4AC8-C2F5-5F46-5746-36C4D04EC9F2}"/>
              </a:ext>
            </a:extLst>
          </p:cNvPr>
          <p:cNvCxnSpPr>
            <a:cxnSpLocks/>
            <a:stCxn id="18" idx="1"/>
            <a:endCxn id="22" idx="0"/>
          </p:cNvCxnSpPr>
          <p:nvPr/>
        </p:nvCxnSpPr>
        <p:spPr>
          <a:xfrm rot="10800000" flipH="1" flipV="1">
            <a:off x="9086227" y="1426244"/>
            <a:ext cx="661308" cy="1514707"/>
          </a:xfrm>
          <a:prstGeom prst="curvedConnector4">
            <a:avLst>
              <a:gd name="adj1" fmla="val -34568"/>
              <a:gd name="adj2" fmla="val 56468"/>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urved Connector 27">
            <a:extLst>
              <a:ext uri="{FF2B5EF4-FFF2-40B4-BE49-F238E27FC236}">
                <a16:creationId xmlns:a16="http://schemas.microsoft.com/office/drawing/2014/main" id="{599B4050-C1D8-B1F5-4CBA-B1E67C9876F1}"/>
              </a:ext>
            </a:extLst>
          </p:cNvPr>
          <p:cNvCxnSpPr>
            <a:cxnSpLocks/>
            <a:stCxn id="23" idx="1"/>
            <a:endCxn id="2" idx="0"/>
          </p:cNvCxnSpPr>
          <p:nvPr/>
        </p:nvCxnSpPr>
        <p:spPr>
          <a:xfrm rot="10800000" flipH="1">
            <a:off x="9086227" y="438345"/>
            <a:ext cx="661308" cy="3094745"/>
          </a:xfrm>
          <a:prstGeom prst="curvedConnector4">
            <a:avLst>
              <a:gd name="adj1" fmla="val -98765"/>
              <a:gd name="adj2" fmla="val 107387"/>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0" name="&quot;No&quot; Symbol 29">
            <a:extLst>
              <a:ext uri="{FF2B5EF4-FFF2-40B4-BE49-F238E27FC236}">
                <a16:creationId xmlns:a16="http://schemas.microsoft.com/office/drawing/2014/main" id="{08D79BD3-004D-AEFD-F451-45147BF29124}"/>
              </a:ext>
            </a:extLst>
          </p:cNvPr>
          <p:cNvSpPr/>
          <p:nvPr/>
        </p:nvSpPr>
        <p:spPr>
          <a:xfrm>
            <a:off x="10665974" y="1562706"/>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1" name="Curved Connector 30">
            <a:extLst>
              <a:ext uri="{FF2B5EF4-FFF2-40B4-BE49-F238E27FC236}">
                <a16:creationId xmlns:a16="http://schemas.microsoft.com/office/drawing/2014/main" id="{F9E54053-6CB7-1F41-A1F3-4948CE0E21E7}"/>
              </a:ext>
            </a:extLst>
          </p:cNvPr>
          <p:cNvCxnSpPr>
            <a:cxnSpLocks/>
            <a:stCxn id="24" idx="3"/>
            <a:endCxn id="33" idx="0"/>
          </p:cNvCxnSpPr>
          <p:nvPr/>
        </p:nvCxnSpPr>
        <p:spPr>
          <a:xfrm flipH="1">
            <a:off x="9747535" y="3928853"/>
            <a:ext cx="661307" cy="977561"/>
          </a:xfrm>
          <a:prstGeom prst="curvedConnector4">
            <a:avLst>
              <a:gd name="adj1" fmla="val -34568"/>
              <a:gd name="adj2" fmla="val 6002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urved Connector 31">
            <a:extLst>
              <a:ext uri="{FF2B5EF4-FFF2-40B4-BE49-F238E27FC236}">
                <a16:creationId xmlns:a16="http://schemas.microsoft.com/office/drawing/2014/main" id="{E5643E62-60D4-EC94-1515-8B4461166CF3}"/>
              </a:ext>
            </a:extLst>
          </p:cNvPr>
          <p:cNvCxnSpPr>
            <a:cxnSpLocks/>
            <a:stCxn id="4" idx="3"/>
            <a:endCxn id="30" idx="0"/>
          </p:cNvCxnSpPr>
          <p:nvPr/>
        </p:nvCxnSpPr>
        <p:spPr>
          <a:xfrm>
            <a:off x="10408842" y="1030481"/>
            <a:ext cx="488373" cy="532225"/>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923FB43A-CDAA-60E7-01D8-27CC66C0B547}"/>
              </a:ext>
            </a:extLst>
          </p:cNvPr>
          <p:cNvSpPr/>
          <p:nvPr/>
        </p:nvSpPr>
        <p:spPr>
          <a:xfrm>
            <a:off x="9086227" y="490641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34" name="Rectangle 33">
            <a:extLst>
              <a:ext uri="{FF2B5EF4-FFF2-40B4-BE49-F238E27FC236}">
                <a16:creationId xmlns:a16="http://schemas.microsoft.com/office/drawing/2014/main" id="{19903786-F6D7-8D7D-DD4F-087DDA3016FE}"/>
              </a:ext>
            </a:extLst>
          </p:cNvPr>
          <p:cNvSpPr/>
          <p:nvPr/>
        </p:nvSpPr>
        <p:spPr>
          <a:xfrm>
            <a:off x="9086227" y="530260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sp>
        <p:nvSpPr>
          <p:cNvPr id="35" name="Rectangle 34">
            <a:extLst>
              <a:ext uri="{FF2B5EF4-FFF2-40B4-BE49-F238E27FC236}">
                <a16:creationId xmlns:a16="http://schemas.microsoft.com/office/drawing/2014/main" id="{6941F43C-1756-54C8-D1BC-E04855CB70F1}"/>
              </a:ext>
            </a:extLst>
          </p:cNvPr>
          <p:cNvSpPr/>
          <p:nvPr/>
        </p:nvSpPr>
        <p:spPr>
          <a:xfrm>
            <a:off x="9086227" y="569837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36" name="Rectangle 35">
            <a:extLst>
              <a:ext uri="{FF2B5EF4-FFF2-40B4-BE49-F238E27FC236}">
                <a16:creationId xmlns:a16="http://schemas.microsoft.com/office/drawing/2014/main" id="{0EE49E13-41B3-7B11-E375-6B64A2D1DF10}"/>
              </a:ext>
            </a:extLst>
          </p:cNvPr>
          <p:cNvSpPr/>
          <p:nvPr/>
        </p:nvSpPr>
        <p:spPr>
          <a:xfrm>
            <a:off x="11333804" y="5004388"/>
            <a:ext cx="484414" cy="14099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a:p>
            <a:pPr algn="ctr"/>
            <a:r>
              <a:rPr lang="en-US" dirty="0">
                <a:solidFill>
                  <a:schemeClr val="tx1"/>
                </a:solidFill>
              </a:rPr>
              <a:t>o</a:t>
            </a:r>
          </a:p>
          <a:p>
            <a:pPr algn="ctr"/>
            <a:r>
              <a:rPr lang="en-US" dirty="0">
                <a:solidFill>
                  <a:schemeClr val="tx1"/>
                </a:solidFill>
              </a:rPr>
              <a:t>o</a:t>
            </a:r>
          </a:p>
          <a:p>
            <a:pPr algn="ctr"/>
            <a:r>
              <a:rPr lang="en-US" dirty="0">
                <a:solidFill>
                  <a:schemeClr val="tx1"/>
                </a:solidFill>
              </a:rPr>
              <a:t>l</a:t>
            </a:r>
          </a:p>
        </p:txBody>
      </p:sp>
      <p:cxnSp>
        <p:nvCxnSpPr>
          <p:cNvPr id="38" name="Curved Connector 37">
            <a:extLst>
              <a:ext uri="{FF2B5EF4-FFF2-40B4-BE49-F238E27FC236}">
                <a16:creationId xmlns:a16="http://schemas.microsoft.com/office/drawing/2014/main" id="{BE6FA952-4794-67B1-3E83-597D9B13D3FE}"/>
              </a:ext>
            </a:extLst>
          </p:cNvPr>
          <p:cNvCxnSpPr>
            <a:cxnSpLocks/>
          </p:cNvCxnSpPr>
          <p:nvPr/>
        </p:nvCxnSpPr>
        <p:spPr>
          <a:xfrm>
            <a:off x="10033284" y="5097946"/>
            <a:ext cx="1300520" cy="17111"/>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4" name="&quot;No&quot; Symbol 43">
            <a:extLst>
              <a:ext uri="{FF2B5EF4-FFF2-40B4-BE49-F238E27FC236}">
                <a16:creationId xmlns:a16="http://schemas.microsoft.com/office/drawing/2014/main" id="{72C51DB5-6399-1CC0-1656-6F9EF25E5A8B}"/>
              </a:ext>
            </a:extLst>
          </p:cNvPr>
          <p:cNvSpPr/>
          <p:nvPr/>
        </p:nvSpPr>
        <p:spPr>
          <a:xfrm>
            <a:off x="10665974" y="6308765"/>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5" name="Curved Connector 44">
            <a:extLst>
              <a:ext uri="{FF2B5EF4-FFF2-40B4-BE49-F238E27FC236}">
                <a16:creationId xmlns:a16="http://schemas.microsoft.com/office/drawing/2014/main" id="{F7F1D3FF-053A-7B46-ABCA-5C4C539F52D5}"/>
              </a:ext>
            </a:extLst>
          </p:cNvPr>
          <p:cNvCxnSpPr>
            <a:cxnSpLocks/>
            <a:stCxn id="35" idx="3"/>
            <a:endCxn id="44" idx="0"/>
          </p:cNvCxnSpPr>
          <p:nvPr/>
        </p:nvCxnSpPr>
        <p:spPr>
          <a:xfrm>
            <a:off x="10408842" y="5894315"/>
            <a:ext cx="488373" cy="414450"/>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urved Connector 45">
            <a:extLst>
              <a:ext uri="{FF2B5EF4-FFF2-40B4-BE49-F238E27FC236}">
                <a16:creationId xmlns:a16="http://schemas.microsoft.com/office/drawing/2014/main" id="{5CDA3788-9926-4BED-90BF-90229AD16FD9}"/>
              </a:ext>
            </a:extLst>
          </p:cNvPr>
          <p:cNvCxnSpPr>
            <a:cxnSpLocks/>
            <a:stCxn id="34" idx="1"/>
            <a:endCxn id="22" idx="0"/>
          </p:cNvCxnSpPr>
          <p:nvPr/>
        </p:nvCxnSpPr>
        <p:spPr>
          <a:xfrm rot="10800000" flipH="1">
            <a:off x="9086227" y="2940953"/>
            <a:ext cx="661308" cy="2557599"/>
          </a:xfrm>
          <a:prstGeom prst="curvedConnector4">
            <a:avLst>
              <a:gd name="adj1" fmla="val -93828"/>
              <a:gd name="adj2" fmla="val 108938"/>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DF001197-F1A9-3B65-CDA8-AC5A36117DFA}"/>
              </a:ext>
            </a:extLst>
          </p:cNvPr>
          <p:cNvSpPr/>
          <p:nvPr/>
        </p:nvSpPr>
        <p:spPr>
          <a:xfrm>
            <a:off x="6542012" y="26303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48" name="Rectangle 47">
            <a:extLst>
              <a:ext uri="{FF2B5EF4-FFF2-40B4-BE49-F238E27FC236}">
                <a16:creationId xmlns:a16="http://schemas.microsoft.com/office/drawing/2014/main" id="{99635B17-4E0C-DC92-827C-0BF75B76F9E8}"/>
              </a:ext>
            </a:extLst>
          </p:cNvPr>
          <p:cNvSpPr/>
          <p:nvPr/>
        </p:nvSpPr>
        <p:spPr>
          <a:xfrm>
            <a:off x="6565152" y="393737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49" name="Curved Connector 48">
            <a:extLst>
              <a:ext uri="{FF2B5EF4-FFF2-40B4-BE49-F238E27FC236}">
                <a16:creationId xmlns:a16="http://schemas.microsoft.com/office/drawing/2014/main" id="{0499586B-5614-8CE3-D70D-2BEC8F7A2FD5}"/>
              </a:ext>
            </a:extLst>
          </p:cNvPr>
          <p:cNvCxnSpPr>
            <a:cxnSpLocks/>
            <a:stCxn id="47" idx="3"/>
            <a:endCxn id="2" idx="0"/>
          </p:cNvCxnSpPr>
          <p:nvPr/>
        </p:nvCxnSpPr>
        <p:spPr>
          <a:xfrm flipV="1">
            <a:off x="7864627" y="438344"/>
            <a:ext cx="1882908" cy="2387937"/>
          </a:xfrm>
          <a:prstGeom prst="curvedConnector4">
            <a:avLst>
              <a:gd name="adj1" fmla="val 32439"/>
              <a:gd name="adj2" fmla="val 10957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urved Connector 49">
            <a:extLst>
              <a:ext uri="{FF2B5EF4-FFF2-40B4-BE49-F238E27FC236}">
                <a16:creationId xmlns:a16="http://schemas.microsoft.com/office/drawing/2014/main" id="{2F1DB915-8258-7BFE-F10F-C7C5E1B9ACF4}"/>
              </a:ext>
            </a:extLst>
          </p:cNvPr>
          <p:cNvCxnSpPr>
            <a:cxnSpLocks/>
            <a:stCxn id="48" idx="3"/>
            <a:endCxn id="33" idx="0"/>
          </p:cNvCxnSpPr>
          <p:nvPr/>
        </p:nvCxnSpPr>
        <p:spPr>
          <a:xfrm>
            <a:off x="7887767" y="4133317"/>
            <a:ext cx="1859768" cy="773097"/>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6" name="Rectangle 55">
            <a:extLst>
              <a:ext uri="{FF2B5EF4-FFF2-40B4-BE49-F238E27FC236}">
                <a16:creationId xmlns:a16="http://schemas.microsoft.com/office/drawing/2014/main" id="{0CCE77B5-7CCB-3F0E-7B98-6691EBC28E52}"/>
              </a:ext>
            </a:extLst>
          </p:cNvPr>
          <p:cNvSpPr/>
          <p:nvPr/>
        </p:nvSpPr>
        <p:spPr>
          <a:xfrm>
            <a:off x="6542012" y="329117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current</a:t>
            </a:r>
          </a:p>
        </p:txBody>
      </p:sp>
      <p:cxnSp>
        <p:nvCxnSpPr>
          <p:cNvPr id="58" name="Curved Connector 57">
            <a:extLst>
              <a:ext uri="{FF2B5EF4-FFF2-40B4-BE49-F238E27FC236}">
                <a16:creationId xmlns:a16="http://schemas.microsoft.com/office/drawing/2014/main" id="{F54F07CA-3855-EF62-3C96-BD22402AE14E}"/>
              </a:ext>
            </a:extLst>
          </p:cNvPr>
          <p:cNvCxnSpPr>
            <a:cxnSpLocks/>
            <a:stCxn id="56" idx="3"/>
            <a:endCxn id="33" idx="0"/>
          </p:cNvCxnSpPr>
          <p:nvPr/>
        </p:nvCxnSpPr>
        <p:spPr>
          <a:xfrm>
            <a:off x="7864627" y="3487117"/>
            <a:ext cx="1882908" cy="1419297"/>
          </a:xfrm>
          <a:prstGeom prst="curvedConnector2">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63934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F3CC66C-A82D-D767-22CE-9B33F53BC3A4}"/>
              </a:ext>
            </a:extLst>
          </p:cNvPr>
          <p:cNvSpPr>
            <a:spLocks noGrp="1"/>
          </p:cNvSpPr>
          <p:nvPr>
            <p:ph type="title"/>
          </p:nvPr>
        </p:nvSpPr>
        <p:spPr/>
        <p:txBody>
          <a:bodyPr/>
          <a:lstStyle/>
          <a:p>
            <a:r>
              <a:rPr lang="en-US" dirty="0"/>
              <a:t>Walking a list backwards</a:t>
            </a:r>
          </a:p>
        </p:txBody>
      </p:sp>
      <p:sp>
        <p:nvSpPr>
          <p:cNvPr id="6" name="TextBox 5">
            <a:extLst>
              <a:ext uri="{FF2B5EF4-FFF2-40B4-BE49-F238E27FC236}">
                <a16:creationId xmlns:a16="http://schemas.microsoft.com/office/drawing/2014/main" id="{540D0E0F-0282-EA07-B4BD-57224E01DD86}"/>
              </a:ext>
            </a:extLst>
          </p:cNvPr>
          <p:cNvSpPr txBox="1"/>
          <p:nvPr/>
        </p:nvSpPr>
        <p:spPr>
          <a:xfrm>
            <a:off x="821873" y="2313817"/>
            <a:ext cx="4229100" cy="923330"/>
          </a:xfrm>
          <a:prstGeom prst="rect">
            <a:avLst/>
          </a:prstGeom>
          <a:noFill/>
        </p:spPr>
        <p:txBody>
          <a:bodyPr wrap="square" rtlCol="0">
            <a:spAutoFit/>
          </a:bodyPr>
          <a:lstStyle/>
          <a:p>
            <a:r>
              <a:rPr lang="en-US" dirty="0">
                <a:solidFill>
                  <a:schemeClr val="accent1"/>
                </a:solidFill>
              </a:rPr>
              <a:t>To traverse a list backwards, we start at tail and walk through the series of </a:t>
            </a:r>
            <a:r>
              <a:rPr lang="en-US" dirty="0" err="1">
                <a:solidFill>
                  <a:schemeClr val="accent1"/>
                </a:solidFill>
              </a:rPr>
              <a:t>prev</a:t>
            </a:r>
            <a:r>
              <a:rPr lang="en-US" dirty="0">
                <a:solidFill>
                  <a:schemeClr val="accent1"/>
                </a:solidFill>
              </a:rPr>
              <a:t> pointers.</a:t>
            </a:r>
          </a:p>
        </p:txBody>
      </p:sp>
      <p:sp>
        <p:nvSpPr>
          <p:cNvPr id="20" name="TextBox 19">
            <a:extLst>
              <a:ext uri="{FF2B5EF4-FFF2-40B4-BE49-F238E27FC236}">
                <a16:creationId xmlns:a16="http://schemas.microsoft.com/office/drawing/2014/main" id="{6B1F43D8-06E0-CC89-0D2C-B6F634BA2114}"/>
              </a:ext>
            </a:extLst>
          </p:cNvPr>
          <p:cNvSpPr txBox="1"/>
          <p:nvPr/>
        </p:nvSpPr>
        <p:spPr>
          <a:xfrm>
            <a:off x="530432" y="4864138"/>
            <a:ext cx="7273145" cy="738664"/>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 for (current = </a:t>
            </a:r>
            <a:r>
              <a:rPr lang="en-US" sz="1400" b="1" dirty="0">
                <a:solidFill>
                  <a:schemeClr val="accent1"/>
                </a:solidFill>
                <a:latin typeface="Courier New" panose="02070309020205020404" pitchFamily="49" charset="0"/>
                <a:cs typeface="Courier New" panose="02070309020205020404" pitchFamily="49" charset="0"/>
              </a:rPr>
              <a:t>tail</a:t>
            </a:r>
            <a:r>
              <a:rPr lang="en-US" sz="1400" b="1" dirty="0">
                <a:latin typeface="Courier New" panose="02070309020205020404" pitchFamily="49" charset="0"/>
                <a:cs typeface="Courier New" panose="02070309020205020404" pitchFamily="49" charset="0"/>
              </a:rPr>
              <a:t>; current != NULL; current = current-&gt;</a:t>
            </a:r>
            <a:r>
              <a:rPr lang="en-US" sz="1400" b="1" dirty="0" err="1">
                <a:solidFill>
                  <a:schemeClr val="accent1"/>
                </a:solidFill>
                <a:latin typeface="Courier New" panose="02070309020205020404" pitchFamily="49" charset="0"/>
                <a:cs typeface="Courier New" panose="02070309020205020404" pitchFamily="49" charset="0"/>
              </a:rPr>
              <a:t>prev</a:t>
            </a:r>
            <a:r>
              <a:rPr lang="en-US" sz="1400" b="1" dirty="0">
                <a:latin typeface="Courier New" panose="02070309020205020404" pitchFamily="49" charset="0"/>
                <a:cs typeface="Courier New" panose="02070309020205020404" pitchFamily="49" charset="0"/>
              </a:rPr>
              <a:t> )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printf</a:t>
            </a:r>
            <a:r>
              <a:rPr lang="en-US" sz="1400" b="1" dirty="0">
                <a:latin typeface="Courier New" panose="02070309020205020404" pitchFamily="49" charset="0"/>
                <a:cs typeface="Courier New" panose="02070309020205020404" pitchFamily="49" charset="0"/>
              </a:rPr>
              <a:t>("%s", current-&gt;text);</a:t>
            </a:r>
          </a:p>
          <a:p>
            <a:r>
              <a:rPr lang="en-US" sz="1400" b="1" dirty="0">
                <a:latin typeface="Courier New" panose="02070309020205020404" pitchFamily="49" charset="0"/>
                <a:cs typeface="Courier New" panose="02070309020205020404" pitchFamily="49" charset="0"/>
              </a:rPr>
              <a:t>  }</a:t>
            </a:r>
          </a:p>
        </p:txBody>
      </p:sp>
      <p:sp>
        <p:nvSpPr>
          <p:cNvPr id="17" name="TextBox 16">
            <a:extLst>
              <a:ext uri="{FF2B5EF4-FFF2-40B4-BE49-F238E27FC236}">
                <a16:creationId xmlns:a16="http://schemas.microsoft.com/office/drawing/2014/main" id="{4ADE2A76-113B-1DAC-F6A2-791F4151E161}"/>
              </a:ext>
            </a:extLst>
          </p:cNvPr>
          <p:cNvSpPr txBox="1"/>
          <p:nvPr/>
        </p:nvSpPr>
        <p:spPr>
          <a:xfrm>
            <a:off x="240626" y="625796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kr_06_08.c</a:t>
            </a:r>
          </a:p>
        </p:txBody>
      </p:sp>
      <p:sp>
        <p:nvSpPr>
          <p:cNvPr id="2" name="Rectangle 1">
            <a:extLst>
              <a:ext uri="{FF2B5EF4-FFF2-40B4-BE49-F238E27FC236}">
                <a16:creationId xmlns:a16="http://schemas.microsoft.com/office/drawing/2014/main" id="{E6EB02C8-6839-43C2-58F5-C7AEC4A1AA54}"/>
              </a:ext>
            </a:extLst>
          </p:cNvPr>
          <p:cNvSpPr/>
          <p:nvPr/>
        </p:nvSpPr>
        <p:spPr>
          <a:xfrm>
            <a:off x="9086227" y="43834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4" name="Rectangle 3">
            <a:extLst>
              <a:ext uri="{FF2B5EF4-FFF2-40B4-BE49-F238E27FC236}">
                <a16:creationId xmlns:a16="http://schemas.microsoft.com/office/drawing/2014/main" id="{4141D024-8CE8-C1D9-2040-6B9DE758F617}"/>
              </a:ext>
            </a:extLst>
          </p:cNvPr>
          <p:cNvSpPr/>
          <p:nvPr/>
        </p:nvSpPr>
        <p:spPr>
          <a:xfrm>
            <a:off x="9086227" y="8345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sp>
        <p:nvSpPr>
          <p:cNvPr id="18" name="Rectangle 17">
            <a:extLst>
              <a:ext uri="{FF2B5EF4-FFF2-40B4-BE49-F238E27FC236}">
                <a16:creationId xmlns:a16="http://schemas.microsoft.com/office/drawing/2014/main" id="{1B94D5F0-B778-3E52-4488-48A5EA117EB8}"/>
              </a:ext>
            </a:extLst>
          </p:cNvPr>
          <p:cNvSpPr/>
          <p:nvPr/>
        </p:nvSpPr>
        <p:spPr>
          <a:xfrm>
            <a:off x="9086227" y="123030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9" name="Rectangle 18">
            <a:extLst>
              <a:ext uri="{FF2B5EF4-FFF2-40B4-BE49-F238E27FC236}">
                <a16:creationId xmlns:a16="http://schemas.microsoft.com/office/drawing/2014/main" id="{ABAB6C25-4E22-A5B6-232C-B1B5BB248510}"/>
              </a:ext>
            </a:extLst>
          </p:cNvPr>
          <p:cNvSpPr/>
          <p:nvPr/>
        </p:nvSpPr>
        <p:spPr>
          <a:xfrm>
            <a:off x="11333804" y="536319"/>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21" name="Curved Connector 20">
            <a:extLst>
              <a:ext uri="{FF2B5EF4-FFF2-40B4-BE49-F238E27FC236}">
                <a16:creationId xmlns:a16="http://schemas.microsoft.com/office/drawing/2014/main" id="{ED2F76FF-191C-E497-67D1-CBA26B77DB6C}"/>
              </a:ext>
            </a:extLst>
          </p:cNvPr>
          <p:cNvCxnSpPr>
            <a:cxnSpLocks/>
          </p:cNvCxnSpPr>
          <p:nvPr/>
        </p:nvCxnSpPr>
        <p:spPr>
          <a:xfrm>
            <a:off x="10033284" y="629876"/>
            <a:ext cx="1300520" cy="17111"/>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6566E82E-0185-C822-03EE-32694D2F2CC1}"/>
              </a:ext>
            </a:extLst>
          </p:cNvPr>
          <p:cNvSpPr/>
          <p:nvPr/>
        </p:nvSpPr>
        <p:spPr>
          <a:xfrm>
            <a:off x="9086227" y="294095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23" name="Rectangle 22">
            <a:extLst>
              <a:ext uri="{FF2B5EF4-FFF2-40B4-BE49-F238E27FC236}">
                <a16:creationId xmlns:a16="http://schemas.microsoft.com/office/drawing/2014/main" id="{8402290D-A00A-BF23-95FB-DE183C745840}"/>
              </a:ext>
            </a:extLst>
          </p:cNvPr>
          <p:cNvSpPr/>
          <p:nvPr/>
        </p:nvSpPr>
        <p:spPr>
          <a:xfrm>
            <a:off x="9086227" y="333714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sp>
        <p:nvSpPr>
          <p:cNvPr id="24" name="Rectangle 23">
            <a:extLst>
              <a:ext uri="{FF2B5EF4-FFF2-40B4-BE49-F238E27FC236}">
                <a16:creationId xmlns:a16="http://schemas.microsoft.com/office/drawing/2014/main" id="{E95DCED1-EEE5-52F5-E1FE-9838AF531791}"/>
              </a:ext>
            </a:extLst>
          </p:cNvPr>
          <p:cNvSpPr/>
          <p:nvPr/>
        </p:nvSpPr>
        <p:spPr>
          <a:xfrm>
            <a:off x="9086227" y="373291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25" name="Rectangle 24">
            <a:extLst>
              <a:ext uri="{FF2B5EF4-FFF2-40B4-BE49-F238E27FC236}">
                <a16:creationId xmlns:a16="http://schemas.microsoft.com/office/drawing/2014/main" id="{2FC7718E-B211-4974-A356-BDA672FD4250}"/>
              </a:ext>
            </a:extLst>
          </p:cNvPr>
          <p:cNvSpPr/>
          <p:nvPr/>
        </p:nvSpPr>
        <p:spPr>
          <a:xfrm>
            <a:off x="11333804" y="3038926"/>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26" name="Curved Connector 25">
            <a:extLst>
              <a:ext uri="{FF2B5EF4-FFF2-40B4-BE49-F238E27FC236}">
                <a16:creationId xmlns:a16="http://schemas.microsoft.com/office/drawing/2014/main" id="{4791A4B3-BD00-B2EB-7814-DC4C6A2211D5}"/>
              </a:ext>
            </a:extLst>
          </p:cNvPr>
          <p:cNvCxnSpPr>
            <a:cxnSpLocks/>
          </p:cNvCxnSpPr>
          <p:nvPr/>
        </p:nvCxnSpPr>
        <p:spPr>
          <a:xfrm>
            <a:off x="10033284" y="3132484"/>
            <a:ext cx="1300520" cy="17111"/>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urved Connector 26">
            <a:extLst>
              <a:ext uri="{FF2B5EF4-FFF2-40B4-BE49-F238E27FC236}">
                <a16:creationId xmlns:a16="http://schemas.microsoft.com/office/drawing/2014/main" id="{8E9A4AC8-C2F5-5F46-5746-36C4D04EC9F2}"/>
              </a:ext>
            </a:extLst>
          </p:cNvPr>
          <p:cNvCxnSpPr>
            <a:cxnSpLocks/>
            <a:stCxn id="18" idx="1"/>
            <a:endCxn id="22" idx="0"/>
          </p:cNvCxnSpPr>
          <p:nvPr/>
        </p:nvCxnSpPr>
        <p:spPr>
          <a:xfrm rot="10800000" flipH="1" flipV="1">
            <a:off x="9086227" y="1426244"/>
            <a:ext cx="661308" cy="1514707"/>
          </a:xfrm>
          <a:prstGeom prst="curvedConnector4">
            <a:avLst>
              <a:gd name="adj1" fmla="val -34568"/>
              <a:gd name="adj2" fmla="val 56468"/>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urved Connector 27">
            <a:extLst>
              <a:ext uri="{FF2B5EF4-FFF2-40B4-BE49-F238E27FC236}">
                <a16:creationId xmlns:a16="http://schemas.microsoft.com/office/drawing/2014/main" id="{599B4050-C1D8-B1F5-4CBA-B1E67C9876F1}"/>
              </a:ext>
            </a:extLst>
          </p:cNvPr>
          <p:cNvCxnSpPr>
            <a:cxnSpLocks/>
            <a:stCxn id="23" idx="1"/>
            <a:endCxn id="2" idx="0"/>
          </p:cNvCxnSpPr>
          <p:nvPr/>
        </p:nvCxnSpPr>
        <p:spPr>
          <a:xfrm rot="10800000" flipH="1">
            <a:off x="9086227" y="438345"/>
            <a:ext cx="661308" cy="3094745"/>
          </a:xfrm>
          <a:prstGeom prst="curvedConnector4">
            <a:avLst>
              <a:gd name="adj1" fmla="val -98765"/>
              <a:gd name="adj2" fmla="val 107387"/>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0" name="&quot;No&quot; Symbol 29">
            <a:extLst>
              <a:ext uri="{FF2B5EF4-FFF2-40B4-BE49-F238E27FC236}">
                <a16:creationId xmlns:a16="http://schemas.microsoft.com/office/drawing/2014/main" id="{08D79BD3-004D-AEFD-F451-45147BF29124}"/>
              </a:ext>
            </a:extLst>
          </p:cNvPr>
          <p:cNvSpPr/>
          <p:nvPr/>
        </p:nvSpPr>
        <p:spPr>
          <a:xfrm>
            <a:off x="10665974" y="1562706"/>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1" name="Curved Connector 30">
            <a:extLst>
              <a:ext uri="{FF2B5EF4-FFF2-40B4-BE49-F238E27FC236}">
                <a16:creationId xmlns:a16="http://schemas.microsoft.com/office/drawing/2014/main" id="{F9E54053-6CB7-1F41-A1F3-4948CE0E21E7}"/>
              </a:ext>
            </a:extLst>
          </p:cNvPr>
          <p:cNvCxnSpPr>
            <a:cxnSpLocks/>
            <a:stCxn id="24" idx="3"/>
            <a:endCxn id="33" idx="0"/>
          </p:cNvCxnSpPr>
          <p:nvPr/>
        </p:nvCxnSpPr>
        <p:spPr>
          <a:xfrm flipH="1">
            <a:off x="9747535" y="3928853"/>
            <a:ext cx="661307" cy="977561"/>
          </a:xfrm>
          <a:prstGeom prst="curvedConnector4">
            <a:avLst>
              <a:gd name="adj1" fmla="val -34568"/>
              <a:gd name="adj2" fmla="val 6002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urved Connector 31">
            <a:extLst>
              <a:ext uri="{FF2B5EF4-FFF2-40B4-BE49-F238E27FC236}">
                <a16:creationId xmlns:a16="http://schemas.microsoft.com/office/drawing/2014/main" id="{E5643E62-60D4-EC94-1515-8B4461166CF3}"/>
              </a:ext>
            </a:extLst>
          </p:cNvPr>
          <p:cNvCxnSpPr>
            <a:cxnSpLocks/>
            <a:stCxn id="4" idx="3"/>
            <a:endCxn id="30" idx="0"/>
          </p:cNvCxnSpPr>
          <p:nvPr/>
        </p:nvCxnSpPr>
        <p:spPr>
          <a:xfrm>
            <a:off x="10408842" y="1030481"/>
            <a:ext cx="488373" cy="532225"/>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923FB43A-CDAA-60E7-01D8-27CC66C0B547}"/>
              </a:ext>
            </a:extLst>
          </p:cNvPr>
          <p:cNvSpPr/>
          <p:nvPr/>
        </p:nvSpPr>
        <p:spPr>
          <a:xfrm>
            <a:off x="9086227" y="490641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34" name="Rectangle 33">
            <a:extLst>
              <a:ext uri="{FF2B5EF4-FFF2-40B4-BE49-F238E27FC236}">
                <a16:creationId xmlns:a16="http://schemas.microsoft.com/office/drawing/2014/main" id="{19903786-F6D7-8D7D-DD4F-087DDA3016FE}"/>
              </a:ext>
            </a:extLst>
          </p:cNvPr>
          <p:cNvSpPr/>
          <p:nvPr/>
        </p:nvSpPr>
        <p:spPr>
          <a:xfrm>
            <a:off x="9086227" y="530260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sp>
        <p:nvSpPr>
          <p:cNvPr id="35" name="Rectangle 34">
            <a:extLst>
              <a:ext uri="{FF2B5EF4-FFF2-40B4-BE49-F238E27FC236}">
                <a16:creationId xmlns:a16="http://schemas.microsoft.com/office/drawing/2014/main" id="{6941F43C-1756-54C8-D1BC-E04855CB70F1}"/>
              </a:ext>
            </a:extLst>
          </p:cNvPr>
          <p:cNvSpPr/>
          <p:nvPr/>
        </p:nvSpPr>
        <p:spPr>
          <a:xfrm>
            <a:off x="9086227" y="569837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36" name="Rectangle 35">
            <a:extLst>
              <a:ext uri="{FF2B5EF4-FFF2-40B4-BE49-F238E27FC236}">
                <a16:creationId xmlns:a16="http://schemas.microsoft.com/office/drawing/2014/main" id="{0EE49E13-41B3-7B11-E375-6B64A2D1DF10}"/>
              </a:ext>
            </a:extLst>
          </p:cNvPr>
          <p:cNvSpPr/>
          <p:nvPr/>
        </p:nvSpPr>
        <p:spPr>
          <a:xfrm>
            <a:off x="11333804" y="5004388"/>
            <a:ext cx="484414" cy="14099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a:p>
            <a:pPr algn="ctr"/>
            <a:r>
              <a:rPr lang="en-US" dirty="0">
                <a:solidFill>
                  <a:schemeClr val="tx1"/>
                </a:solidFill>
              </a:rPr>
              <a:t>o</a:t>
            </a:r>
          </a:p>
          <a:p>
            <a:pPr algn="ctr"/>
            <a:r>
              <a:rPr lang="en-US" dirty="0">
                <a:solidFill>
                  <a:schemeClr val="tx1"/>
                </a:solidFill>
              </a:rPr>
              <a:t>o</a:t>
            </a:r>
          </a:p>
          <a:p>
            <a:pPr algn="ctr"/>
            <a:r>
              <a:rPr lang="en-US" dirty="0">
                <a:solidFill>
                  <a:schemeClr val="tx1"/>
                </a:solidFill>
              </a:rPr>
              <a:t>l</a:t>
            </a:r>
          </a:p>
        </p:txBody>
      </p:sp>
      <p:cxnSp>
        <p:nvCxnSpPr>
          <p:cNvPr id="38" name="Curved Connector 37">
            <a:extLst>
              <a:ext uri="{FF2B5EF4-FFF2-40B4-BE49-F238E27FC236}">
                <a16:creationId xmlns:a16="http://schemas.microsoft.com/office/drawing/2014/main" id="{BE6FA952-4794-67B1-3E83-597D9B13D3FE}"/>
              </a:ext>
            </a:extLst>
          </p:cNvPr>
          <p:cNvCxnSpPr>
            <a:cxnSpLocks/>
          </p:cNvCxnSpPr>
          <p:nvPr/>
        </p:nvCxnSpPr>
        <p:spPr>
          <a:xfrm>
            <a:off x="10033284" y="5097946"/>
            <a:ext cx="1300520" cy="17111"/>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4" name="&quot;No&quot; Symbol 43">
            <a:extLst>
              <a:ext uri="{FF2B5EF4-FFF2-40B4-BE49-F238E27FC236}">
                <a16:creationId xmlns:a16="http://schemas.microsoft.com/office/drawing/2014/main" id="{72C51DB5-6399-1CC0-1656-6F9EF25E5A8B}"/>
              </a:ext>
            </a:extLst>
          </p:cNvPr>
          <p:cNvSpPr/>
          <p:nvPr/>
        </p:nvSpPr>
        <p:spPr>
          <a:xfrm>
            <a:off x="10665974" y="6308765"/>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5" name="Curved Connector 44">
            <a:extLst>
              <a:ext uri="{FF2B5EF4-FFF2-40B4-BE49-F238E27FC236}">
                <a16:creationId xmlns:a16="http://schemas.microsoft.com/office/drawing/2014/main" id="{F7F1D3FF-053A-7B46-ABCA-5C4C539F52D5}"/>
              </a:ext>
            </a:extLst>
          </p:cNvPr>
          <p:cNvCxnSpPr>
            <a:cxnSpLocks/>
            <a:stCxn id="35" idx="3"/>
            <a:endCxn id="44" idx="0"/>
          </p:cNvCxnSpPr>
          <p:nvPr/>
        </p:nvCxnSpPr>
        <p:spPr>
          <a:xfrm>
            <a:off x="10408842" y="5894315"/>
            <a:ext cx="488373" cy="414450"/>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urved Connector 45">
            <a:extLst>
              <a:ext uri="{FF2B5EF4-FFF2-40B4-BE49-F238E27FC236}">
                <a16:creationId xmlns:a16="http://schemas.microsoft.com/office/drawing/2014/main" id="{5CDA3788-9926-4BED-90BF-90229AD16FD9}"/>
              </a:ext>
            </a:extLst>
          </p:cNvPr>
          <p:cNvCxnSpPr>
            <a:cxnSpLocks/>
            <a:stCxn id="34" idx="1"/>
            <a:endCxn id="22" idx="0"/>
          </p:cNvCxnSpPr>
          <p:nvPr/>
        </p:nvCxnSpPr>
        <p:spPr>
          <a:xfrm rot="10800000" flipH="1">
            <a:off x="9086227" y="2940953"/>
            <a:ext cx="661308" cy="2557599"/>
          </a:xfrm>
          <a:prstGeom prst="curvedConnector4">
            <a:avLst>
              <a:gd name="adj1" fmla="val -93828"/>
              <a:gd name="adj2" fmla="val 108938"/>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DF001197-F1A9-3B65-CDA8-AC5A36117DFA}"/>
              </a:ext>
            </a:extLst>
          </p:cNvPr>
          <p:cNvSpPr/>
          <p:nvPr/>
        </p:nvSpPr>
        <p:spPr>
          <a:xfrm>
            <a:off x="6542012" y="26303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48" name="Rectangle 47">
            <a:extLst>
              <a:ext uri="{FF2B5EF4-FFF2-40B4-BE49-F238E27FC236}">
                <a16:creationId xmlns:a16="http://schemas.microsoft.com/office/drawing/2014/main" id="{99635B17-4E0C-DC92-827C-0BF75B76F9E8}"/>
              </a:ext>
            </a:extLst>
          </p:cNvPr>
          <p:cNvSpPr/>
          <p:nvPr/>
        </p:nvSpPr>
        <p:spPr>
          <a:xfrm>
            <a:off x="6565152" y="393737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49" name="Curved Connector 48">
            <a:extLst>
              <a:ext uri="{FF2B5EF4-FFF2-40B4-BE49-F238E27FC236}">
                <a16:creationId xmlns:a16="http://schemas.microsoft.com/office/drawing/2014/main" id="{0499586B-5614-8CE3-D70D-2BEC8F7A2FD5}"/>
              </a:ext>
            </a:extLst>
          </p:cNvPr>
          <p:cNvCxnSpPr>
            <a:cxnSpLocks/>
            <a:stCxn id="47" idx="3"/>
            <a:endCxn id="2" idx="0"/>
          </p:cNvCxnSpPr>
          <p:nvPr/>
        </p:nvCxnSpPr>
        <p:spPr>
          <a:xfrm flipV="1">
            <a:off x="7864627" y="438344"/>
            <a:ext cx="1882908" cy="2387937"/>
          </a:xfrm>
          <a:prstGeom prst="curvedConnector4">
            <a:avLst>
              <a:gd name="adj1" fmla="val 32439"/>
              <a:gd name="adj2" fmla="val 10957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urved Connector 49">
            <a:extLst>
              <a:ext uri="{FF2B5EF4-FFF2-40B4-BE49-F238E27FC236}">
                <a16:creationId xmlns:a16="http://schemas.microsoft.com/office/drawing/2014/main" id="{2F1DB915-8258-7BFE-F10F-C7C5E1B9ACF4}"/>
              </a:ext>
            </a:extLst>
          </p:cNvPr>
          <p:cNvCxnSpPr>
            <a:cxnSpLocks/>
            <a:stCxn id="48" idx="3"/>
            <a:endCxn id="33" idx="0"/>
          </p:cNvCxnSpPr>
          <p:nvPr/>
        </p:nvCxnSpPr>
        <p:spPr>
          <a:xfrm>
            <a:off x="7887767" y="4133317"/>
            <a:ext cx="1859768" cy="773097"/>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6" name="Rectangle 55">
            <a:extLst>
              <a:ext uri="{FF2B5EF4-FFF2-40B4-BE49-F238E27FC236}">
                <a16:creationId xmlns:a16="http://schemas.microsoft.com/office/drawing/2014/main" id="{0CCE77B5-7CCB-3F0E-7B98-6691EBC28E52}"/>
              </a:ext>
            </a:extLst>
          </p:cNvPr>
          <p:cNvSpPr/>
          <p:nvPr/>
        </p:nvSpPr>
        <p:spPr>
          <a:xfrm>
            <a:off x="6542012" y="329117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current</a:t>
            </a:r>
          </a:p>
        </p:txBody>
      </p:sp>
      <p:cxnSp>
        <p:nvCxnSpPr>
          <p:cNvPr id="58" name="Curved Connector 57">
            <a:extLst>
              <a:ext uri="{FF2B5EF4-FFF2-40B4-BE49-F238E27FC236}">
                <a16:creationId xmlns:a16="http://schemas.microsoft.com/office/drawing/2014/main" id="{F54F07CA-3855-EF62-3C96-BD22402AE14E}"/>
              </a:ext>
            </a:extLst>
          </p:cNvPr>
          <p:cNvCxnSpPr>
            <a:cxnSpLocks/>
            <a:stCxn id="56" idx="3"/>
            <a:endCxn id="22" idx="0"/>
          </p:cNvCxnSpPr>
          <p:nvPr/>
        </p:nvCxnSpPr>
        <p:spPr>
          <a:xfrm flipV="1">
            <a:off x="7864627" y="2940952"/>
            <a:ext cx="1882908" cy="546165"/>
          </a:xfrm>
          <a:prstGeom prst="curvedConnector4">
            <a:avLst>
              <a:gd name="adj1" fmla="val 32439"/>
              <a:gd name="adj2" fmla="val 141855"/>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59237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F3CC66C-A82D-D767-22CE-9B33F53BC3A4}"/>
              </a:ext>
            </a:extLst>
          </p:cNvPr>
          <p:cNvSpPr>
            <a:spLocks noGrp="1"/>
          </p:cNvSpPr>
          <p:nvPr>
            <p:ph type="title"/>
          </p:nvPr>
        </p:nvSpPr>
        <p:spPr/>
        <p:txBody>
          <a:bodyPr/>
          <a:lstStyle/>
          <a:p>
            <a:r>
              <a:rPr lang="en-US" dirty="0"/>
              <a:t>Walking a list backwards</a:t>
            </a:r>
          </a:p>
        </p:txBody>
      </p:sp>
      <p:sp>
        <p:nvSpPr>
          <p:cNvPr id="6" name="TextBox 5">
            <a:extLst>
              <a:ext uri="{FF2B5EF4-FFF2-40B4-BE49-F238E27FC236}">
                <a16:creationId xmlns:a16="http://schemas.microsoft.com/office/drawing/2014/main" id="{540D0E0F-0282-EA07-B4BD-57224E01DD86}"/>
              </a:ext>
            </a:extLst>
          </p:cNvPr>
          <p:cNvSpPr txBox="1"/>
          <p:nvPr/>
        </p:nvSpPr>
        <p:spPr>
          <a:xfrm>
            <a:off x="821873" y="2313817"/>
            <a:ext cx="4229100" cy="923330"/>
          </a:xfrm>
          <a:prstGeom prst="rect">
            <a:avLst/>
          </a:prstGeom>
          <a:noFill/>
        </p:spPr>
        <p:txBody>
          <a:bodyPr wrap="square" rtlCol="0">
            <a:spAutoFit/>
          </a:bodyPr>
          <a:lstStyle/>
          <a:p>
            <a:r>
              <a:rPr lang="en-US" dirty="0">
                <a:solidFill>
                  <a:schemeClr val="accent1"/>
                </a:solidFill>
              </a:rPr>
              <a:t>To traverse a list backwards, we start at tail and walk through the series of </a:t>
            </a:r>
            <a:r>
              <a:rPr lang="en-US" dirty="0" err="1">
                <a:solidFill>
                  <a:schemeClr val="accent1"/>
                </a:solidFill>
              </a:rPr>
              <a:t>prev</a:t>
            </a:r>
            <a:r>
              <a:rPr lang="en-US" dirty="0">
                <a:solidFill>
                  <a:schemeClr val="accent1"/>
                </a:solidFill>
              </a:rPr>
              <a:t> pointers.</a:t>
            </a:r>
          </a:p>
        </p:txBody>
      </p:sp>
      <p:sp>
        <p:nvSpPr>
          <p:cNvPr id="20" name="TextBox 19">
            <a:extLst>
              <a:ext uri="{FF2B5EF4-FFF2-40B4-BE49-F238E27FC236}">
                <a16:creationId xmlns:a16="http://schemas.microsoft.com/office/drawing/2014/main" id="{6B1F43D8-06E0-CC89-0D2C-B6F634BA2114}"/>
              </a:ext>
            </a:extLst>
          </p:cNvPr>
          <p:cNvSpPr txBox="1"/>
          <p:nvPr/>
        </p:nvSpPr>
        <p:spPr>
          <a:xfrm>
            <a:off x="530432" y="4864138"/>
            <a:ext cx="7273145" cy="738664"/>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 for (current = </a:t>
            </a:r>
            <a:r>
              <a:rPr lang="en-US" sz="1400" b="1" dirty="0">
                <a:solidFill>
                  <a:schemeClr val="accent1"/>
                </a:solidFill>
                <a:latin typeface="Courier New" panose="02070309020205020404" pitchFamily="49" charset="0"/>
                <a:cs typeface="Courier New" panose="02070309020205020404" pitchFamily="49" charset="0"/>
              </a:rPr>
              <a:t>tail</a:t>
            </a:r>
            <a:r>
              <a:rPr lang="en-US" sz="1400" b="1" dirty="0">
                <a:latin typeface="Courier New" panose="02070309020205020404" pitchFamily="49" charset="0"/>
                <a:cs typeface="Courier New" panose="02070309020205020404" pitchFamily="49" charset="0"/>
              </a:rPr>
              <a:t>; current != NULL; current = current-&gt;</a:t>
            </a:r>
            <a:r>
              <a:rPr lang="en-US" sz="1400" b="1" dirty="0" err="1">
                <a:solidFill>
                  <a:schemeClr val="accent1"/>
                </a:solidFill>
                <a:latin typeface="Courier New" panose="02070309020205020404" pitchFamily="49" charset="0"/>
                <a:cs typeface="Courier New" panose="02070309020205020404" pitchFamily="49" charset="0"/>
              </a:rPr>
              <a:t>prev</a:t>
            </a:r>
            <a:r>
              <a:rPr lang="en-US" sz="1400" b="1" dirty="0">
                <a:latin typeface="Courier New" panose="02070309020205020404" pitchFamily="49" charset="0"/>
                <a:cs typeface="Courier New" panose="02070309020205020404" pitchFamily="49" charset="0"/>
              </a:rPr>
              <a:t> )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printf</a:t>
            </a:r>
            <a:r>
              <a:rPr lang="en-US" sz="1400" b="1" dirty="0">
                <a:latin typeface="Courier New" panose="02070309020205020404" pitchFamily="49" charset="0"/>
                <a:cs typeface="Courier New" panose="02070309020205020404" pitchFamily="49" charset="0"/>
              </a:rPr>
              <a:t>("%s", current-&gt;text);</a:t>
            </a:r>
          </a:p>
          <a:p>
            <a:r>
              <a:rPr lang="en-US" sz="1400" b="1" dirty="0">
                <a:latin typeface="Courier New" panose="02070309020205020404" pitchFamily="49" charset="0"/>
                <a:cs typeface="Courier New" panose="02070309020205020404" pitchFamily="49" charset="0"/>
              </a:rPr>
              <a:t>  }</a:t>
            </a:r>
          </a:p>
        </p:txBody>
      </p:sp>
      <p:sp>
        <p:nvSpPr>
          <p:cNvPr id="17" name="TextBox 16">
            <a:extLst>
              <a:ext uri="{FF2B5EF4-FFF2-40B4-BE49-F238E27FC236}">
                <a16:creationId xmlns:a16="http://schemas.microsoft.com/office/drawing/2014/main" id="{4ADE2A76-113B-1DAC-F6A2-791F4151E161}"/>
              </a:ext>
            </a:extLst>
          </p:cNvPr>
          <p:cNvSpPr txBox="1"/>
          <p:nvPr/>
        </p:nvSpPr>
        <p:spPr>
          <a:xfrm>
            <a:off x="240626" y="625796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kr_06_08.c</a:t>
            </a:r>
          </a:p>
        </p:txBody>
      </p:sp>
      <p:sp>
        <p:nvSpPr>
          <p:cNvPr id="2" name="Rectangle 1">
            <a:extLst>
              <a:ext uri="{FF2B5EF4-FFF2-40B4-BE49-F238E27FC236}">
                <a16:creationId xmlns:a16="http://schemas.microsoft.com/office/drawing/2014/main" id="{E6EB02C8-6839-43C2-58F5-C7AEC4A1AA54}"/>
              </a:ext>
            </a:extLst>
          </p:cNvPr>
          <p:cNvSpPr/>
          <p:nvPr/>
        </p:nvSpPr>
        <p:spPr>
          <a:xfrm>
            <a:off x="9086227" y="43834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4" name="Rectangle 3">
            <a:extLst>
              <a:ext uri="{FF2B5EF4-FFF2-40B4-BE49-F238E27FC236}">
                <a16:creationId xmlns:a16="http://schemas.microsoft.com/office/drawing/2014/main" id="{4141D024-8CE8-C1D9-2040-6B9DE758F617}"/>
              </a:ext>
            </a:extLst>
          </p:cNvPr>
          <p:cNvSpPr/>
          <p:nvPr/>
        </p:nvSpPr>
        <p:spPr>
          <a:xfrm>
            <a:off x="9086227" y="8345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sp>
        <p:nvSpPr>
          <p:cNvPr id="18" name="Rectangle 17">
            <a:extLst>
              <a:ext uri="{FF2B5EF4-FFF2-40B4-BE49-F238E27FC236}">
                <a16:creationId xmlns:a16="http://schemas.microsoft.com/office/drawing/2014/main" id="{1B94D5F0-B778-3E52-4488-48A5EA117EB8}"/>
              </a:ext>
            </a:extLst>
          </p:cNvPr>
          <p:cNvSpPr/>
          <p:nvPr/>
        </p:nvSpPr>
        <p:spPr>
          <a:xfrm>
            <a:off x="9086227" y="123030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9" name="Rectangle 18">
            <a:extLst>
              <a:ext uri="{FF2B5EF4-FFF2-40B4-BE49-F238E27FC236}">
                <a16:creationId xmlns:a16="http://schemas.microsoft.com/office/drawing/2014/main" id="{ABAB6C25-4E22-A5B6-232C-B1B5BB248510}"/>
              </a:ext>
            </a:extLst>
          </p:cNvPr>
          <p:cNvSpPr/>
          <p:nvPr/>
        </p:nvSpPr>
        <p:spPr>
          <a:xfrm>
            <a:off x="11333804" y="536319"/>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21" name="Curved Connector 20">
            <a:extLst>
              <a:ext uri="{FF2B5EF4-FFF2-40B4-BE49-F238E27FC236}">
                <a16:creationId xmlns:a16="http://schemas.microsoft.com/office/drawing/2014/main" id="{ED2F76FF-191C-E497-67D1-CBA26B77DB6C}"/>
              </a:ext>
            </a:extLst>
          </p:cNvPr>
          <p:cNvCxnSpPr>
            <a:cxnSpLocks/>
          </p:cNvCxnSpPr>
          <p:nvPr/>
        </p:nvCxnSpPr>
        <p:spPr>
          <a:xfrm>
            <a:off x="10033284" y="629876"/>
            <a:ext cx="1300520" cy="17111"/>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6566E82E-0185-C822-03EE-32694D2F2CC1}"/>
              </a:ext>
            </a:extLst>
          </p:cNvPr>
          <p:cNvSpPr/>
          <p:nvPr/>
        </p:nvSpPr>
        <p:spPr>
          <a:xfrm>
            <a:off x="9086227" y="294095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23" name="Rectangle 22">
            <a:extLst>
              <a:ext uri="{FF2B5EF4-FFF2-40B4-BE49-F238E27FC236}">
                <a16:creationId xmlns:a16="http://schemas.microsoft.com/office/drawing/2014/main" id="{8402290D-A00A-BF23-95FB-DE183C745840}"/>
              </a:ext>
            </a:extLst>
          </p:cNvPr>
          <p:cNvSpPr/>
          <p:nvPr/>
        </p:nvSpPr>
        <p:spPr>
          <a:xfrm>
            <a:off x="9086227" y="333714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sp>
        <p:nvSpPr>
          <p:cNvPr id="24" name="Rectangle 23">
            <a:extLst>
              <a:ext uri="{FF2B5EF4-FFF2-40B4-BE49-F238E27FC236}">
                <a16:creationId xmlns:a16="http://schemas.microsoft.com/office/drawing/2014/main" id="{E95DCED1-EEE5-52F5-E1FE-9838AF531791}"/>
              </a:ext>
            </a:extLst>
          </p:cNvPr>
          <p:cNvSpPr/>
          <p:nvPr/>
        </p:nvSpPr>
        <p:spPr>
          <a:xfrm>
            <a:off x="9086227" y="373291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25" name="Rectangle 24">
            <a:extLst>
              <a:ext uri="{FF2B5EF4-FFF2-40B4-BE49-F238E27FC236}">
                <a16:creationId xmlns:a16="http://schemas.microsoft.com/office/drawing/2014/main" id="{2FC7718E-B211-4974-A356-BDA672FD4250}"/>
              </a:ext>
            </a:extLst>
          </p:cNvPr>
          <p:cNvSpPr/>
          <p:nvPr/>
        </p:nvSpPr>
        <p:spPr>
          <a:xfrm>
            <a:off x="11333804" y="3038926"/>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26" name="Curved Connector 25">
            <a:extLst>
              <a:ext uri="{FF2B5EF4-FFF2-40B4-BE49-F238E27FC236}">
                <a16:creationId xmlns:a16="http://schemas.microsoft.com/office/drawing/2014/main" id="{4791A4B3-BD00-B2EB-7814-DC4C6A2211D5}"/>
              </a:ext>
            </a:extLst>
          </p:cNvPr>
          <p:cNvCxnSpPr>
            <a:cxnSpLocks/>
          </p:cNvCxnSpPr>
          <p:nvPr/>
        </p:nvCxnSpPr>
        <p:spPr>
          <a:xfrm>
            <a:off x="10033284" y="3132484"/>
            <a:ext cx="1300520" cy="17111"/>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urved Connector 26">
            <a:extLst>
              <a:ext uri="{FF2B5EF4-FFF2-40B4-BE49-F238E27FC236}">
                <a16:creationId xmlns:a16="http://schemas.microsoft.com/office/drawing/2014/main" id="{8E9A4AC8-C2F5-5F46-5746-36C4D04EC9F2}"/>
              </a:ext>
            </a:extLst>
          </p:cNvPr>
          <p:cNvCxnSpPr>
            <a:cxnSpLocks/>
            <a:stCxn id="18" idx="1"/>
            <a:endCxn id="22" idx="0"/>
          </p:cNvCxnSpPr>
          <p:nvPr/>
        </p:nvCxnSpPr>
        <p:spPr>
          <a:xfrm rot="10800000" flipH="1" flipV="1">
            <a:off x="9086227" y="1426244"/>
            <a:ext cx="661308" cy="1514707"/>
          </a:xfrm>
          <a:prstGeom prst="curvedConnector4">
            <a:avLst>
              <a:gd name="adj1" fmla="val -34568"/>
              <a:gd name="adj2" fmla="val 56468"/>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urved Connector 27">
            <a:extLst>
              <a:ext uri="{FF2B5EF4-FFF2-40B4-BE49-F238E27FC236}">
                <a16:creationId xmlns:a16="http://schemas.microsoft.com/office/drawing/2014/main" id="{599B4050-C1D8-B1F5-4CBA-B1E67C9876F1}"/>
              </a:ext>
            </a:extLst>
          </p:cNvPr>
          <p:cNvCxnSpPr>
            <a:cxnSpLocks/>
            <a:stCxn id="23" idx="1"/>
            <a:endCxn id="2" idx="0"/>
          </p:cNvCxnSpPr>
          <p:nvPr/>
        </p:nvCxnSpPr>
        <p:spPr>
          <a:xfrm rot="10800000" flipH="1">
            <a:off x="9086227" y="438345"/>
            <a:ext cx="661308" cy="3094745"/>
          </a:xfrm>
          <a:prstGeom prst="curvedConnector4">
            <a:avLst>
              <a:gd name="adj1" fmla="val -98765"/>
              <a:gd name="adj2" fmla="val 107387"/>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0" name="&quot;No&quot; Symbol 29">
            <a:extLst>
              <a:ext uri="{FF2B5EF4-FFF2-40B4-BE49-F238E27FC236}">
                <a16:creationId xmlns:a16="http://schemas.microsoft.com/office/drawing/2014/main" id="{08D79BD3-004D-AEFD-F451-45147BF29124}"/>
              </a:ext>
            </a:extLst>
          </p:cNvPr>
          <p:cNvSpPr/>
          <p:nvPr/>
        </p:nvSpPr>
        <p:spPr>
          <a:xfrm>
            <a:off x="10665974" y="1562706"/>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1" name="Curved Connector 30">
            <a:extLst>
              <a:ext uri="{FF2B5EF4-FFF2-40B4-BE49-F238E27FC236}">
                <a16:creationId xmlns:a16="http://schemas.microsoft.com/office/drawing/2014/main" id="{F9E54053-6CB7-1F41-A1F3-4948CE0E21E7}"/>
              </a:ext>
            </a:extLst>
          </p:cNvPr>
          <p:cNvCxnSpPr>
            <a:cxnSpLocks/>
            <a:stCxn id="24" idx="3"/>
            <a:endCxn id="33" idx="0"/>
          </p:cNvCxnSpPr>
          <p:nvPr/>
        </p:nvCxnSpPr>
        <p:spPr>
          <a:xfrm flipH="1">
            <a:off x="9747535" y="3928853"/>
            <a:ext cx="661307" cy="977561"/>
          </a:xfrm>
          <a:prstGeom prst="curvedConnector4">
            <a:avLst>
              <a:gd name="adj1" fmla="val -34568"/>
              <a:gd name="adj2" fmla="val 6002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urved Connector 31">
            <a:extLst>
              <a:ext uri="{FF2B5EF4-FFF2-40B4-BE49-F238E27FC236}">
                <a16:creationId xmlns:a16="http://schemas.microsoft.com/office/drawing/2014/main" id="{E5643E62-60D4-EC94-1515-8B4461166CF3}"/>
              </a:ext>
            </a:extLst>
          </p:cNvPr>
          <p:cNvCxnSpPr>
            <a:cxnSpLocks/>
            <a:stCxn id="4" idx="3"/>
            <a:endCxn id="30" idx="0"/>
          </p:cNvCxnSpPr>
          <p:nvPr/>
        </p:nvCxnSpPr>
        <p:spPr>
          <a:xfrm>
            <a:off x="10408842" y="1030481"/>
            <a:ext cx="488373" cy="532225"/>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923FB43A-CDAA-60E7-01D8-27CC66C0B547}"/>
              </a:ext>
            </a:extLst>
          </p:cNvPr>
          <p:cNvSpPr/>
          <p:nvPr/>
        </p:nvSpPr>
        <p:spPr>
          <a:xfrm>
            <a:off x="9086227" y="490641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34" name="Rectangle 33">
            <a:extLst>
              <a:ext uri="{FF2B5EF4-FFF2-40B4-BE49-F238E27FC236}">
                <a16:creationId xmlns:a16="http://schemas.microsoft.com/office/drawing/2014/main" id="{19903786-F6D7-8D7D-DD4F-087DDA3016FE}"/>
              </a:ext>
            </a:extLst>
          </p:cNvPr>
          <p:cNvSpPr/>
          <p:nvPr/>
        </p:nvSpPr>
        <p:spPr>
          <a:xfrm>
            <a:off x="9086227" y="530260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sp>
        <p:nvSpPr>
          <p:cNvPr id="35" name="Rectangle 34">
            <a:extLst>
              <a:ext uri="{FF2B5EF4-FFF2-40B4-BE49-F238E27FC236}">
                <a16:creationId xmlns:a16="http://schemas.microsoft.com/office/drawing/2014/main" id="{6941F43C-1756-54C8-D1BC-E04855CB70F1}"/>
              </a:ext>
            </a:extLst>
          </p:cNvPr>
          <p:cNvSpPr/>
          <p:nvPr/>
        </p:nvSpPr>
        <p:spPr>
          <a:xfrm>
            <a:off x="9086227" y="569837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36" name="Rectangle 35">
            <a:extLst>
              <a:ext uri="{FF2B5EF4-FFF2-40B4-BE49-F238E27FC236}">
                <a16:creationId xmlns:a16="http://schemas.microsoft.com/office/drawing/2014/main" id="{0EE49E13-41B3-7B11-E375-6B64A2D1DF10}"/>
              </a:ext>
            </a:extLst>
          </p:cNvPr>
          <p:cNvSpPr/>
          <p:nvPr/>
        </p:nvSpPr>
        <p:spPr>
          <a:xfrm>
            <a:off x="11333804" y="5004388"/>
            <a:ext cx="484414" cy="14099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a:p>
            <a:pPr algn="ctr"/>
            <a:r>
              <a:rPr lang="en-US" dirty="0">
                <a:solidFill>
                  <a:schemeClr val="tx1"/>
                </a:solidFill>
              </a:rPr>
              <a:t>o</a:t>
            </a:r>
          </a:p>
          <a:p>
            <a:pPr algn="ctr"/>
            <a:r>
              <a:rPr lang="en-US" dirty="0">
                <a:solidFill>
                  <a:schemeClr val="tx1"/>
                </a:solidFill>
              </a:rPr>
              <a:t>o</a:t>
            </a:r>
          </a:p>
          <a:p>
            <a:pPr algn="ctr"/>
            <a:r>
              <a:rPr lang="en-US" dirty="0">
                <a:solidFill>
                  <a:schemeClr val="tx1"/>
                </a:solidFill>
              </a:rPr>
              <a:t>l</a:t>
            </a:r>
          </a:p>
        </p:txBody>
      </p:sp>
      <p:cxnSp>
        <p:nvCxnSpPr>
          <p:cNvPr id="38" name="Curved Connector 37">
            <a:extLst>
              <a:ext uri="{FF2B5EF4-FFF2-40B4-BE49-F238E27FC236}">
                <a16:creationId xmlns:a16="http://schemas.microsoft.com/office/drawing/2014/main" id="{BE6FA952-4794-67B1-3E83-597D9B13D3FE}"/>
              </a:ext>
            </a:extLst>
          </p:cNvPr>
          <p:cNvCxnSpPr>
            <a:cxnSpLocks/>
          </p:cNvCxnSpPr>
          <p:nvPr/>
        </p:nvCxnSpPr>
        <p:spPr>
          <a:xfrm>
            <a:off x="10033284" y="5097946"/>
            <a:ext cx="1300520" cy="17111"/>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4" name="&quot;No&quot; Symbol 43">
            <a:extLst>
              <a:ext uri="{FF2B5EF4-FFF2-40B4-BE49-F238E27FC236}">
                <a16:creationId xmlns:a16="http://schemas.microsoft.com/office/drawing/2014/main" id="{72C51DB5-6399-1CC0-1656-6F9EF25E5A8B}"/>
              </a:ext>
            </a:extLst>
          </p:cNvPr>
          <p:cNvSpPr/>
          <p:nvPr/>
        </p:nvSpPr>
        <p:spPr>
          <a:xfrm>
            <a:off x="10665974" y="6308765"/>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5" name="Curved Connector 44">
            <a:extLst>
              <a:ext uri="{FF2B5EF4-FFF2-40B4-BE49-F238E27FC236}">
                <a16:creationId xmlns:a16="http://schemas.microsoft.com/office/drawing/2014/main" id="{F7F1D3FF-053A-7B46-ABCA-5C4C539F52D5}"/>
              </a:ext>
            </a:extLst>
          </p:cNvPr>
          <p:cNvCxnSpPr>
            <a:cxnSpLocks/>
            <a:stCxn id="35" idx="3"/>
            <a:endCxn id="44" idx="0"/>
          </p:cNvCxnSpPr>
          <p:nvPr/>
        </p:nvCxnSpPr>
        <p:spPr>
          <a:xfrm>
            <a:off x="10408842" y="5894315"/>
            <a:ext cx="488373" cy="414450"/>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urved Connector 45">
            <a:extLst>
              <a:ext uri="{FF2B5EF4-FFF2-40B4-BE49-F238E27FC236}">
                <a16:creationId xmlns:a16="http://schemas.microsoft.com/office/drawing/2014/main" id="{5CDA3788-9926-4BED-90BF-90229AD16FD9}"/>
              </a:ext>
            </a:extLst>
          </p:cNvPr>
          <p:cNvCxnSpPr>
            <a:cxnSpLocks/>
            <a:stCxn id="34" idx="1"/>
            <a:endCxn id="22" idx="0"/>
          </p:cNvCxnSpPr>
          <p:nvPr/>
        </p:nvCxnSpPr>
        <p:spPr>
          <a:xfrm rot="10800000" flipH="1">
            <a:off x="9086227" y="2940953"/>
            <a:ext cx="661308" cy="2557599"/>
          </a:xfrm>
          <a:prstGeom prst="curvedConnector4">
            <a:avLst>
              <a:gd name="adj1" fmla="val -93828"/>
              <a:gd name="adj2" fmla="val 108938"/>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DF001197-F1A9-3B65-CDA8-AC5A36117DFA}"/>
              </a:ext>
            </a:extLst>
          </p:cNvPr>
          <p:cNvSpPr/>
          <p:nvPr/>
        </p:nvSpPr>
        <p:spPr>
          <a:xfrm>
            <a:off x="6542012" y="26303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48" name="Rectangle 47">
            <a:extLst>
              <a:ext uri="{FF2B5EF4-FFF2-40B4-BE49-F238E27FC236}">
                <a16:creationId xmlns:a16="http://schemas.microsoft.com/office/drawing/2014/main" id="{99635B17-4E0C-DC92-827C-0BF75B76F9E8}"/>
              </a:ext>
            </a:extLst>
          </p:cNvPr>
          <p:cNvSpPr/>
          <p:nvPr/>
        </p:nvSpPr>
        <p:spPr>
          <a:xfrm>
            <a:off x="6565152" y="393737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49" name="Curved Connector 48">
            <a:extLst>
              <a:ext uri="{FF2B5EF4-FFF2-40B4-BE49-F238E27FC236}">
                <a16:creationId xmlns:a16="http://schemas.microsoft.com/office/drawing/2014/main" id="{0499586B-5614-8CE3-D70D-2BEC8F7A2FD5}"/>
              </a:ext>
            </a:extLst>
          </p:cNvPr>
          <p:cNvCxnSpPr>
            <a:cxnSpLocks/>
            <a:stCxn id="47" idx="3"/>
            <a:endCxn id="2" idx="0"/>
          </p:cNvCxnSpPr>
          <p:nvPr/>
        </p:nvCxnSpPr>
        <p:spPr>
          <a:xfrm flipV="1">
            <a:off x="7864627" y="438344"/>
            <a:ext cx="1882908" cy="2387937"/>
          </a:xfrm>
          <a:prstGeom prst="curvedConnector4">
            <a:avLst>
              <a:gd name="adj1" fmla="val 32439"/>
              <a:gd name="adj2" fmla="val 10957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urved Connector 49">
            <a:extLst>
              <a:ext uri="{FF2B5EF4-FFF2-40B4-BE49-F238E27FC236}">
                <a16:creationId xmlns:a16="http://schemas.microsoft.com/office/drawing/2014/main" id="{2F1DB915-8258-7BFE-F10F-C7C5E1B9ACF4}"/>
              </a:ext>
            </a:extLst>
          </p:cNvPr>
          <p:cNvCxnSpPr>
            <a:cxnSpLocks/>
            <a:stCxn id="48" idx="3"/>
            <a:endCxn id="33" idx="0"/>
          </p:cNvCxnSpPr>
          <p:nvPr/>
        </p:nvCxnSpPr>
        <p:spPr>
          <a:xfrm>
            <a:off x="7887767" y="4133317"/>
            <a:ext cx="1859768" cy="773097"/>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6" name="Rectangle 55">
            <a:extLst>
              <a:ext uri="{FF2B5EF4-FFF2-40B4-BE49-F238E27FC236}">
                <a16:creationId xmlns:a16="http://schemas.microsoft.com/office/drawing/2014/main" id="{0CCE77B5-7CCB-3F0E-7B98-6691EBC28E52}"/>
              </a:ext>
            </a:extLst>
          </p:cNvPr>
          <p:cNvSpPr/>
          <p:nvPr/>
        </p:nvSpPr>
        <p:spPr>
          <a:xfrm>
            <a:off x="6542012" y="329117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current</a:t>
            </a:r>
          </a:p>
        </p:txBody>
      </p:sp>
      <p:cxnSp>
        <p:nvCxnSpPr>
          <p:cNvPr id="58" name="Curved Connector 57">
            <a:extLst>
              <a:ext uri="{FF2B5EF4-FFF2-40B4-BE49-F238E27FC236}">
                <a16:creationId xmlns:a16="http://schemas.microsoft.com/office/drawing/2014/main" id="{F54F07CA-3855-EF62-3C96-BD22402AE14E}"/>
              </a:ext>
            </a:extLst>
          </p:cNvPr>
          <p:cNvCxnSpPr>
            <a:cxnSpLocks/>
            <a:stCxn id="56" idx="3"/>
            <a:endCxn id="2" idx="0"/>
          </p:cNvCxnSpPr>
          <p:nvPr/>
        </p:nvCxnSpPr>
        <p:spPr>
          <a:xfrm flipV="1">
            <a:off x="7864627" y="438344"/>
            <a:ext cx="1882908" cy="3048773"/>
          </a:xfrm>
          <a:prstGeom prst="curvedConnector4">
            <a:avLst>
              <a:gd name="adj1" fmla="val 32439"/>
              <a:gd name="adj2" fmla="val 107498"/>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0737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0D539-40B6-0353-D2DC-CF3A5D495E49}"/>
              </a:ext>
            </a:extLst>
          </p:cNvPr>
          <p:cNvSpPr>
            <a:spLocks noGrp="1"/>
          </p:cNvSpPr>
          <p:nvPr>
            <p:ph type="title"/>
          </p:nvPr>
        </p:nvSpPr>
        <p:spPr>
          <a:xfrm>
            <a:off x="838200" y="365125"/>
            <a:ext cx="5257800" cy="1325563"/>
          </a:xfrm>
        </p:spPr>
        <p:txBody>
          <a:bodyPr/>
          <a:lstStyle/>
          <a:p>
            <a:r>
              <a:rPr lang="en-US" dirty="0"/>
              <a:t>“Stopping by Woods on a Snowy Evening”</a:t>
            </a:r>
          </a:p>
        </p:txBody>
      </p:sp>
      <p:sp>
        <p:nvSpPr>
          <p:cNvPr id="5" name="TextBox 4">
            <a:extLst>
              <a:ext uri="{FF2B5EF4-FFF2-40B4-BE49-F238E27FC236}">
                <a16:creationId xmlns:a16="http://schemas.microsoft.com/office/drawing/2014/main" id="{091570B3-BA99-897C-5C83-8D6AAB736867}"/>
              </a:ext>
            </a:extLst>
          </p:cNvPr>
          <p:cNvSpPr txBox="1"/>
          <p:nvPr/>
        </p:nvSpPr>
        <p:spPr>
          <a:xfrm>
            <a:off x="962478" y="5809683"/>
            <a:ext cx="5974441" cy="307777"/>
          </a:xfrm>
          <a:prstGeom prst="rect">
            <a:avLst/>
          </a:prstGeom>
          <a:noFill/>
        </p:spPr>
        <p:txBody>
          <a:bodyPr wrap="square">
            <a:spAutoFit/>
          </a:bodyPr>
          <a:lstStyle/>
          <a:p>
            <a:r>
              <a:rPr lang="en-US" sz="1400" dirty="0"/>
              <a:t>https://</a:t>
            </a:r>
            <a:r>
              <a:rPr lang="en-US" sz="1400" dirty="0" err="1"/>
              <a:t>en.wikipedia.org</a:t>
            </a:r>
            <a:r>
              <a:rPr lang="en-US" sz="1400" dirty="0"/>
              <a:t>/wiki/</a:t>
            </a:r>
            <a:r>
              <a:rPr lang="en-US" sz="1400"/>
              <a:t>Stopping_by_Woods_on_a_Snowy_Evening</a:t>
            </a:r>
            <a:endParaRPr lang="en-US" sz="1400" dirty="0"/>
          </a:p>
        </p:txBody>
      </p:sp>
      <p:pic>
        <p:nvPicPr>
          <p:cNvPr id="7" name="Picture 6" descr="A Picture of Robert Frost taken around 1910, from Wikipedia.">
            <a:extLst>
              <a:ext uri="{FF2B5EF4-FFF2-40B4-BE49-F238E27FC236}">
                <a16:creationId xmlns:a16="http://schemas.microsoft.com/office/drawing/2014/main" id="{248AF269-AB34-F3C9-3BBD-3B9E9803F110}"/>
              </a:ext>
            </a:extLst>
          </p:cNvPr>
          <p:cNvPicPr>
            <a:picLocks noChangeAspect="1"/>
          </p:cNvPicPr>
          <p:nvPr/>
        </p:nvPicPr>
        <p:blipFill>
          <a:blip r:embed="rId2"/>
          <a:stretch>
            <a:fillRect/>
          </a:stretch>
        </p:blipFill>
        <p:spPr>
          <a:xfrm>
            <a:off x="2234108" y="2023552"/>
            <a:ext cx="1987012" cy="2810895"/>
          </a:xfrm>
          <a:prstGeom prst="rect">
            <a:avLst/>
          </a:prstGeom>
        </p:spPr>
      </p:pic>
      <p:sp>
        <p:nvSpPr>
          <p:cNvPr id="10" name="TextBox 9">
            <a:extLst>
              <a:ext uri="{FF2B5EF4-FFF2-40B4-BE49-F238E27FC236}">
                <a16:creationId xmlns:a16="http://schemas.microsoft.com/office/drawing/2014/main" id="{087F4740-D7B1-132B-BE51-8AE92023F4CD}"/>
              </a:ext>
            </a:extLst>
          </p:cNvPr>
          <p:cNvSpPr txBox="1"/>
          <p:nvPr/>
        </p:nvSpPr>
        <p:spPr>
          <a:xfrm>
            <a:off x="7272926" y="608259"/>
            <a:ext cx="3956596" cy="5355312"/>
          </a:xfrm>
          <a:prstGeom prst="rect">
            <a:avLst/>
          </a:prstGeom>
          <a:noFill/>
        </p:spPr>
        <p:txBody>
          <a:bodyPr wrap="none" rtlCol="0">
            <a:spAutoFit/>
          </a:bodyPr>
          <a:lstStyle/>
          <a:p>
            <a:r>
              <a:rPr lang="en-US" dirty="0"/>
              <a:t>Whose woods these are I think I know.   </a:t>
            </a:r>
          </a:p>
          <a:p>
            <a:r>
              <a:rPr lang="en-US" dirty="0"/>
              <a:t>His house is in the village though;   </a:t>
            </a:r>
          </a:p>
          <a:p>
            <a:r>
              <a:rPr lang="en-US" dirty="0"/>
              <a:t>He will not see me stopping here   </a:t>
            </a:r>
          </a:p>
          <a:p>
            <a:r>
              <a:rPr lang="en-US" dirty="0"/>
              <a:t>To watch his woods fill up with snow.   </a:t>
            </a:r>
          </a:p>
          <a:p>
            <a:endParaRPr lang="en-US" dirty="0"/>
          </a:p>
          <a:p>
            <a:r>
              <a:rPr lang="en-US" dirty="0"/>
              <a:t>My little horse must think it queer   </a:t>
            </a:r>
          </a:p>
          <a:p>
            <a:r>
              <a:rPr lang="en-US" dirty="0"/>
              <a:t>To stop without a farmhouse near   </a:t>
            </a:r>
          </a:p>
          <a:p>
            <a:r>
              <a:rPr lang="en-US" dirty="0"/>
              <a:t>Between the woods and frozen lake   </a:t>
            </a:r>
          </a:p>
          <a:p>
            <a:r>
              <a:rPr lang="en-US" dirty="0"/>
              <a:t>The darkest evening of the year.   </a:t>
            </a:r>
          </a:p>
          <a:p>
            <a:endParaRPr lang="en-US" dirty="0"/>
          </a:p>
          <a:p>
            <a:r>
              <a:rPr lang="en-US" dirty="0"/>
              <a:t>He gives his harness bells a shake   </a:t>
            </a:r>
          </a:p>
          <a:p>
            <a:r>
              <a:rPr lang="en-US" dirty="0"/>
              <a:t>To ask if there is some mistake.   </a:t>
            </a:r>
          </a:p>
          <a:p>
            <a:r>
              <a:rPr lang="en-US" dirty="0"/>
              <a:t>The only other sound’s the sweep   </a:t>
            </a:r>
          </a:p>
          <a:p>
            <a:r>
              <a:rPr lang="en-US" dirty="0"/>
              <a:t>Of easy wind and downy flake.   </a:t>
            </a:r>
          </a:p>
          <a:p>
            <a:endParaRPr lang="en-US" dirty="0"/>
          </a:p>
          <a:p>
            <a:r>
              <a:rPr lang="en-US" dirty="0"/>
              <a:t>The woods are lovely, dark and deep,   </a:t>
            </a:r>
          </a:p>
          <a:p>
            <a:r>
              <a:rPr lang="en-US" dirty="0"/>
              <a:t>But I have promises to keep,   </a:t>
            </a:r>
          </a:p>
          <a:p>
            <a:r>
              <a:rPr lang="en-US" dirty="0"/>
              <a:t>And miles to go before I sleep,   </a:t>
            </a:r>
          </a:p>
          <a:p>
            <a:r>
              <a:rPr lang="en-US" dirty="0"/>
              <a:t>And miles to go before I sleep.</a:t>
            </a:r>
          </a:p>
        </p:txBody>
      </p:sp>
    </p:spTree>
    <p:extLst>
      <p:ext uri="{BB962C8B-B14F-4D97-AF65-F5344CB8AC3E}">
        <p14:creationId xmlns:p14="http://schemas.microsoft.com/office/powerpoint/2010/main" val="296633355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F3CC66C-A82D-D767-22CE-9B33F53BC3A4}"/>
              </a:ext>
            </a:extLst>
          </p:cNvPr>
          <p:cNvSpPr>
            <a:spLocks noGrp="1"/>
          </p:cNvSpPr>
          <p:nvPr>
            <p:ph type="title"/>
          </p:nvPr>
        </p:nvSpPr>
        <p:spPr/>
        <p:txBody>
          <a:bodyPr/>
          <a:lstStyle/>
          <a:p>
            <a:r>
              <a:rPr lang="en-US" dirty="0"/>
              <a:t>Walking a list backwards</a:t>
            </a:r>
          </a:p>
        </p:txBody>
      </p:sp>
      <p:sp>
        <p:nvSpPr>
          <p:cNvPr id="6" name="TextBox 5">
            <a:extLst>
              <a:ext uri="{FF2B5EF4-FFF2-40B4-BE49-F238E27FC236}">
                <a16:creationId xmlns:a16="http://schemas.microsoft.com/office/drawing/2014/main" id="{540D0E0F-0282-EA07-B4BD-57224E01DD86}"/>
              </a:ext>
            </a:extLst>
          </p:cNvPr>
          <p:cNvSpPr txBox="1"/>
          <p:nvPr/>
        </p:nvSpPr>
        <p:spPr>
          <a:xfrm>
            <a:off x="821873" y="2313817"/>
            <a:ext cx="4229100" cy="923330"/>
          </a:xfrm>
          <a:prstGeom prst="rect">
            <a:avLst/>
          </a:prstGeom>
          <a:noFill/>
        </p:spPr>
        <p:txBody>
          <a:bodyPr wrap="square" rtlCol="0">
            <a:spAutoFit/>
          </a:bodyPr>
          <a:lstStyle/>
          <a:p>
            <a:r>
              <a:rPr lang="en-US" dirty="0">
                <a:solidFill>
                  <a:schemeClr val="accent1"/>
                </a:solidFill>
              </a:rPr>
              <a:t>To traverse a list backwards, we start at tail and walk through the series of </a:t>
            </a:r>
            <a:r>
              <a:rPr lang="en-US" dirty="0" err="1">
                <a:solidFill>
                  <a:schemeClr val="accent1"/>
                </a:solidFill>
              </a:rPr>
              <a:t>prev</a:t>
            </a:r>
            <a:r>
              <a:rPr lang="en-US" dirty="0">
                <a:solidFill>
                  <a:schemeClr val="accent1"/>
                </a:solidFill>
              </a:rPr>
              <a:t> pointers.</a:t>
            </a:r>
          </a:p>
        </p:txBody>
      </p:sp>
      <p:sp>
        <p:nvSpPr>
          <p:cNvPr id="20" name="TextBox 19">
            <a:extLst>
              <a:ext uri="{FF2B5EF4-FFF2-40B4-BE49-F238E27FC236}">
                <a16:creationId xmlns:a16="http://schemas.microsoft.com/office/drawing/2014/main" id="{6B1F43D8-06E0-CC89-0D2C-B6F634BA2114}"/>
              </a:ext>
            </a:extLst>
          </p:cNvPr>
          <p:cNvSpPr txBox="1"/>
          <p:nvPr/>
        </p:nvSpPr>
        <p:spPr>
          <a:xfrm>
            <a:off x="530432" y="4864138"/>
            <a:ext cx="7273145" cy="738664"/>
          </a:xfrm>
          <a:prstGeom prst="rect">
            <a:avLst/>
          </a:prstGeom>
          <a:noFill/>
        </p:spPr>
        <p:txBody>
          <a:bodyPr wrap="none" rtlCol="0">
            <a:spAutoFit/>
          </a:bodyPr>
          <a:lstStyle/>
          <a:p>
            <a:r>
              <a:rPr lang="en-US" sz="1400" b="1" dirty="0">
                <a:latin typeface="Courier New" panose="02070309020205020404" pitchFamily="49" charset="0"/>
                <a:cs typeface="Courier New" panose="02070309020205020404" pitchFamily="49" charset="0"/>
              </a:rPr>
              <a:t> for (current = </a:t>
            </a:r>
            <a:r>
              <a:rPr lang="en-US" sz="1400" b="1" dirty="0">
                <a:solidFill>
                  <a:schemeClr val="accent1"/>
                </a:solidFill>
                <a:latin typeface="Courier New" panose="02070309020205020404" pitchFamily="49" charset="0"/>
                <a:cs typeface="Courier New" panose="02070309020205020404" pitchFamily="49" charset="0"/>
              </a:rPr>
              <a:t>tail</a:t>
            </a:r>
            <a:r>
              <a:rPr lang="en-US" sz="1400" b="1" dirty="0">
                <a:latin typeface="Courier New" panose="02070309020205020404" pitchFamily="49" charset="0"/>
                <a:cs typeface="Courier New" panose="02070309020205020404" pitchFamily="49" charset="0"/>
              </a:rPr>
              <a:t>; current != NULL; current = current-&gt;</a:t>
            </a:r>
            <a:r>
              <a:rPr lang="en-US" sz="1400" b="1" dirty="0" err="1">
                <a:solidFill>
                  <a:schemeClr val="accent1"/>
                </a:solidFill>
                <a:latin typeface="Courier New" panose="02070309020205020404" pitchFamily="49" charset="0"/>
                <a:cs typeface="Courier New" panose="02070309020205020404" pitchFamily="49" charset="0"/>
              </a:rPr>
              <a:t>prev</a:t>
            </a:r>
            <a:r>
              <a:rPr lang="en-US" sz="1400" b="1" dirty="0">
                <a:latin typeface="Courier New" panose="02070309020205020404" pitchFamily="49" charset="0"/>
                <a:cs typeface="Courier New" panose="02070309020205020404" pitchFamily="49" charset="0"/>
              </a:rPr>
              <a:t> )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printf</a:t>
            </a:r>
            <a:r>
              <a:rPr lang="en-US" sz="1400" b="1" dirty="0">
                <a:latin typeface="Courier New" panose="02070309020205020404" pitchFamily="49" charset="0"/>
                <a:cs typeface="Courier New" panose="02070309020205020404" pitchFamily="49" charset="0"/>
              </a:rPr>
              <a:t>("%s", current-&gt;text);</a:t>
            </a:r>
          </a:p>
          <a:p>
            <a:r>
              <a:rPr lang="en-US" sz="1400" b="1" dirty="0">
                <a:latin typeface="Courier New" panose="02070309020205020404" pitchFamily="49" charset="0"/>
                <a:cs typeface="Courier New" panose="02070309020205020404" pitchFamily="49" charset="0"/>
              </a:rPr>
              <a:t>  }</a:t>
            </a:r>
          </a:p>
        </p:txBody>
      </p:sp>
      <p:sp>
        <p:nvSpPr>
          <p:cNvPr id="17" name="TextBox 16">
            <a:extLst>
              <a:ext uri="{FF2B5EF4-FFF2-40B4-BE49-F238E27FC236}">
                <a16:creationId xmlns:a16="http://schemas.microsoft.com/office/drawing/2014/main" id="{4ADE2A76-113B-1DAC-F6A2-791F4151E161}"/>
              </a:ext>
            </a:extLst>
          </p:cNvPr>
          <p:cNvSpPr txBox="1"/>
          <p:nvPr/>
        </p:nvSpPr>
        <p:spPr>
          <a:xfrm>
            <a:off x="240626" y="625796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kr_06_08.c</a:t>
            </a:r>
          </a:p>
        </p:txBody>
      </p:sp>
      <p:sp>
        <p:nvSpPr>
          <p:cNvPr id="2" name="Rectangle 1">
            <a:extLst>
              <a:ext uri="{FF2B5EF4-FFF2-40B4-BE49-F238E27FC236}">
                <a16:creationId xmlns:a16="http://schemas.microsoft.com/office/drawing/2014/main" id="{E6EB02C8-6839-43C2-58F5-C7AEC4A1AA54}"/>
              </a:ext>
            </a:extLst>
          </p:cNvPr>
          <p:cNvSpPr/>
          <p:nvPr/>
        </p:nvSpPr>
        <p:spPr>
          <a:xfrm>
            <a:off x="9086227" y="43834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4" name="Rectangle 3">
            <a:extLst>
              <a:ext uri="{FF2B5EF4-FFF2-40B4-BE49-F238E27FC236}">
                <a16:creationId xmlns:a16="http://schemas.microsoft.com/office/drawing/2014/main" id="{4141D024-8CE8-C1D9-2040-6B9DE758F617}"/>
              </a:ext>
            </a:extLst>
          </p:cNvPr>
          <p:cNvSpPr/>
          <p:nvPr/>
        </p:nvSpPr>
        <p:spPr>
          <a:xfrm>
            <a:off x="9086227" y="8345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sp>
        <p:nvSpPr>
          <p:cNvPr id="18" name="Rectangle 17">
            <a:extLst>
              <a:ext uri="{FF2B5EF4-FFF2-40B4-BE49-F238E27FC236}">
                <a16:creationId xmlns:a16="http://schemas.microsoft.com/office/drawing/2014/main" id="{1B94D5F0-B778-3E52-4488-48A5EA117EB8}"/>
              </a:ext>
            </a:extLst>
          </p:cNvPr>
          <p:cNvSpPr/>
          <p:nvPr/>
        </p:nvSpPr>
        <p:spPr>
          <a:xfrm>
            <a:off x="9086227" y="123030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19" name="Rectangle 18">
            <a:extLst>
              <a:ext uri="{FF2B5EF4-FFF2-40B4-BE49-F238E27FC236}">
                <a16:creationId xmlns:a16="http://schemas.microsoft.com/office/drawing/2014/main" id="{ABAB6C25-4E22-A5B6-232C-B1B5BB248510}"/>
              </a:ext>
            </a:extLst>
          </p:cNvPr>
          <p:cNvSpPr/>
          <p:nvPr/>
        </p:nvSpPr>
        <p:spPr>
          <a:xfrm>
            <a:off x="11333804" y="536319"/>
            <a:ext cx="484414" cy="54317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p:txBody>
      </p:sp>
      <p:cxnSp>
        <p:nvCxnSpPr>
          <p:cNvPr id="21" name="Curved Connector 20">
            <a:extLst>
              <a:ext uri="{FF2B5EF4-FFF2-40B4-BE49-F238E27FC236}">
                <a16:creationId xmlns:a16="http://schemas.microsoft.com/office/drawing/2014/main" id="{ED2F76FF-191C-E497-67D1-CBA26B77DB6C}"/>
              </a:ext>
            </a:extLst>
          </p:cNvPr>
          <p:cNvCxnSpPr>
            <a:cxnSpLocks/>
          </p:cNvCxnSpPr>
          <p:nvPr/>
        </p:nvCxnSpPr>
        <p:spPr>
          <a:xfrm>
            <a:off x="10033284" y="629876"/>
            <a:ext cx="1300520" cy="17111"/>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6566E82E-0185-C822-03EE-32694D2F2CC1}"/>
              </a:ext>
            </a:extLst>
          </p:cNvPr>
          <p:cNvSpPr/>
          <p:nvPr/>
        </p:nvSpPr>
        <p:spPr>
          <a:xfrm>
            <a:off x="9086227" y="294095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23" name="Rectangle 22">
            <a:extLst>
              <a:ext uri="{FF2B5EF4-FFF2-40B4-BE49-F238E27FC236}">
                <a16:creationId xmlns:a16="http://schemas.microsoft.com/office/drawing/2014/main" id="{8402290D-A00A-BF23-95FB-DE183C745840}"/>
              </a:ext>
            </a:extLst>
          </p:cNvPr>
          <p:cNvSpPr/>
          <p:nvPr/>
        </p:nvSpPr>
        <p:spPr>
          <a:xfrm>
            <a:off x="9086227" y="3337146"/>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sp>
        <p:nvSpPr>
          <p:cNvPr id="24" name="Rectangle 23">
            <a:extLst>
              <a:ext uri="{FF2B5EF4-FFF2-40B4-BE49-F238E27FC236}">
                <a16:creationId xmlns:a16="http://schemas.microsoft.com/office/drawing/2014/main" id="{E95DCED1-EEE5-52F5-E1FE-9838AF531791}"/>
              </a:ext>
            </a:extLst>
          </p:cNvPr>
          <p:cNvSpPr/>
          <p:nvPr/>
        </p:nvSpPr>
        <p:spPr>
          <a:xfrm>
            <a:off x="9086227" y="3732910"/>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25" name="Rectangle 24">
            <a:extLst>
              <a:ext uri="{FF2B5EF4-FFF2-40B4-BE49-F238E27FC236}">
                <a16:creationId xmlns:a16="http://schemas.microsoft.com/office/drawing/2014/main" id="{2FC7718E-B211-4974-A356-BDA672FD4250}"/>
              </a:ext>
            </a:extLst>
          </p:cNvPr>
          <p:cNvSpPr/>
          <p:nvPr/>
        </p:nvSpPr>
        <p:spPr>
          <a:xfrm>
            <a:off x="11333804" y="3038926"/>
            <a:ext cx="484414" cy="88992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i</a:t>
            </a:r>
            <a:endParaRPr lang="en-US" dirty="0">
              <a:solidFill>
                <a:schemeClr val="tx1"/>
              </a:solidFill>
            </a:endParaRPr>
          </a:p>
          <a:p>
            <a:pPr algn="ctr"/>
            <a:r>
              <a:rPr lang="en-US" dirty="0">
                <a:solidFill>
                  <a:schemeClr val="tx1"/>
                </a:solidFill>
              </a:rPr>
              <a:t>s</a:t>
            </a:r>
          </a:p>
        </p:txBody>
      </p:sp>
      <p:cxnSp>
        <p:nvCxnSpPr>
          <p:cNvPr id="26" name="Curved Connector 25">
            <a:extLst>
              <a:ext uri="{FF2B5EF4-FFF2-40B4-BE49-F238E27FC236}">
                <a16:creationId xmlns:a16="http://schemas.microsoft.com/office/drawing/2014/main" id="{4791A4B3-BD00-B2EB-7814-DC4C6A2211D5}"/>
              </a:ext>
            </a:extLst>
          </p:cNvPr>
          <p:cNvCxnSpPr>
            <a:cxnSpLocks/>
          </p:cNvCxnSpPr>
          <p:nvPr/>
        </p:nvCxnSpPr>
        <p:spPr>
          <a:xfrm>
            <a:off x="10033284" y="3132484"/>
            <a:ext cx="1300520" cy="17111"/>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urved Connector 26">
            <a:extLst>
              <a:ext uri="{FF2B5EF4-FFF2-40B4-BE49-F238E27FC236}">
                <a16:creationId xmlns:a16="http://schemas.microsoft.com/office/drawing/2014/main" id="{8E9A4AC8-C2F5-5F46-5746-36C4D04EC9F2}"/>
              </a:ext>
            </a:extLst>
          </p:cNvPr>
          <p:cNvCxnSpPr>
            <a:cxnSpLocks/>
            <a:stCxn id="18" idx="1"/>
            <a:endCxn id="22" idx="0"/>
          </p:cNvCxnSpPr>
          <p:nvPr/>
        </p:nvCxnSpPr>
        <p:spPr>
          <a:xfrm rot="10800000" flipH="1" flipV="1">
            <a:off x="9086227" y="1426244"/>
            <a:ext cx="661308" cy="1514707"/>
          </a:xfrm>
          <a:prstGeom prst="curvedConnector4">
            <a:avLst>
              <a:gd name="adj1" fmla="val -34568"/>
              <a:gd name="adj2" fmla="val 56468"/>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urved Connector 27">
            <a:extLst>
              <a:ext uri="{FF2B5EF4-FFF2-40B4-BE49-F238E27FC236}">
                <a16:creationId xmlns:a16="http://schemas.microsoft.com/office/drawing/2014/main" id="{599B4050-C1D8-B1F5-4CBA-B1E67C9876F1}"/>
              </a:ext>
            </a:extLst>
          </p:cNvPr>
          <p:cNvCxnSpPr>
            <a:cxnSpLocks/>
            <a:stCxn id="23" idx="1"/>
            <a:endCxn id="2" idx="0"/>
          </p:cNvCxnSpPr>
          <p:nvPr/>
        </p:nvCxnSpPr>
        <p:spPr>
          <a:xfrm rot="10800000" flipH="1">
            <a:off x="9086227" y="438345"/>
            <a:ext cx="661308" cy="3094745"/>
          </a:xfrm>
          <a:prstGeom prst="curvedConnector4">
            <a:avLst>
              <a:gd name="adj1" fmla="val -98765"/>
              <a:gd name="adj2" fmla="val 107387"/>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0" name="&quot;No&quot; Symbol 29">
            <a:extLst>
              <a:ext uri="{FF2B5EF4-FFF2-40B4-BE49-F238E27FC236}">
                <a16:creationId xmlns:a16="http://schemas.microsoft.com/office/drawing/2014/main" id="{08D79BD3-004D-AEFD-F451-45147BF29124}"/>
              </a:ext>
            </a:extLst>
          </p:cNvPr>
          <p:cNvSpPr/>
          <p:nvPr/>
        </p:nvSpPr>
        <p:spPr>
          <a:xfrm>
            <a:off x="10665974" y="1562706"/>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1" name="Curved Connector 30">
            <a:extLst>
              <a:ext uri="{FF2B5EF4-FFF2-40B4-BE49-F238E27FC236}">
                <a16:creationId xmlns:a16="http://schemas.microsoft.com/office/drawing/2014/main" id="{F9E54053-6CB7-1F41-A1F3-4948CE0E21E7}"/>
              </a:ext>
            </a:extLst>
          </p:cNvPr>
          <p:cNvCxnSpPr>
            <a:cxnSpLocks/>
            <a:stCxn id="24" idx="3"/>
            <a:endCxn id="33" idx="0"/>
          </p:cNvCxnSpPr>
          <p:nvPr/>
        </p:nvCxnSpPr>
        <p:spPr>
          <a:xfrm flipH="1">
            <a:off x="9747535" y="3928853"/>
            <a:ext cx="661307" cy="977561"/>
          </a:xfrm>
          <a:prstGeom prst="curvedConnector4">
            <a:avLst>
              <a:gd name="adj1" fmla="val -34568"/>
              <a:gd name="adj2" fmla="val 6002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urved Connector 31">
            <a:extLst>
              <a:ext uri="{FF2B5EF4-FFF2-40B4-BE49-F238E27FC236}">
                <a16:creationId xmlns:a16="http://schemas.microsoft.com/office/drawing/2014/main" id="{E5643E62-60D4-EC94-1515-8B4461166CF3}"/>
              </a:ext>
            </a:extLst>
          </p:cNvPr>
          <p:cNvCxnSpPr>
            <a:cxnSpLocks/>
            <a:stCxn id="4" idx="3"/>
            <a:endCxn id="30" idx="0"/>
          </p:cNvCxnSpPr>
          <p:nvPr/>
        </p:nvCxnSpPr>
        <p:spPr>
          <a:xfrm>
            <a:off x="10408842" y="1030481"/>
            <a:ext cx="488373" cy="532225"/>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923FB43A-CDAA-60E7-01D8-27CC66C0B547}"/>
              </a:ext>
            </a:extLst>
          </p:cNvPr>
          <p:cNvSpPr/>
          <p:nvPr/>
        </p:nvSpPr>
        <p:spPr>
          <a:xfrm>
            <a:off x="9086227" y="490641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text</a:t>
            </a:r>
          </a:p>
        </p:txBody>
      </p:sp>
      <p:sp>
        <p:nvSpPr>
          <p:cNvPr id="34" name="Rectangle 33">
            <a:extLst>
              <a:ext uri="{FF2B5EF4-FFF2-40B4-BE49-F238E27FC236}">
                <a16:creationId xmlns:a16="http://schemas.microsoft.com/office/drawing/2014/main" id="{19903786-F6D7-8D7D-DD4F-087DDA3016FE}"/>
              </a:ext>
            </a:extLst>
          </p:cNvPr>
          <p:cNvSpPr/>
          <p:nvPr/>
        </p:nvSpPr>
        <p:spPr>
          <a:xfrm>
            <a:off x="9086227" y="530260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prev</a:t>
            </a:r>
            <a:endParaRPr lang="en-US" dirty="0">
              <a:solidFill>
                <a:schemeClr val="tx1"/>
              </a:solidFill>
            </a:endParaRPr>
          </a:p>
        </p:txBody>
      </p:sp>
      <p:sp>
        <p:nvSpPr>
          <p:cNvPr id="35" name="Rectangle 34">
            <a:extLst>
              <a:ext uri="{FF2B5EF4-FFF2-40B4-BE49-F238E27FC236}">
                <a16:creationId xmlns:a16="http://schemas.microsoft.com/office/drawing/2014/main" id="{6941F43C-1756-54C8-D1BC-E04855CB70F1}"/>
              </a:ext>
            </a:extLst>
          </p:cNvPr>
          <p:cNvSpPr/>
          <p:nvPr/>
        </p:nvSpPr>
        <p:spPr>
          <a:xfrm>
            <a:off x="9086227" y="5698372"/>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next</a:t>
            </a:r>
          </a:p>
        </p:txBody>
      </p:sp>
      <p:sp>
        <p:nvSpPr>
          <p:cNvPr id="36" name="Rectangle 35">
            <a:extLst>
              <a:ext uri="{FF2B5EF4-FFF2-40B4-BE49-F238E27FC236}">
                <a16:creationId xmlns:a16="http://schemas.microsoft.com/office/drawing/2014/main" id="{0EE49E13-41B3-7B11-E375-6B64A2D1DF10}"/>
              </a:ext>
            </a:extLst>
          </p:cNvPr>
          <p:cNvSpPr/>
          <p:nvPr/>
        </p:nvSpPr>
        <p:spPr>
          <a:xfrm>
            <a:off x="11333804" y="5004388"/>
            <a:ext cx="484414" cy="1409962"/>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a:t>
            </a:r>
          </a:p>
          <a:p>
            <a:pPr algn="ctr"/>
            <a:r>
              <a:rPr lang="en-US" dirty="0">
                <a:solidFill>
                  <a:schemeClr val="tx1"/>
                </a:solidFill>
              </a:rPr>
              <a:t>o</a:t>
            </a:r>
          </a:p>
          <a:p>
            <a:pPr algn="ctr"/>
            <a:r>
              <a:rPr lang="en-US" dirty="0">
                <a:solidFill>
                  <a:schemeClr val="tx1"/>
                </a:solidFill>
              </a:rPr>
              <a:t>o</a:t>
            </a:r>
          </a:p>
          <a:p>
            <a:pPr algn="ctr"/>
            <a:r>
              <a:rPr lang="en-US" dirty="0">
                <a:solidFill>
                  <a:schemeClr val="tx1"/>
                </a:solidFill>
              </a:rPr>
              <a:t>l</a:t>
            </a:r>
          </a:p>
        </p:txBody>
      </p:sp>
      <p:cxnSp>
        <p:nvCxnSpPr>
          <p:cNvPr id="38" name="Curved Connector 37">
            <a:extLst>
              <a:ext uri="{FF2B5EF4-FFF2-40B4-BE49-F238E27FC236}">
                <a16:creationId xmlns:a16="http://schemas.microsoft.com/office/drawing/2014/main" id="{BE6FA952-4794-67B1-3E83-597D9B13D3FE}"/>
              </a:ext>
            </a:extLst>
          </p:cNvPr>
          <p:cNvCxnSpPr>
            <a:cxnSpLocks/>
          </p:cNvCxnSpPr>
          <p:nvPr/>
        </p:nvCxnSpPr>
        <p:spPr>
          <a:xfrm>
            <a:off x="10033284" y="5097946"/>
            <a:ext cx="1300520" cy="17111"/>
          </a:xfrm>
          <a:prstGeom prst="curvedConnector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4" name="&quot;No&quot; Symbol 43">
            <a:extLst>
              <a:ext uri="{FF2B5EF4-FFF2-40B4-BE49-F238E27FC236}">
                <a16:creationId xmlns:a16="http://schemas.microsoft.com/office/drawing/2014/main" id="{72C51DB5-6399-1CC0-1656-6F9EF25E5A8B}"/>
              </a:ext>
            </a:extLst>
          </p:cNvPr>
          <p:cNvSpPr/>
          <p:nvPr/>
        </p:nvSpPr>
        <p:spPr>
          <a:xfrm>
            <a:off x="10665974" y="6308765"/>
            <a:ext cx="462482" cy="440872"/>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45" name="Curved Connector 44">
            <a:extLst>
              <a:ext uri="{FF2B5EF4-FFF2-40B4-BE49-F238E27FC236}">
                <a16:creationId xmlns:a16="http://schemas.microsoft.com/office/drawing/2014/main" id="{F7F1D3FF-053A-7B46-ABCA-5C4C539F52D5}"/>
              </a:ext>
            </a:extLst>
          </p:cNvPr>
          <p:cNvCxnSpPr>
            <a:cxnSpLocks/>
            <a:stCxn id="35" idx="3"/>
            <a:endCxn id="44" idx="0"/>
          </p:cNvCxnSpPr>
          <p:nvPr/>
        </p:nvCxnSpPr>
        <p:spPr>
          <a:xfrm>
            <a:off x="10408842" y="5894315"/>
            <a:ext cx="488373" cy="414450"/>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Curved Connector 45">
            <a:extLst>
              <a:ext uri="{FF2B5EF4-FFF2-40B4-BE49-F238E27FC236}">
                <a16:creationId xmlns:a16="http://schemas.microsoft.com/office/drawing/2014/main" id="{5CDA3788-9926-4BED-90BF-90229AD16FD9}"/>
              </a:ext>
            </a:extLst>
          </p:cNvPr>
          <p:cNvCxnSpPr>
            <a:cxnSpLocks/>
            <a:stCxn id="34" idx="1"/>
            <a:endCxn id="22" idx="0"/>
          </p:cNvCxnSpPr>
          <p:nvPr/>
        </p:nvCxnSpPr>
        <p:spPr>
          <a:xfrm rot="10800000" flipH="1">
            <a:off x="9086227" y="2940953"/>
            <a:ext cx="661308" cy="2557599"/>
          </a:xfrm>
          <a:prstGeom prst="curvedConnector4">
            <a:avLst>
              <a:gd name="adj1" fmla="val -93828"/>
              <a:gd name="adj2" fmla="val 108938"/>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46">
            <a:extLst>
              <a:ext uri="{FF2B5EF4-FFF2-40B4-BE49-F238E27FC236}">
                <a16:creationId xmlns:a16="http://schemas.microsoft.com/office/drawing/2014/main" id="{DF001197-F1A9-3B65-CDA8-AC5A36117DFA}"/>
              </a:ext>
            </a:extLst>
          </p:cNvPr>
          <p:cNvSpPr/>
          <p:nvPr/>
        </p:nvSpPr>
        <p:spPr>
          <a:xfrm>
            <a:off x="6542012" y="2630338"/>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head</a:t>
            </a:r>
          </a:p>
        </p:txBody>
      </p:sp>
      <p:sp>
        <p:nvSpPr>
          <p:cNvPr id="48" name="Rectangle 47">
            <a:extLst>
              <a:ext uri="{FF2B5EF4-FFF2-40B4-BE49-F238E27FC236}">
                <a16:creationId xmlns:a16="http://schemas.microsoft.com/office/drawing/2014/main" id="{99635B17-4E0C-DC92-827C-0BF75B76F9E8}"/>
              </a:ext>
            </a:extLst>
          </p:cNvPr>
          <p:cNvSpPr/>
          <p:nvPr/>
        </p:nvSpPr>
        <p:spPr>
          <a:xfrm>
            <a:off x="6565152" y="393737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tail</a:t>
            </a:r>
          </a:p>
        </p:txBody>
      </p:sp>
      <p:cxnSp>
        <p:nvCxnSpPr>
          <p:cNvPr id="49" name="Curved Connector 48">
            <a:extLst>
              <a:ext uri="{FF2B5EF4-FFF2-40B4-BE49-F238E27FC236}">
                <a16:creationId xmlns:a16="http://schemas.microsoft.com/office/drawing/2014/main" id="{0499586B-5614-8CE3-D70D-2BEC8F7A2FD5}"/>
              </a:ext>
            </a:extLst>
          </p:cNvPr>
          <p:cNvCxnSpPr>
            <a:cxnSpLocks/>
            <a:stCxn id="47" idx="3"/>
            <a:endCxn id="2" idx="0"/>
          </p:cNvCxnSpPr>
          <p:nvPr/>
        </p:nvCxnSpPr>
        <p:spPr>
          <a:xfrm flipV="1">
            <a:off x="7864627" y="438344"/>
            <a:ext cx="1882908" cy="2387937"/>
          </a:xfrm>
          <a:prstGeom prst="curvedConnector4">
            <a:avLst>
              <a:gd name="adj1" fmla="val 32439"/>
              <a:gd name="adj2" fmla="val 109573"/>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Curved Connector 49">
            <a:extLst>
              <a:ext uri="{FF2B5EF4-FFF2-40B4-BE49-F238E27FC236}">
                <a16:creationId xmlns:a16="http://schemas.microsoft.com/office/drawing/2014/main" id="{2F1DB915-8258-7BFE-F10F-C7C5E1B9ACF4}"/>
              </a:ext>
            </a:extLst>
          </p:cNvPr>
          <p:cNvCxnSpPr>
            <a:cxnSpLocks/>
            <a:stCxn id="48" idx="3"/>
            <a:endCxn id="33" idx="0"/>
          </p:cNvCxnSpPr>
          <p:nvPr/>
        </p:nvCxnSpPr>
        <p:spPr>
          <a:xfrm>
            <a:off x="7887767" y="4133317"/>
            <a:ext cx="1859768" cy="773097"/>
          </a:xfrm>
          <a:prstGeom prst="curvedConnector2">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56" name="Rectangle 55">
            <a:extLst>
              <a:ext uri="{FF2B5EF4-FFF2-40B4-BE49-F238E27FC236}">
                <a16:creationId xmlns:a16="http://schemas.microsoft.com/office/drawing/2014/main" id="{0CCE77B5-7CCB-3F0E-7B98-6691EBC28E52}"/>
              </a:ext>
            </a:extLst>
          </p:cNvPr>
          <p:cNvSpPr/>
          <p:nvPr/>
        </p:nvSpPr>
        <p:spPr>
          <a:xfrm>
            <a:off x="6542012" y="3291174"/>
            <a:ext cx="1322615" cy="391886"/>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current</a:t>
            </a:r>
          </a:p>
        </p:txBody>
      </p:sp>
      <p:cxnSp>
        <p:nvCxnSpPr>
          <p:cNvPr id="58" name="Curved Connector 57">
            <a:extLst>
              <a:ext uri="{FF2B5EF4-FFF2-40B4-BE49-F238E27FC236}">
                <a16:creationId xmlns:a16="http://schemas.microsoft.com/office/drawing/2014/main" id="{F54F07CA-3855-EF62-3C96-BD22402AE14E}"/>
              </a:ext>
            </a:extLst>
          </p:cNvPr>
          <p:cNvCxnSpPr>
            <a:cxnSpLocks/>
            <a:stCxn id="56" idx="3"/>
            <a:endCxn id="30" idx="2"/>
          </p:cNvCxnSpPr>
          <p:nvPr/>
        </p:nvCxnSpPr>
        <p:spPr>
          <a:xfrm flipV="1">
            <a:off x="7864627" y="1783142"/>
            <a:ext cx="2801347" cy="1703975"/>
          </a:xfrm>
          <a:prstGeom prst="curvedConnector3">
            <a:avLst>
              <a:gd name="adj1" fmla="val 50000"/>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31117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6F9B66A-1D44-FAE1-6AA5-057FB5821065}"/>
              </a:ext>
            </a:extLst>
          </p:cNvPr>
          <p:cNvSpPr txBox="1"/>
          <p:nvPr/>
        </p:nvSpPr>
        <p:spPr>
          <a:xfrm>
            <a:off x="501952" y="414281"/>
            <a:ext cx="4687502" cy="5509200"/>
          </a:xfrm>
          <a:prstGeom prst="rect">
            <a:avLst/>
          </a:prstGeom>
          <a:noFill/>
        </p:spPr>
        <p:txBody>
          <a:bodyPr wrap="none" rtlCol="0">
            <a:spAutoFit/>
          </a:bodyPr>
          <a:lstStyle/>
          <a:p>
            <a:r>
              <a:rPr lang="en-US" sz="1100" b="1" dirty="0">
                <a:latin typeface="Courier New" panose="02070309020205020404" pitchFamily="49" charset="0"/>
                <a:cs typeface="Courier New" panose="02070309020205020404" pitchFamily="49" charset="0"/>
              </a:rPr>
              <a:t>#include &lt;</a:t>
            </a:r>
            <a:r>
              <a:rPr lang="en-US" sz="1100" b="1" dirty="0" err="1">
                <a:latin typeface="Courier New" panose="02070309020205020404" pitchFamily="49" charset="0"/>
                <a:cs typeface="Courier New" panose="02070309020205020404" pitchFamily="49" charset="0"/>
              </a:rPr>
              <a:t>stdio.h</a:t>
            </a:r>
            <a:r>
              <a:rPr lang="en-US" sz="1100" b="1" dirty="0">
                <a:latin typeface="Courier New" panose="02070309020205020404" pitchFamily="49" charset="0"/>
                <a:cs typeface="Courier New" panose="02070309020205020404" pitchFamily="49" charset="0"/>
              </a:rPr>
              <a:t>&gt;</a:t>
            </a:r>
          </a:p>
          <a:p>
            <a:r>
              <a:rPr lang="en-US" sz="1100" b="1" dirty="0">
                <a:latin typeface="Courier New" panose="02070309020205020404" pitchFamily="49" charset="0"/>
                <a:cs typeface="Courier New" panose="02070309020205020404" pitchFamily="49" charset="0"/>
              </a:rPr>
              <a:t>#include &lt;</a:t>
            </a:r>
            <a:r>
              <a:rPr lang="en-US" sz="1100" b="1" dirty="0" err="1">
                <a:latin typeface="Courier New" panose="02070309020205020404" pitchFamily="49" charset="0"/>
                <a:cs typeface="Courier New" panose="02070309020205020404" pitchFamily="49" charset="0"/>
              </a:rPr>
              <a:t>stdlib.h</a:t>
            </a:r>
            <a:r>
              <a:rPr lang="en-US" sz="1100" b="1" dirty="0">
                <a:latin typeface="Courier New" panose="02070309020205020404" pitchFamily="49" charset="0"/>
                <a:cs typeface="Courier New" panose="02070309020205020404" pitchFamily="49" charset="0"/>
              </a:rPr>
              <a:t>&gt;</a:t>
            </a:r>
          </a:p>
          <a:p>
            <a:r>
              <a:rPr lang="en-US" sz="1100" b="1" dirty="0">
                <a:latin typeface="Courier New" panose="02070309020205020404" pitchFamily="49" charset="0"/>
                <a:cs typeface="Courier New" panose="02070309020205020404" pitchFamily="49" charset="0"/>
              </a:rPr>
              <a:t>#include &lt;</a:t>
            </a:r>
            <a:r>
              <a:rPr lang="en-US" sz="1100" b="1" dirty="0" err="1">
                <a:latin typeface="Courier New" panose="02070309020205020404" pitchFamily="49" charset="0"/>
                <a:cs typeface="Courier New" panose="02070309020205020404" pitchFamily="49" charset="0"/>
              </a:rPr>
              <a:t>string.h</a:t>
            </a:r>
            <a:r>
              <a:rPr lang="en-US" sz="1100" b="1" dirty="0">
                <a:latin typeface="Courier New" panose="02070309020205020404" pitchFamily="49" charset="0"/>
                <a:cs typeface="Courier New" panose="02070309020205020404" pitchFamily="49" charset="0"/>
              </a:rPr>
              <a:t>&gt;</a:t>
            </a:r>
          </a:p>
          <a:p>
            <a:endParaRPr lang="en-US" sz="1100" b="1" dirty="0">
              <a:latin typeface="Courier New" panose="02070309020205020404" pitchFamily="49" charset="0"/>
              <a:cs typeface="Courier New" panose="02070309020205020404" pitchFamily="49" charset="0"/>
            </a:endParaRPr>
          </a:p>
          <a:p>
            <a:r>
              <a:rPr lang="en-US" sz="1100" b="1" dirty="0">
                <a:latin typeface="Courier New" panose="02070309020205020404" pitchFamily="49" charset="0"/>
                <a:cs typeface="Courier New" panose="02070309020205020404" pitchFamily="49" charset="0"/>
              </a:rPr>
              <a:t>#define MAXLINE 1000</a:t>
            </a:r>
          </a:p>
          <a:p>
            <a:endParaRPr lang="en-US" sz="1100" b="1" dirty="0">
              <a:latin typeface="Courier New" panose="02070309020205020404" pitchFamily="49" charset="0"/>
              <a:cs typeface="Courier New" panose="02070309020205020404" pitchFamily="49" charset="0"/>
            </a:endParaRPr>
          </a:p>
          <a:p>
            <a:r>
              <a:rPr lang="en-US" sz="1100" b="1" dirty="0">
                <a:latin typeface="Courier New" panose="02070309020205020404" pitchFamily="49" charset="0"/>
                <a:cs typeface="Courier New" panose="02070309020205020404" pitchFamily="49" charset="0"/>
              </a:rPr>
              <a:t>struct </a:t>
            </a:r>
            <a:r>
              <a:rPr lang="en-US" sz="1100" b="1" dirty="0" err="1">
                <a:latin typeface="Courier New" panose="02070309020205020404" pitchFamily="49" charset="0"/>
                <a:cs typeface="Courier New" panose="02070309020205020404" pitchFamily="49" charset="0"/>
              </a:rPr>
              <a:t>lnode</a:t>
            </a:r>
            <a:r>
              <a:rPr lang="en-US" sz="1100" b="1" dirty="0">
                <a:latin typeface="Courier New" panose="02070309020205020404" pitchFamily="49" charset="0"/>
                <a:cs typeface="Courier New" panose="02070309020205020404" pitchFamily="49" charset="0"/>
              </a:rPr>
              <a:t> {</a:t>
            </a:r>
          </a:p>
          <a:p>
            <a:r>
              <a:rPr lang="en-US" sz="1100" b="1" dirty="0">
                <a:latin typeface="Courier New" panose="02070309020205020404" pitchFamily="49" charset="0"/>
                <a:cs typeface="Courier New" panose="02070309020205020404" pitchFamily="49" charset="0"/>
              </a:rPr>
              <a:t>    char *text;</a:t>
            </a:r>
          </a:p>
          <a:p>
            <a:r>
              <a:rPr lang="en-US" sz="1100" b="1" dirty="0">
                <a:latin typeface="Courier New" panose="02070309020205020404" pitchFamily="49" charset="0"/>
                <a:cs typeface="Courier New" panose="02070309020205020404" pitchFamily="49" charset="0"/>
              </a:rPr>
              <a:t>    struct </a:t>
            </a:r>
            <a:r>
              <a:rPr lang="en-US" sz="1100" b="1" dirty="0" err="1">
                <a:latin typeface="Courier New" panose="02070309020205020404" pitchFamily="49" charset="0"/>
                <a:cs typeface="Courier New" panose="02070309020205020404" pitchFamily="49" charset="0"/>
              </a:rPr>
              <a:t>lnode</a:t>
            </a:r>
            <a:r>
              <a:rPr lang="en-US" sz="1100" b="1" dirty="0">
                <a:latin typeface="Courier New" panose="02070309020205020404" pitchFamily="49" charset="0"/>
                <a:cs typeface="Courier New" panose="02070309020205020404" pitchFamily="49" charset="0"/>
              </a:rPr>
              <a:t> *next;</a:t>
            </a:r>
          </a:p>
          <a:p>
            <a:r>
              <a:rPr lang="en-US" sz="1100" b="1" dirty="0">
                <a:latin typeface="Courier New" panose="02070309020205020404" pitchFamily="49" charset="0"/>
                <a:cs typeface="Courier New" panose="02070309020205020404" pitchFamily="49" charset="0"/>
              </a:rPr>
              <a:t>};</a:t>
            </a:r>
          </a:p>
          <a:p>
            <a:endParaRPr lang="en-US" sz="1100" b="1" dirty="0">
              <a:latin typeface="Courier New" panose="02070309020205020404" pitchFamily="49" charset="0"/>
              <a:cs typeface="Courier New" panose="02070309020205020404" pitchFamily="49" charset="0"/>
            </a:endParaRPr>
          </a:p>
          <a:p>
            <a:r>
              <a:rPr lang="en-US" sz="1100" b="1" dirty="0">
                <a:latin typeface="Courier New" panose="02070309020205020404" pitchFamily="49" charset="0"/>
                <a:cs typeface="Courier New" panose="02070309020205020404" pitchFamily="49" charset="0"/>
              </a:rPr>
              <a:t>struct list {</a:t>
            </a:r>
          </a:p>
          <a:p>
            <a:r>
              <a:rPr lang="en-US" sz="1100" b="1" dirty="0">
                <a:latin typeface="Courier New" panose="02070309020205020404" pitchFamily="49" charset="0"/>
                <a:cs typeface="Courier New" panose="02070309020205020404" pitchFamily="49" charset="0"/>
              </a:rPr>
              <a:t>  struct </a:t>
            </a:r>
            <a:r>
              <a:rPr lang="en-US" sz="1100" b="1" dirty="0" err="1">
                <a:latin typeface="Courier New" panose="02070309020205020404" pitchFamily="49" charset="0"/>
                <a:cs typeface="Courier New" panose="02070309020205020404" pitchFamily="49" charset="0"/>
              </a:rPr>
              <a:t>lnode</a:t>
            </a:r>
            <a:r>
              <a:rPr lang="en-US" sz="1100" b="1" dirty="0">
                <a:latin typeface="Courier New" panose="02070309020205020404" pitchFamily="49" charset="0"/>
                <a:cs typeface="Courier New" panose="02070309020205020404" pitchFamily="49" charset="0"/>
              </a:rPr>
              <a:t> *head;</a:t>
            </a:r>
          </a:p>
          <a:p>
            <a:r>
              <a:rPr lang="en-US" sz="1100" b="1" dirty="0">
                <a:latin typeface="Courier New" panose="02070309020205020404" pitchFamily="49" charset="0"/>
                <a:cs typeface="Courier New" panose="02070309020205020404" pitchFamily="49" charset="0"/>
              </a:rPr>
              <a:t>  struct </a:t>
            </a:r>
            <a:r>
              <a:rPr lang="en-US" sz="1100" b="1" dirty="0" err="1">
                <a:latin typeface="Courier New" panose="02070309020205020404" pitchFamily="49" charset="0"/>
                <a:cs typeface="Courier New" panose="02070309020205020404" pitchFamily="49" charset="0"/>
              </a:rPr>
              <a:t>lnode</a:t>
            </a:r>
            <a:r>
              <a:rPr lang="en-US" sz="1100" b="1" dirty="0">
                <a:latin typeface="Courier New" panose="02070309020205020404" pitchFamily="49" charset="0"/>
                <a:cs typeface="Courier New" panose="02070309020205020404" pitchFamily="49" charset="0"/>
              </a:rPr>
              <a:t> *tail;</a:t>
            </a:r>
          </a:p>
          <a:p>
            <a:r>
              <a:rPr lang="en-US" sz="1100" b="1" dirty="0">
                <a:latin typeface="Courier New" panose="02070309020205020404" pitchFamily="49" charset="0"/>
                <a:cs typeface="Courier New" panose="02070309020205020404" pitchFamily="49" charset="0"/>
              </a:rPr>
              <a:t>};</a:t>
            </a:r>
          </a:p>
          <a:p>
            <a:endParaRPr lang="en-US" sz="1100" b="1" dirty="0">
              <a:latin typeface="Courier New" panose="02070309020205020404" pitchFamily="49" charset="0"/>
              <a:cs typeface="Courier New" panose="02070309020205020404" pitchFamily="49" charset="0"/>
            </a:endParaRPr>
          </a:p>
          <a:p>
            <a:r>
              <a:rPr lang="en-US" sz="1100" b="1" dirty="0">
                <a:solidFill>
                  <a:schemeClr val="accent1"/>
                </a:solidFill>
                <a:latin typeface="Courier New" panose="02070309020205020404" pitchFamily="49" charset="0"/>
                <a:cs typeface="Courier New" panose="02070309020205020404" pitchFamily="49" charset="0"/>
              </a:rPr>
              <a:t>void </a:t>
            </a:r>
            <a:r>
              <a:rPr lang="en-US" sz="1100" b="1" dirty="0" err="1">
                <a:solidFill>
                  <a:schemeClr val="accent1"/>
                </a:solidFill>
                <a:latin typeface="Courier New" panose="02070309020205020404" pitchFamily="49" charset="0"/>
                <a:cs typeface="Courier New" panose="02070309020205020404" pitchFamily="49" charset="0"/>
              </a:rPr>
              <a:t>list_add</a:t>
            </a:r>
            <a:r>
              <a:rPr lang="en-US" sz="1100" b="1" dirty="0">
                <a:solidFill>
                  <a:schemeClr val="accent1"/>
                </a:solidFill>
                <a:latin typeface="Courier New" panose="02070309020205020404" pitchFamily="49" charset="0"/>
                <a:cs typeface="Courier New" panose="02070309020205020404" pitchFamily="49" charset="0"/>
              </a:rPr>
              <a:t>(</a:t>
            </a:r>
            <a:r>
              <a:rPr lang="en-US" sz="1100" b="1" dirty="0" err="1">
                <a:solidFill>
                  <a:schemeClr val="accent1"/>
                </a:solidFill>
                <a:latin typeface="Courier New" panose="02070309020205020404" pitchFamily="49" charset="0"/>
                <a:cs typeface="Courier New" panose="02070309020205020404" pitchFamily="49" charset="0"/>
              </a:rPr>
              <a:t>lst</a:t>
            </a:r>
            <a:r>
              <a:rPr lang="en-US" sz="1100" b="1" dirty="0">
                <a:solidFill>
                  <a:schemeClr val="accent1"/>
                </a:solidFill>
                <a:latin typeface="Courier New" panose="02070309020205020404" pitchFamily="49" charset="0"/>
                <a:cs typeface="Courier New" panose="02070309020205020404" pitchFamily="49" charset="0"/>
              </a:rPr>
              <a:t>, line)</a:t>
            </a:r>
          </a:p>
          <a:p>
            <a:r>
              <a:rPr lang="en-US" sz="1100" b="1" dirty="0">
                <a:solidFill>
                  <a:schemeClr val="accent1"/>
                </a:solidFill>
                <a:latin typeface="Courier New" panose="02070309020205020404" pitchFamily="49" charset="0"/>
                <a:cs typeface="Courier New" panose="02070309020205020404" pitchFamily="49" charset="0"/>
              </a:rPr>
              <a:t>    struct list *</a:t>
            </a:r>
            <a:r>
              <a:rPr lang="en-US" sz="1100" b="1" dirty="0" err="1">
                <a:solidFill>
                  <a:schemeClr val="accent1"/>
                </a:solidFill>
                <a:latin typeface="Courier New" panose="02070309020205020404" pitchFamily="49" charset="0"/>
                <a:cs typeface="Courier New" panose="02070309020205020404" pitchFamily="49" charset="0"/>
              </a:rPr>
              <a:t>lst</a:t>
            </a:r>
            <a:r>
              <a:rPr lang="en-US" sz="1100" b="1" dirty="0">
                <a:solidFill>
                  <a:schemeClr val="accent1"/>
                </a:solidFill>
                <a:latin typeface="Courier New" panose="02070309020205020404" pitchFamily="49" charset="0"/>
                <a:cs typeface="Courier New" panose="02070309020205020404" pitchFamily="49" charset="0"/>
              </a:rPr>
              <a:t>;</a:t>
            </a:r>
          </a:p>
          <a:p>
            <a:r>
              <a:rPr lang="en-US" sz="1100" b="1" dirty="0">
                <a:solidFill>
                  <a:schemeClr val="accent1"/>
                </a:solidFill>
                <a:latin typeface="Courier New" panose="02070309020205020404" pitchFamily="49" charset="0"/>
                <a:cs typeface="Courier New" panose="02070309020205020404" pitchFamily="49" charset="0"/>
              </a:rPr>
              <a:t>    char *line;</a:t>
            </a:r>
          </a:p>
          <a:p>
            <a:r>
              <a:rPr lang="en-US" sz="1100" b="1" dirty="0">
                <a:solidFill>
                  <a:schemeClr val="accent1"/>
                </a:solidFill>
                <a:latin typeface="Courier New" panose="02070309020205020404" pitchFamily="49" charset="0"/>
                <a:cs typeface="Courier New" panose="02070309020205020404" pitchFamily="49" charset="0"/>
              </a:rPr>
              <a:t>{</a:t>
            </a:r>
          </a:p>
          <a:p>
            <a:r>
              <a:rPr lang="en-US" sz="1100" b="1" dirty="0">
                <a:solidFill>
                  <a:schemeClr val="accent1"/>
                </a:solidFill>
                <a:latin typeface="Courier New" panose="02070309020205020404" pitchFamily="49" charset="0"/>
                <a:cs typeface="Courier New" panose="02070309020205020404" pitchFamily="49" charset="0"/>
              </a:rPr>
              <a:t>      char *save = (char *) malloc(</a:t>
            </a:r>
            <a:r>
              <a:rPr lang="en-US" sz="1100" b="1" dirty="0" err="1">
                <a:solidFill>
                  <a:schemeClr val="accent1"/>
                </a:solidFill>
                <a:latin typeface="Courier New" panose="02070309020205020404" pitchFamily="49" charset="0"/>
                <a:cs typeface="Courier New" panose="02070309020205020404" pitchFamily="49" charset="0"/>
              </a:rPr>
              <a:t>strlen</a:t>
            </a:r>
            <a:r>
              <a:rPr lang="en-US" sz="1100" b="1" dirty="0">
                <a:solidFill>
                  <a:schemeClr val="accent1"/>
                </a:solidFill>
                <a:latin typeface="Courier New" panose="02070309020205020404" pitchFamily="49" charset="0"/>
                <a:cs typeface="Courier New" panose="02070309020205020404" pitchFamily="49" charset="0"/>
              </a:rPr>
              <a:t>(line)+1);</a:t>
            </a:r>
          </a:p>
          <a:p>
            <a:r>
              <a:rPr lang="en-US" sz="1100" b="1" dirty="0">
                <a:solidFill>
                  <a:schemeClr val="accent1"/>
                </a:solidFill>
                <a:latin typeface="Courier New" panose="02070309020205020404" pitchFamily="49" charset="0"/>
                <a:cs typeface="Courier New" panose="02070309020205020404" pitchFamily="49" charset="0"/>
              </a:rPr>
              <a:t>      </a:t>
            </a:r>
            <a:r>
              <a:rPr lang="en-US" sz="1100" b="1" dirty="0" err="1">
                <a:solidFill>
                  <a:schemeClr val="accent1"/>
                </a:solidFill>
                <a:latin typeface="Courier New" panose="02070309020205020404" pitchFamily="49" charset="0"/>
                <a:cs typeface="Courier New" panose="02070309020205020404" pitchFamily="49" charset="0"/>
              </a:rPr>
              <a:t>strcpy</a:t>
            </a:r>
            <a:r>
              <a:rPr lang="en-US" sz="1100" b="1" dirty="0">
                <a:solidFill>
                  <a:schemeClr val="accent1"/>
                </a:solidFill>
                <a:latin typeface="Courier New" panose="02070309020205020404" pitchFamily="49" charset="0"/>
                <a:cs typeface="Courier New" panose="02070309020205020404" pitchFamily="49" charset="0"/>
              </a:rPr>
              <a:t>(save, line);</a:t>
            </a:r>
          </a:p>
          <a:p>
            <a:r>
              <a:rPr lang="en-US" sz="1100" b="1" dirty="0">
                <a:solidFill>
                  <a:schemeClr val="accent1"/>
                </a:solidFill>
                <a:latin typeface="Courier New" panose="02070309020205020404" pitchFamily="49" charset="0"/>
                <a:cs typeface="Courier New" panose="02070309020205020404" pitchFamily="49" charset="0"/>
              </a:rPr>
              <a:t>      struct </a:t>
            </a:r>
            <a:r>
              <a:rPr lang="en-US" sz="1100" b="1" dirty="0" err="1">
                <a:solidFill>
                  <a:schemeClr val="accent1"/>
                </a:solidFill>
                <a:latin typeface="Courier New" panose="02070309020205020404" pitchFamily="49" charset="0"/>
                <a:cs typeface="Courier New" panose="02070309020205020404" pitchFamily="49" charset="0"/>
              </a:rPr>
              <a:t>lnode</a:t>
            </a:r>
            <a:r>
              <a:rPr lang="en-US" sz="1100" b="1" dirty="0">
                <a:solidFill>
                  <a:schemeClr val="accent1"/>
                </a:solidFill>
                <a:latin typeface="Courier New" panose="02070309020205020404" pitchFamily="49" charset="0"/>
                <a:cs typeface="Courier New" panose="02070309020205020404" pitchFamily="49" charset="0"/>
              </a:rPr>
              <a:t> *new = (struct </a:t>
            </a:r>
            <a:r>
              <a:rPr lang="en-US" sz="1100" b="1" dirty="0" err="1">
                <a:solidFill>
                  <a:schemeClr val="accent1"/>
                </a:solidFill>
                <a:latin typeface="Courier New" panose="02070309020205020404" pitchFamily="49" charset="0"/>
                <a:cs typeface="Courier New" panose="02070309020205020404" pitchFamily="49" charset="0"/>
              </a:rPr>
              <a:t>lnode</a:t>
            </a:r>
            <a:r>
              <a:rPr lang="en-US" sz="1100" b="1" dirty="0">
                <a:solidFill>
                  <a:schemeClr val="accent1"/>
                </a:solidFill>
                <a:latin typeface="Courier New" panose="02070309020205020404" pitchFamily="49" charset="0"/>
                <a:cs typeface="Courier New" panose="02070309020205020404" pitchFamily="49" charset="0"/>
              </a:rPr>
              <a:t> *) </a:t>
            </a:r>
          </a:p>
          <a:p>
            <a:r>
              <a:rPr lang="en-US" sz="1100" b="1" dirty="0">
                <a:solidFill>
                  <a:schemeClr val="accent1"/>
                </a:solidFill>
                <a:latin typeface="Courier New" panose="02070309020205020404" pitchFamily="49" charset="0"/>
                <a:cs typeface="Courier New" panose="02070309020205020404" pitchFamily="49" charset="0"/>
              </a:rPr>
              <a:t>	malloc(</a:t>
            </a:r>
            <a:r>
              <a:rPr lang="en-US" sz="1100" b="1" dirty="0" err="1">
                <a:solidFill>
                  <a:schemeClr val="accent1"/>
                </a:solidFill>
                <a:latin typeface="Courier New" panose="02070309020205020404" pitchFamily="49" charset="0"/>
                <a:cs typeface="Courier New" panose="02070309020205020404" pitchFamily="49" charset="0"/>
              </a:rPr>
              <a:t>sizeof</a:t>
            </a:r>
            <a:r>
              <a:rPr lang="en-US" sz="1100" b="1" dirty="0">
                <a:solidFill>
                  <a:schemeClr val="accent1"/>
                </a:solidFill>
                <a:latin typeface="Courier New" panose="02070309020205020404" pitchFamily="49" charset="0"/>
                <a:cs typeface="Courier New" panose="02070309020205020404" pitchFamily="49" charset="0"/>
              </a:rPr>
              <a:t>(struct </a:t>
            </a:r>
            <a:r>
              <a:rPr lang="en-US" sz="1100" b="1" dirty="0" err="1">
                <a:solidFill>
                  <a:schemeClr val="accent1"/>
                </a:solidFill>
                <a:latin typeface="Courier New" panose="02070309020205020404" pitchFamily="49" charset="0"/>
                <a:cs typeface="Courier New" panose="02070309020205020404" pitchFamily="49" charset="0"/>
              </a:rPr>
              <a:t>lnode</a:t>
            </a:r>
            <a:r>
              <a:rPr lang="en-US" sz="1100" b="1" dirty="0">
                <a:solidFill>
                  <a:schemeClr val="accent1"/>
                </a:solidFill>
                <a:latin typeface="Courier New" panose="02070309020205020404" pitchFamily="49" charset="0"/>
                <a:cs typeface="Courier New" panose="02070309020205020404" pitchFamily="49" charset="0"/>
              </a:rPr>
              <a:t>));</a:t>
            </a:r>
          </a:p>
          <a:p>
            <a:r>
              <a:rPr lang="en-US" sz="1100" b="1" dirty="0">
                <a:solidFill>
                  <a:schemeClr val="accent1"/>
                </a:solidFill>
                <a:latin typeface="Courier New" panose="02070309020205020404" pitchFamily="49" charset="0"/>
                <a:cs typeface="Courier New" panose="02070309020205020404" pitchFamily="49" charset="0"/>
              </a:rPr>
              <a:t>      if ( </a:t>
            </a:r>
            <a:r>
              <a:rPr lang="en-US" sz="1100" b="1" dirty="0" err="1">
                <a:solidFill>
                  <a:schemeClr val="accent1"/>
                </a:solidFill>
                <a:latin typeface="Courier New" panose="02070309020205020404" pitchFamily="49" charset="0"/>
                <a:cs typeface="Courier New" panose="02070309020205020404" pitchFamily="49" charset="0"/>
              </a:rPr>
              <a:t>lst</a:t>
            </a:r>
            <a:r>
              <a:rPr lang="en-US" sz="1100" b="1" dirty="0">
                <a:solidFill>
                  <a:schemeClr val="accent1"/>
                </a:solidFill>
                <a:latin typeface="Courier New" panose="02070309020205020404" pitchFamily="49" charset="0"/>
                <a:cs typeface="Courier New" panose="02070309020205020404" pitchFamily="49" charset="0"/>
              </a:rPr>
              <a:t>-&gt;tail != NULL ) </a:t>
            </a:r>
            <a:r>
              <a:rPr lang="en-US" sz="1100" b="1" dirty="0" err="1">
                <a:solidFill>
                  <a:schemeClr val="accent1"/>
                </a:solidFill>
                <a:latin typeface="Courier New" panose="02070309020205020404" pitchFamily="49" charset="0"/>
                <a:cs typeface="Courier New" panose="02070309020205020404" pitchFamily="49" charset="0"/>
              </a:rPr>
              <a:t>lst</a:t>
            </a:r>
            <a:r>
              <a:rPr lang="en-US" sz="1100" b="1" dirty="0">
                <a:solidFill>
                  <a:schemeClr val="accent1"/>
                </a:solidFill>
                <a:latin typeface="Courier New" panose="02070309020205020404" pitchFamily="49" charset="0"/>
                <a:cs typeface="Courier New" panose="02070309020205020404" pitchFamily="49" charset="0"/>
              </a:rPr>
              <a:t>-&gt;tail-&gt;next = new;</a:t>
            </a:r>
          </a:p>
          <a:p>
            <a:r>
              <a:rPr lang="en-US" sz="1100" b="1" dirty="0">
                <a:solidFill>
                  <a:schemeClr val="accent1"/>
                </a:solidFill>
                <a:latin typeface="Courier New" panose="02070309020205020404" pitchFamily="49" charset="0"/>
                <a:cs typeface="Courier New" panose="02070309020205020404" pitchFamily="49" charset="0"/>
              </a:rPr>
              <a:t>      new-&gt;text = save;</a:t>
            </a:r>
          </a:p>
          <a:p>
            <a:r>
              <a:rPr lang="en-US" sz="1100" b="1" dirty="0">
                <a:solidFill>
                  <a:schemeClr val="accent1"/>
                </a:solidFill>
                <a:latin typeface="Courier New" panose="02070309020205020404" pitchFamily="49" charset="0"/>
                <a:cs typeface="Courier New" panose="02070309020205020404" pitchFamily="49" charset="0"/>
              </a:rPr>
              <a:t>      new-&gt;next = NULL;</a:t>
            </a:r>
          </a:p>
          <a:p>
            <a:r>
              <a:rPr lang="en-US" sz="1100" b="1" dirty="0">
                <a:solidFill>
                  <a:schemeClr val="accent1"/>
                </a:solidFill>
                <a:latin typeface="Courier New" panose="02070309020205020404" pitchFamily="49" charset="0"/>
                <a:cs typeface="Courier New" panose="02070309020205020404" pitchFamily="49" charset="0"/>
              </a:rPr>
              <a:t>      </a:t>
            </a:r>
            <a:r>
              <a:rPr lang="en-US" sz="1100" b="1" dirty="0" err="1">
                <a:solidFill>
                  <a:schemeClr val="accent1"/>
                </a:solidFill>
                <a:latin typeface="Courier New" panose="02070309020205020404" pitchFamily="49" charset="0"/>
                <a:cs typeface="Courier New" panose="02070309020205020404" pitchFamily="49" charset="0"/>
              </a:rPr>
              <a:t>lst</a:t>
            </a:r>
            <a:r>
              <a:rPr lang="en-US" sz="1100" b="1" dirty="0">
                <a:solidFill>
                  <a:schemeClr val="accent1"/>
                </a:solidFill>
                <a:latin typeface="Courier New" panose="02070309020205020404" pitchFamily="49" charset="0"/>
                <a:cs typeface="Courier New" panose="02070309020205020404" pitchFamily="49" charset="0"/>
              </a:rPr>
              <a:t>-&gt;tail = new;</a:t>
            </a:r>
          </a:p>
          <a:p>
            <a:endParaRPr lang="en-US" sz="1100" b="1" dirty="0">
              <a:solidFill>
                <a:schemeClr val="accent1"/>
              </a:solidFill>
              <a:latin typeface="Courier New" panose="02070309020205020404" pitchFamily="49" charset="0"/>
              <a:cs typeface="Courier New" panose="02070309020205020404" pitchFamily="49" charset="0"/>
            </a:endParaRPr>
          </a:p>
          <a:p>
            <a:r>
              <a:rPr lang="en-US" sz="1100" b="1" dirty="0">
                <a:solidFill>
                  <a:schemeClr val="accent1"/>
                </a:solidFill>
                <a:latin typeface="Courier New" panose="02070309020205020404" pitchFamily="49" charset="0"/>
                <a:cs typeface="Courier New" panose="02070309020205020404" pitchFamily="49" charset="0"/>
              </a:rPr>
              <a:t>      if ( </a:t>
            </a:r>
            <a:r>
              <a:rPr lang="en-US" sz="1100" b="1" dirty="0" err="1">
                <a:solidFill>
                  <a:schemeClr val="accent1"/>
                </a:solidFill>
                <a:latin typeface="Courier New" panose="02070309020205020404" pitchFamily="49" charset="0"/>
                <a:cs typeface="Courier New" panose="02070309020205020404" pitchFamily="49" charset="0"/>
              </a:rPr>
              <a:t>lst</a:t>
            </a:r>
            <a:r>
              <a:rPr lang="en-US" sz="1100" b="1" dirty="0">
                <a:solidFill>
                  <a:schemeClr val="accent1"/>
                </a:solidFill>
                <a:latin typeface="Courier New" panose="02070309020205020404" pitchFamily="49" charset="0"/>
                <a:cs typeface="Courier New" panose="02070309020205020404" pitchFamily="49" charset="0"/>
              </a:rPr>
              <a:t>-&gt;head == NULL ) </a:t>
            </a:r>
            <a:r>
              <a:rPr lang="en-US" sz="1100" b="1" dirty="0" err="1">
                <a:solidFill>
                  <a:schemeClr val="accent1"/>
                </a:solidFill>
                <a:latin typeface="Courier New" panose="02070309020205020404" pitchFamily="49" charset="0"/>
                <a:cs typeface="Courier New" panose="02070309020205020404" pitchFamily="49" charset="0"/>
              </a:rPr>
              <a:t>lst</a:t>
            </a:r>
            <a:r>
              <a:rPr lang="en-US" sz="1100" b="1" dirty="0">
                <a:solidFill>
                  <a:schemeClr val="accent1"/>
                </a:solidFill>
                <a:latin typeface="Courier New" panose="02070309020205020404" pitchFamily="49" charset="0"/>
                <a:cs typeface="Courier New" panose="02070309020205020404" pitchFamily="49" charset="0"/>
              </a:rPr>
              <a:t>-&gt;head = new;</a:t>
            </a:r>
          </a:p>
          <a:p>
            <a:r>
              <a:rPr lang="en-US" sz="1100" b="1" dirty="0">
                <a:solidFill>
                  <a:schemeClr val="accent1"/>
                </a:solidFill>
                <a:latin typeface="Courier New" panose="02070309020205020404" pitchFamily="49" charset="0"/>
                <a:cs typeface="Courier New" panose="02070309020205020404" pitchFamily="49" charset="0"/>
              </a:rPr>
              <a:t>}</a:t>
            </a:r>
          </a:p>
        </p:txBody>
      </p:sp>
      <p:sp>
        <p:nvSpPr>
          <p:cNvPr id="12" name="TextBox 11">
            <a:extLst>
              <a:ext uri="{FF2B5EF4-FFF2-40B4-BE49-F238E27FC236}">
                <a16:creationId xmlns:a16="http://schemas.microsoft.com/office/drawing/2014/main" id="{B9EAD357-5BE9-4485-B750-2498DF904973}"/>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kr_06_09.c</a:t>
            </a:r>
          </a:p>
        </p:txBody>
      </p:sp>
      <p:sp>
        <p:nvSpPr>
          <p:cNvPr id="2" name="TextBox 1">
            <a:extLst>
              <a:ext uri="{FF2B5EF4-FFF2-40B4-BE49-F238E27FC236}">
                <a16:creationId xmlns:a16="http://schemas.microsoft.com/office/drawing/2014/main" id="{08B45539-F7CE-4BC6-B08F-6F46C2BF3445}"/>
              </a:ext>
            </a:extLst>
          </p:cNvPr>
          <p:cNvSpPr txBox="1"/>
          <p:nvPr/>
        </p:nvSpPr>
        <p:spPr>
          <a:xfrm>
            <a:off x="5218405" y="297560"/>
            <a:ext cx="6471643" cy="3139321"/>
          </a:xfrm>
          <a:prstGeom prst="rect">
            <a:avLst/>
          </a:prstGeom>
          <a:noFill/>
        </p:spPr>
        <p:txBody>
          <a:bodyPr wrap="none" rtlCol="0">
            <a:spAutoFit/>
          </a:bodyPr>
          <a:lstStyle/>
          <a:p>
            <a:endParaRPr lang="en-US" sz="1100" b="1" dirty="0">
              <a:latin typeface="Courier New" panose="02070309020205020404" pitchFamily="49" charset="0"/>
              <a:cs typeface="Courier New" panose="02070309020205020404" pitchFamily="49" charset="0"/>
            </a:endParaRPr>
          </a:p>
          <a:p>
            <a:r>
              <a:rPr lang="en-US" sz="1100" b="1" dirty="0">
                <a:latin typeface="Courier New" panose="02070309020205020404" pitchFamily="49" charset="0"/>
                <a:cs typeface="Courier New" panose="02070309020205020404" pitchFamily="49" charset="0"/>
              </a:rPr>
              <a:t>int main()</a:t>
            </a:r>
          </a:p>
          <a:p>
            <a:r>
              <a:rPr lang="en-US" sz="1100" b="1" dirty="0">
                <a:latin typeface="Courier New" panose="02070309020205020404" pitchFamily="49" charset="0"/>
                <a:cs typeface="Courier New" panose="02070309020205020404" pitchFamily="49" charset="0"/>
              </a:rPr>
              <a:t>{</a:t>
            </a:r>
          </a:p>
          <a:p>
            <a:r>
              <a:rPr lang="en-US" sz="1100" b="1" dirty="0">
                <a:latin typeface="Courier New" panose="02070309020205020404" pitchFamily="49" charset="0"/>
                <a:cs typeface="Courier New" panose="02070309020205020404" pitchFamily="49" charset="0"/>
              </a:rPr>
              <a:t>  char line[MAXLINE];</a:t>
            </a:r>
          </a:p>
          <a:p>
            <a:r>
              <a:rPr lang="en-US" sz="1100" b="1" dirty="0">
                <a:latin typeface="Courier New" panose="02070309020205020404" pitchFamily="49" charset="0"/>
                <a:cs typeface="Courier New" panose="02070309020205020404" pitchFamily="49" charset="0"/>
              </a:rPr>
              <a:t>  struct list </a:t>
            </a:r>
            <a:r>
              <a:rPr lang="en-US" sz="1100" b="1" dirty="0" err="1">
                <a:latin typeface="Courier New" panose="02070309020205020404" pitchFamily="49" charset="0"/>
                <a:cs typeface="Courier New" panose="02070309020205020404" pitchFamily="49" charset="0"/>
              </a:rPr>
              <a:t>mylist</a:t>
            </a:r>
            <a:r>
              <a:rPr lang="en-US" sz="1100" b="1" dirty="0">
                <a:latin typeface="Courier New" panose="02070309020205020404" pitchFamily="49" charset="0"/>
                <a:cs typeface="Courier New" panose="02070309020205020404" pitchFamily="49" charset="0"/>
              </a:rPr>
              <a:t>;</a:t>
            </a:r>
          </a:p>
          <a:p>
            <a:r>
              <a:rPr lang="en-US" sz="1100" b="1" dirty="0">
                <a:latin typeface="Courier New" panose="02070309020205020404" pitchFamily="49" charset="0"/>
                <a:cs typeface="Courier New" panose="02070309020205020404" pitchFamily="49" charset="0"/>
              </a:rPr>
              <a:t>  struct </a:t>
            </a:r>
            <a:r>
              <a:rPr lang="en-US" sz="1100" b="1" dirty="0" err="1">
                <a:latin typeface="Courier New" panose="02070309020205020404" pitchFamily="49" charset="0"/>
                <a:cs typeface="Courier New" panose="02070309020205020404" pitchFamily="49" charset="0"/>
              </a:rPr>
              <a:t>lnode</a:t>
            </a:r>
            <a:r>
              <a:rPr lang="en-US" sz="1100" b="1" dirty="0">
                <a:latin typeface="Courier New" panose="02070309020205020404" pitchFamily="49" charset="0"/>
                <a:cs typeface="Courier New" panose="02070309020205020404" pitchFamily="49" charset="0"/>
              </a:rPr>
              <a:t> *current;</a:t>
            </a:r>
          </a:p>
          <a:p>
            <a:endParaRPr lang="en-US" sz="1100" b="1" dirty="0">
              <a:latin typeface="Courier New" panose="02070309020205020404" pitchFamily="49" charset="0"/>
              <a:cs typeface="Courier New" panose="02070309020205020404" pitchFamily="49" charset="0"/>
            </a:endParaRPr>
          </a:p>
          <a:p>
            <a:r>
              <a:rPr lang="en-US" sz="1100" b="1" dirty="0">
                <a:latin typeface="Courier New" panose="02070309020205020404" pitchFamily="49" charset="0"/>
                <a:cs typeface="Courier New" panose="02070309020205020404" pitchFamily="49" charset="0"/>
              </a:rPr>
              <a:t>  </a:t>
            </a:r>
            <a:r>
              <a:rPr lang="en-US" sz="1100" b="1" dirty="0" err="1">
                <a:latin typeface="Courier New" panose="02070309020205020404" pitchFamily="49" charset="0"/>
                <a:cs typeface="Courier New" panose="02070309020205020404" pitchFamily="49" charset="0"/>
              </a:rPr>
              <a:t>mylist.head</a:t>
            </a:r>
            <a:r>
              <a:rPr lang="en-US" sz="1100" b="1" dirty="0">
                <a:latin typeface="Courier New" panose="02070309020205020404" pitchFamily="49" charset="0"/>
                <a:cs typeface="Courier New" panose="02070309020205020404" pitchFamily="49" charset="0"/>
              </a:rPr>
              <a:t> = NULL;</a:t>
            </a:r>
          </a:p>
          <a:p>
            <a:r>
              <a:rPr lang="en-US" sz="1100" b="1" dirty="0">
                <a:latin typeface="Courier New" panose="02070309020205020404" pitchFamily="49" charset="0"/>
                <a:cs typeface="Courier New" panose="02070309020205020404" pitchFamily="49" charset="0"/>
              </a:rPr>
              <a:t>  </a:t>
            </a:r>
            <a:r>
              <a:rPr lang="en-US" sz="1100" b="1" dirty="0" err="1">
                <a:latin typeface="Courier New" panose="02070309020205020404" pitchFamily="49" charset="0"/>
                <a:cs typeface="Courier New" panose="02070309020205020404" pitchFamily="49" charset="0"/>
              </a:rPr>
              <a:t>mylist.tail</a:t>
            </a:r>
            <a:r>
              <a:rPr lang="en-US" sz="1100" b="1" dirty="0">
                <a:latin typeface="Courier New" panose="02070309020205020404" pitchFamily="49" charset="0"/>
                <a:cs typeface="Courier New" panose="02070309020205020404" pitchFamily="49" charset="0"/>
              </a:rPr>
              <a:t> = NULL;</a:t>
            </a:r>
          </a:p>
          <a:p>
            <a:endParaRPr lang="en-US" sz="1100" b="1" dirty="0">
              <a:latin typeface="Courier New" panose="02070309020205020404" pitchFamily="49" charset="0"/>
              <a:cs typeface="Courier New" panose="02070309020205020404" pitchFamily="49" charset="0"/>
            </a:endParaRPr>
          </a:p>
          <a:p>
            <a:r>
              <a:rPr lang="en-US" sz="1100" b="1" dirty="0">
                <a:latin typeface="Courier New" panose="02070309020205020404" pitchFamily="49" charset="0"/>
                <a:cs typeface="Courier New" panose="02070309020205020404" pitchFamily="49" charset="0"/>
              </a:rPr>
              <a:t>  while(</a:t>
            </a:r>
            <a:r>
              <a:rPr lang="en-US" sz="1100" b="1" dirty="0" err="1">
                <a:latin typeface="Courier New" panose="02070309020205020404" pitchFamily="49" charset="0"/>
                <a:cs typeface="Courier New" panose="02070309020205020404" pitchFamily="49" charset="0"/>
              </a:rPr>
              <a:t>fgets</a:t>
            </a:r>
            <a:r>
              <a:rPr lang="en-US" sz="1100" b="1" dirty="0">
                <a:latin typeface="Courier New" panose="02070309020205020404" pitchFamily="49" charset="0"/>
                <a:cs typeface="Courier New" panose="02070309020205020404" pitchFamily="49" charset="0"/>
              </a:rPr>
              <a:t>(line, MAXLINE, stdin) != NULL) {</a:t>
            </a:r>
          </a:p>
          <a:p>
            <a:r>
              <a:rPr lang="en-US" sz="1100" b="1" dirty="0">
                <a:solidFill>
                  <a:schemeClr val="accent1"/>
                </a:solidFill>
                <a:latin typeface="Courier New" panose="02070309020205020404" pitchFamily="49" charset="0"/>
                <a:cs typeface="Courier New" panose="02070309020205020404" pitchFamily="49" charset="0"/>
              </a:rPr>
              <a:t>      </a:t>
            </a:r>
            <a:r>
              <a:rPr lang="en-US" sz="1100" b="1" dirty="0" err="1">
                <a:solidFill>
                  <a:schemeClr val="accent1"/>
                </a:solidFill>
                <a:latin typeface="Courier New" panose="02070309020205020404" pitchFamily="49" charset="0"/>
                <a:cs typeface="Courier New" panose="02070309020205020404" pitchFamily="49" charset="0"/>
              </a:rPr>
              <a:t>list_add</a:t>
            </a:r>
            <a:r>
              <a:rPr lang="en-US" sz="1100" b="1" dirty="0">
                <a:solidFill>
                  <a:schemeClr val="accent1"/>
                </a:solidFill>
                <a:latin typeface="Courier New" panose="02070309020205020404" pitchFamily="49" charset="0"/>
                <a:cs typeface="Courier New" panose="02070309020205020404" pitchFamily="49" charset="0"/>
              </a:rPr>
              <a:t>(&amp;</a:t>
            </a:r>
            <a:r>
              <a:rPr lang="en-US" sz="1100" b="1" dirty="0" err="1">
                <a:solidFill>
                  <a:schemeClr val="accent1"/>
                </a:solidFill>
                <a:latin typeface="Courier New" panose="02070309020205020404" pitchFamily="49" charset="0"/>
                <a:cs typeface="Courier New" panose="02070309020205020404" pitchFamily="49" charset="0"/>
              </a:rPr>
              <a:t>mylist</a:t>
            </a:r>
            <a:r>
              <a:rPr lang="en-US" sz="1100" b="1" dirty="0">
                <a:solidFill>
                  <a:schemeClr val="accent1"/>
                </a:solidFill>
                <a:latin typeface="Courier New" panose="02070309020205020404" pitchFamily="49" charset="0"/>
                <a:cs typeface="Courier New" panose="02070309020205020404" pitchFamily="49" charset="0"/>
              </a:rPr>
              <a:t>, line);</a:t>
            </a:r>
          </a:p>
          <a:p>
            <a:r>
              <a:rPr lang="en-US" sz="1100" b="1" dirty="0">
                <a:latin typeface="Courier New" panose="02070309020205020404" pitchFamily="49" charset="0"/>
                <a:cs typeface="Courier New" panose="02070309020205020404" pitchFamily="49" charset="0"/>
              </a:rPr>
              <a:t>  }</a:t>
            </a:r>
          </a:p>
          <a:p>
            <a:endParaRPr lang="en-US" sz="1100" b="1" dirty="0">
              <a:latin typeface="Courier New" panose="02070309020205020404" pitchFamily="49" charset="0"/>
              <a:cs typeface="Courier New" panose="02070309020205020404" pitchFamily="49" charset="0"/>
            </a:endParaRPr>
          </a:p>
          <a:p>
            <a:r>
              <a:rPr lang="en-US" sz="1100" b="1" dirty="0">
                <a:latin typeface="Courier New" panose="02070309020205020404" pitchFamily="49" charset="0"/>
                <a:cs typeface="Courier New" panose="02070309020205020404" pitchFamily="49" charset="0"/>
              </a:rPr>
              <a:t>  for (current = </a:t>
            </a:r>
            <a:r>
              <a:rPr lang="en-US" sz="1100" b="1" dirty="0" err="1">
                <a:latin typeface="Courier New" panose="02070309020205020404" pitchFamily="49" charset="0"/>
                <a:cs typeface="Courier New" panose="02070309020205020404" pitchFamily="49" charset="0"/>
              </a:rPr>
              <a:t>mylist.head</a:t>
            </a:r>
            <a:r>
              <a:rPr lang="en-US" sz="1100" b="1" dirty="0">
                <a:latin typeface="Courier New" panose="02070309020205020404" pitchFamily="49" charset="0"/>
                <a:cs typeface="Courier New" panose="02070309020205020404" pitchFamily="49" charset="0"/>
              </a:rPr>
              <a:t>; current != NULL; current = current-&gt;next ) {</a:t>
            </a:r>
          </a:p>
          <a:p>
            <a:r>
              <a:rPr lang="en-US" sz="1100" b="1" dirty="0">
                <a:latin typeface="Courier New" panose="02070309020205020404" pitchFamily="49" charset="0"/>
                <a:cs typeface="Courier New" panose="02070309020205020404" pitchFamily="49" charset="0"/>
              </a:rPr>
              <a:t>      </a:t>
            </a:r>
            <a:r>
              <a:rPr lang="en-US" sz="1100" b="1" dirty="0" err="1">
                <a:latin typeface="Courier New" panose="02070309020205020404" pitchFamily="49" charset="0"/>
                <a:cs typeface="Courier New" panose="02070309020205020404" pitchFamily="49" charset="0"/>
              </a:rPr>
              <a:t>printf</a:t>
            </a:r>
            <a:r>
              <a:rPr lang="en-US" sz="1100" b="1" dirty="0">
                <a:latin typeface="Courier New" panose="02070309020205020404" pitchFamily="49" charset="0"/>
                <a:cs typeface="Courier New" panose="02070309020205020404" pitchFamily="49" charset="0"/>
              </a:rPr>
              <a:t>("%s", current-&gt;text);</a:t>
            </a:r>
          </a:p>
          <a:p>
            <a:r>
              <a:rPr lang="en-US" sz="1100" b="1" dirty="0">
                <a:latin typeface="Courier New" panose="02070309020205020404" pitchFamily="49" charset="0"/>
                <a:cs typeface="Courier New" panose="02070309020205020404" pitchFamily="49" charset="0"/>
              </a:rPr>
              <a:t>  }</a:t>
            </a:r>
          </a:p>
          <a:p>
            <a:r>
              <a:rPr lang="en-US" sz="1100" b="1" dirty="0">
                <a:latin typeface="Courier New" panose="02070309020205020404" pitchFamily="49" charset="0"/>
                <a:cs typeface="Courier New" panose="02070309020205020404" pitchFamily="49" charset="0"/>
              </a:rPr>
              <a:t>}</a:t>
            </a:r>
          </a:p>
        </p:txBody>
      </p:sp>
      <p:sp>
        <p:nvSpPr>
          <p:cNvPr id="5" name="Title 4">
            <a:extLst>
              <a:ext uri="{FF2B5EF4-FFF2-40B4-BE49-F238E27FC236}">
                <a16:creationId xmlns:a16="http://schemas.microsoft.com/office/drawing/2014/main" id="{E73FD288-1F75-7C5A-20CA-14A77040505D}"/>
              </a:ext>
            </a:extLst>
          </p:cNvPr>
          <p:cNvSpPr>
            <a:spLocks noGrp="1"/>
          </p:cNvSpPr>
          <p:nvPr>
            <p:ph type="title"/>
          </p:nvPr>
        </p:nvSpPr>
        <p:spPr>
          <a:xfrm>
            <a:off x="922202" y="4576164"/>
            <a:ext cx="10515600" cy="1325563"/>
          </a:xfrm>
        </p:spPr>
        <p:txBody>
          <a:bodyPr/>
          <a:lstStyle/>
          <a:p>
            <a:pPr algn="r"/>
            <a:r>
              <a:rPr lang="en-US" dirty="0"/>
              <a:t>Linked List in a Function</a:t>
            </a:r>
          </a:p>
        </p:txBody>
      </p:sp>
    </p:spTree>
    <p:extLst>
      <p:ext uri="{BB962C8B-B14F-4D97-AF65-F5344CB8AC3E}">
        <p14:creationId xmlns:p14="http://schemas.microsoft.com/office/powerpoint/2010/main" val="27869556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457AF02-490A-DB9B-0C7A-584D39114F06}"/>
              </a:ext>
            </a:extLst>
          </p:cNvPr>
          <p:cNvSpPr>
            <a:spLocks noGrp="1"/>
          </p:cNvSpPr>
          <p:nvPr>
            <p:ph type="title"/>
          </p:nvPr>
        </p:nvSpPr>
        <p:spPr/>
        <p:txBody>
          <a:bodyPr/>
          <a:lstStyle/>
          <a:p>
            <a:r>
              <a:rPr lang="en-US" dirty="0"/>
              <a:t>6.8 Unions</a:t>
            </a:r>
          </a:p>
        </p:txBody>
      </p:sp>
      <p:sp>
        <p:nvSpPr>
          <p:cNvPr id="4" name="Content Placeholder 3">
            <a:extLst>
              <a:ext uri="{FF2B5EF4-FFF2-40B4-BE49-F238E27FC236}">
                <a16:creationId xmlns:a16="http://schemas.microsoft.com/office/drawing/2014/main" id="{93098C4E-5D05-192A-63C6-AC652A817829}"/>
              </a:ext>
            </a:extLst>
          </p:cNvPr>
          <p:cNvSpPr>
            <a:spLocks noGrp="1"/>
          </p:cNvSpPr>
          <p:nvPr>
            <p:ph idx="1"/>
          </p:nvPr>
        </p:nvSpPr>
        <p:spPr>
          <a:xfrm>
            <a:off x="838200" y="1825625"/>
            <a:ext cx="5448300" cy="1831975"/>
          </a:xfrm>
        </p:spPr>
        <p:txBody>
          <a:bodyPr/>
          <a:lstStyle/>
          <a:p>
            <a:r>
              <a:rPr lang="en-US" dirty="0"/>
              <a:t>A union is like a structure but all of the elements of the union </a:t>
            </a:r>
            <a:r>
              <a:rPr lang="en-US" i="1" dirty="0"/>
              <a:t>overlap</a:t>
            </a:r>
            <a:r>
              <a:rPr lang="en-US" dirty="0"/>
              <a:t> and allow you to view the same area of memory as multiple types</a:t>
            </a:r>
          </a:p>
        </p:txBody>
      </p:sp>
      <p:sp>
        <p:nvSpPr>
          <p:cNvPr id="5" name="TextBox 4">
            <a:extLst>
              <a:ext uri="{FF2B5EF4-FFF2-40B4-BE49-F238E27FC236}">
                <a16:creationId xmlns:a16="http://schemas.microsoft.com/office/drawing/2014/main" id="{854C74D4-4DB7-1CC0-37A6-DD092451340C}"/>
              </a:ext>
            </a:extLst>
          </p:cNvPr>
          <p:cNvSpPr txBox="1"/>
          <p:nvPr/>
        </p:nvSpPr>
        <p:spPr>
          <a:xfrm>
            <a:off x="6622548" y="797510"/>
            <a:ext cx="5492209" cy="5262979"/>
          </a:xfrm>
          <a:prstGeom prst="rect">
            <a:avLst/>
          </a:prstGeom>
          <a:noFill/>
        </p:spPr>
        <p:txBody>
          <a:bodyPr wrap="none" rtlCol="0">
            <a:spAutoFit/>
          </a:bodyPr>
          <a:lstStyle/>
          <a:p>
            <a:r>
              <a:rPr lang="en-US" sz="1600" b="1" dirty="0">
                <a:latin typeface="Courier New" panose="02070309020205020404" pitchFamily="49" charset="0"/>
                <a:cs typeface="Courier New" panose="02070309020205020404" pitchFamily="49" charset="0"/>
              </a:rPr>
              <a:t>#include &lt;</a:t>
            </a:r>
            <a:r>
              <a:rPr lang="en-US" sz="1600" b="1" dirty="0" err="1">
                <a:latin typeface="Courier New" panose="02070309020205020404" pitchFamily="49" charset="0"/>
                <a:cs typeface="Courier New" panose="02070309020205020404" pitchFamily="49" charset="0"/>
              </a:rPr>
              <a:t>stdio.h</a:t>
            </a:r>
            <a:r>
              <a:rPr lang="en-US" sz="1600" b="1" dirty="0">
                <a:latin typeface="Courier New" panose="02070309020205020404" pitchFamily="49" charset="0"/>
                <a:cs typeface="Courier New" panose="02070309020205020404" pitchFamily="49" charset="0"/>
              </a:rPr>
              <a:t>&gt;</a:t>
            </a:r>
          </a:p>
          <a:p>
            <a:r>
              <a:rPr lang="en-US" sz="1600" b="1" dirty="0">
                <a:latin typeface="Courier New" panose="02070309020205020404" pitchFamily="49" charset="0"/>
                <a:cs typeface="Courier New" panose="02070309020205020404" pitchFamily="49" charset="0"/>
              </a:rPr>
              <a:t>#include &lt;</a:t>
            </a:r>
            <a:r>
              <a:rPr lang="en-US" sz="1600" b="1" dirty="0" err="1">
                <a:latin typeface="Courier New" panose="02070309020205020404" pitchFamily="49" charset="0"/>
                <a:cs typeface="Courier New" panose="02070309020205020404" pitchFamily="49" charset="0"/>
              </a:rPr>
              <a:t>string.h</a:t>
            </a:r>
            <a:r>
              <a:rPr lang="en-US" sz="1600" b="1" dirty="0">
                <a:latin typeface="Courier New" panose="02070309020205020404" pitchFamily="49" charset="0"/>
                <a:cs typeface="Courier New" panose="02070309020205020404" pitchFamily="49" charset="0"/>
              </a:rPr>
              <a:t>&gt;</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int main() {</a:t>
            </a:r>
          </a:p>
          <a:p>
            <a:r>
              <a:rPr lang="en-US" sz="1600" b="1" dirty="0">
                <a:latin typeface="Courier New" panose="02070309020205020404" pitchFamily="49" charset="0"/>
                <a:cs typeface="Courier New" panose="02070309020205020404" pitchFamily="49" charset="0"/>
              </a:rPr>
              <a:t>    union sample {</a:t>
            </a:r>
          </a:p>
          <a:p>
            <a:r>
              <a:rPr lang="en-US" sz="1600" b="1" dirty="0">
                <a:latin typeface="Courier New" panose="02070309020205020404" pitchFamily="49" charset="0"/>
                <a:cs typeface="Courier New" panose="02070309020205020404" pitchFamily="49" charset="0"/>
              </a:rPr>
              <a:t>        int </a:t>
            </a:r>
            <a:r>
              <a:rPr lang="en-US" sz="1600" b="1" dirty="0" err="1">
                <a:latin typeface="Courier New" panose="02070309020205020404" pitchFamily="49" charset="0"/>
                <a:cs typeface="Courier New" panose="02070309020205020404" pitchFamily="49" charset="0"/>
              </a:rPr>
              <a:t>i</a:t>
            </a:r>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        char ca[4];</a:t>
            </a:r>
          </a:p>
          <a:p>
            <a:r>
              <a:rPr lang="en-US" sz="1600" b="1" dirty="0">
                <a:latin typeface="Courier New" panose="02070309020205020404" pitchFamily="49" charset="0"/>
                <a:cs typeface="Courier New" panose="02070309020205020404" pitchFamily="49" charset="0"/>
              </a:rPr>
              <a:t>        float f;</a:t>
            </a:r>
          </a:p>
          <a:p>
            <a:r>
              <a:rPr lang="en-US" sz="1600" b="1" dirty="0">
                <a:latin typeface="Courier New" panose="02070309020205020404" pitchFamily="49" charset="0"/>
                <a:cs typeface="Courier New" panose="02070309020205020404" pitchFamily="49" charset="0"/>
              </a:rPr>
              <a:t>    } ;</a:t>
            </a:r>
          </a:p>
          <a:p>
            <a:r>
              <a:rPr lang="en-US" sz="1600" b="1" dirty="0">
                <a:latin typeface="Courier New" panose="02070309020205020404" pitchFamily="49" charset="0"/>
                <a:cs typeface="Courier New" panose="02070309020205020404" pitchFamily="49" charset="0"/>
              </a:rPr>
              <a:t>    </a:t>
            </a:r>
          </a:p>
          <a:p>
            <a:r>
              <a:rPr lang="en-US" sz="1600" b="1" dirty="0">
                <a:latin typeface="Courier New" panose="02070309020205020404" pitchFamily="49" charset="0"/>
                <a:cs typeface="Courier New" panose="02070309020205020404" pitchFamily="49" charset="0"/>
              </a:rPr>
              <a:t>    union sample u;</a:t>
            </a:r>
          </a:p>
          <a:p>
            <a:r>
              <a:rPr lang="en-US" sz="1600" b="1" dirty="0">
                <a:latin typeface="Courier New" panose="02070309020205020404" pitchFamily="49" charset="0"/>
                <a:cs typeface="Courier New" panose="02070309020205020404" pitchFamily="49" charset="0"/>
              </a:rPr>
              <a:t>    </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u.i</a:t>
            </a:r>
            <a:r>
              <a:rPr lang="en-US" sz="1600" b="1" dirty="0">
                <a:latin typeface="Courier New" panose="02070309020205020404" pitchFamily="49" charset="0"/>
                <a:cs typeface="Courier New" panose="02070309020205020404" pitchFamily="49" charset="0"/>
              </a:rPr>
              <a:t> = 42;</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printf</a:t>
            </a:r>
            <a:r>
              <a:rPr lang="en-US" sz="1600" b="1" dirty="0">
                <a:latin typeface="Courier New" panose="02070309020205020404" pitchFamily="49" charset="0"/>
                <a:cs typeface="Courier New" panose="02070309020205020404" pitchFamily="49" charset="0"/>
              </a:rPr>
              <a:t>("%08x %f %s\n", </a:t>
            </a:r>
            <a:r>
              <a:rPr lang="en-US" sz="1600" b="1" dirty="0" err="1">
                <a:latin typeface="Courier New" panose="02070309020205020404" pitchFamily="49" charset="0"/>
                <a:cs typeface="Courier New" panose="02070309020205020404" pitchFamily="49" charset="0"/>
              </a:rPr>
              <a:t>u.i</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u.f</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u.ca</a:t>
            </a:r>
            <a:r>
              <a:rPr lang="en-US" sz="1600" b="1" dirty="0">
                <a:latin typeface="Courier New" panose="02070309020205020404" pitchFamily="49" charset="0"/>
                <a:cs typeface="Courier New" panose="02070309020205020404" pitchFamily="49" charset="0"/>
              </a:rPr>
              <a:t>);</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strcpy</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u.ca</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Abc</a:t>
            </a:r>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printf</a:t>
            </a:r>
            <a:r>
              <a:rPr lang="en-US" sz="1600" b="1" dirty="0">
                <a:latin typeface="Courier New" panose="02070309020205020404" pitchFamily="49" charset="0"/>
                <a:cs typeface="Courier New" panose="02070309020205020404" pitchFamily="49" charset="0"/>
              </a:rPr>
              <a:t>("%08x %f %s\n", </a:t>
            </a:r>
            <a:r>
              <a:rPr lang="en-US" sz="1600" b="1" dirty="0" err="1">
                <a:latin typeface="Courier New" panose="02070309020205020404" pitchFamily="49" charset="0"/>
                <a:cs typeface="Courier New" panose="02070309020205020404" pitchFamily="49" charset="0"/>
              </a:rPr>
              <a:t>u.i</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u.f</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u.ca</a:t>
            </a:r>
            <a:r>
              <a:rPr lang="en-US" sz="1600" b="1" dirty="0">
                <a:latin typeface="Courier New" panose="02070309020205020404" pitchFamily="49" charset="0"/>
                <a:cs typeface="Courier New" panose="02070309020205020404" pitchFamily="49" charset="0"/>
              </a:rPr>
              <a:t>);</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u.f</a:t>
            </a:r>
            <a:r>
              <a:rPr lang="en-US" sz="1600" b="1" dirty="0">
                <a:latin typeface="Courier New" panose="02070309020205020404" pitchFamily="49" charset="0"/>
                <a:cs typeface="Courier New" panose="02070309020205020404" pitchFamily="49" charset="0"/>
              </a:rPr>
              <a:t> = 1.0/3.0;</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printf</a:t>
            </a:r>
            <a:r>
              <a:rPr lang="en-US" sz="1600" b="1" dirty="0">
                <a:latin typeface="Courier New" panose="02070309020205020404" pitchFamily="49" charset="0"/>
                <a:cs typeface="Courier New" panose="02070309020205020404" pitchFamily="49" charset="0"/>
              </a:rPr>
              <a:t>("%08x %f %s\n", </a:t>
            </a:r>
            <a:r>
              <a:rPr lang="en-US" sz="1600" b="1" dirty="0" err="1">
                <a:latin typeface="Courier New" panose="02070309020205020404" pitchFamily="49" charset="0"/>
                <a:cs typeface="Courier New" panose="02070309020205020404" pitchFamily="49" charset="0"/>
              </a:rPr>
              <a:t>u.i</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u.f</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u.ca</a:t>
            </a:r>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161614A9-F8FA-A605-2AFC-E1D63A7E6239}"/>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kr_06_10.c</a:t>
            </a:r>
          </a:p>
        </p:txBody>
      </p:sp>
      <p:sp>
        <p:nvSpPr>
          <p:cNvPr id="8" name="TextBox 7">
            <a:extLst>
              <a:ext uri="{FF2B5EF4-FFF2-40B4-BE49-F238E27FC236}">
                <a16:creationId xmlns:a16="http://schemas.microsoft.com/office/drawing/2014/main" id="{8D31FF38-F875-2916-FEFB-BBFE0F28A448}"/>
              </a:ext>
            </a:extLst>
          </p:cNvPr>
          <p:cNvSpPr txBox="1"/>
          <p:nvPr/>
        </p:nvSpPr>
        <p:spPr>
          <a:xfrm>
            <a:off x="1678781" y="4041675"/>
            <a:ext cx="4417219" cy="923330"/>
          </a:xfrm>
          <a:prstGeom prst="rect">
            <a:avLst/>
          </a:prstGeom>
          <a:noFill/>
        </p:spPr>
        <p:txBody>
          <a:bodyPr wrap="square">
            <a:spAutoFit/>
          </a:bodyPr>
          <a:lstStyle/>
          <a:p>
            <a:r>
              <a:rPr lang="en-US" b="1" dirty="0">
                <a:latin typeface="Courier New" panose="02070309020205020404" pitchFamily="49" charset="0"/>
                <a:cs typeface="Courier New" panose="02070309020205020404" pitchFamily="49" charset="0"/>
              </a:rPr>
              <a:t>0000002a 0.000000 *</a:t>
            </a:r>
          </a:p>
          <a:p>
            <a:r>
              <a:rPr lang="en-US" b="1" dirty="0">
                <a:latin typeface="Courier New" panose="02070309020205020404" pitchFamily="49" charset="0"/>
                <a:cs typeface="Courier New" panose="02070309020205020404" pitchFamily="49" charset="0"/>
              </a:rPr>
              <a:t>00636241 0.000000 </a:t>
            </a:r>
            <a:r>
              <a:rPr lang="en-US" b="1" dirty="0" err="1">
                <a:latin typeface="Courier New" panose="02070309020205020404" pitchFamily="49" charset="0"/>
                <a:cs typeface="Courier New" panose="02070309020205020404" pitchFamily="49" charset="0"/>
              </a:rPr>
              <a:t>Abc</a:t>
            </a:r>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3eaaaaab 0.333333 ???</a:t>
            </a:r>
            <a:r>
              <a:rPr lang="en-US" b="1" dirty="0">
                <a:solidFill>
                  <a:srgbClr val="FF0000"/>
                </a:solidFill>
                <a:latin typeface="Courier New" panose="02070309020205020404" pitchFamily="49" charset="0"/>
                <a:cs typeface="Courier New" panose="02070309020205020404" pitchFamily="49" charset="0"/>
              </a:rPr>
              <a:t>&gt;@?</a:t>
            </a:r>
            <a:r>
              <a:rPr lang="en-US" b="1" dirty="0" err="1">
                <a:solidFill>
                  <a:srgbClr val="FF0000"/>
                </a:solidFill>
                <a:latin typeface="Courier New" panose="02070309020205020404" pitchFamily="49" charset="0"/>
                <a:cs typeface="Courier New" panose="02070309020205020404" pitchFamily="49" charset="0"/>
              </a:rPr>
              <a:t>Hk</a:t>
            </a:r>
            <a:endParaRPr lang="en-US" b="1" dirty="0">
              <a:solidFill>
                <a:srgbClr val="FF000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434708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26D5DF8A-3D98-DC7E-85E8-EAC7EDC57520}"/>
              </a:ext>
            </a:extLst>
          </p:cNvPr>
          <p:cNvSpPr>
            <a:spLocks noGrp="1"/>
          </p:cNvSpPr>
          <p:nvPr>
            <p:ph type="title"/>
          </p:nvPr>
        </p:nvSpPr>
        <p:spPr>
          <a:xfrm>
            <a:off x="838201" y="365125"/>
            <a:ext cx="5251316" cy="1807305"/>
          </a:xfrm>
        </p:spPr>
        <p:txBody>
          <a:bodyPr>
            <a:normAutofit/>
          </a:bodyPr>
          <a:lstStyle/>
          <a:p>
            <a:r>
              <a:rPr lang="en-US" dirty="0"/>
              <a:t>Summary</a:t>
            </a:r>
          </a:p>
        </p:txBody>
      </p:sp>
      <p:sp>
        <p:nvSpPr>
          <p:cNvPr id="2" name="Content Placeholder 1">
            <a:extLst>
              <a:ext uri="{FF2B5EF4-FFF2-40B4-BE49-F238E27FC236}">
                <a16:creationId xmlns:a16="http://schemas.microsoft.com/office/drawing/2014/main" id="{50791E68-B219-7E1C-2218-042D2ED13759}"/>
              </a:ext>
            </a:extLst>
          </p:cNvPr>
          <p:cNvSpPr>
            <a:spLocks noGrp="1"/>
          </p:cNvSpPr>
          <p:nvPr>
            <p:ph idx="1"/>
          </p:nvPr>
        </p:nvSpPr>
        <p:spPr>
          <a:xfrm>
            <a:off x="838200" y="2333297"/>
            <a:ext cx="4619621" cy="3843666"/>
          </a:xfrm>
        </p:spPr>
        <p:txBody>
          <a:bodyPr>
            <a:normAutofit/>
          </a:bodyPr>
          <a:lstStyle/>
          <a:p>
            <a:r>
              <a:rPr lang="en-US" sz="2000" dirty="0"/>
              <a:t>We have covered language aspects of Chapter 6 (avoiding 6.5 and 6.6)</a:t>
            </a:r>
          </a:p>
          <a:p>
            <a:r>
              <a:rPr lang="en-US" sz="2000" dirty="0"/>
              <a:t>I won't talk about Chapter 7 or 8 they are useful but dense</a:t>
            </a:r>
          </a:p>
          <a:p>
            <a:r>
              <a:rPr lang="en-US" sz="2000" dirty="0"/>
              <a:t>With all you have learned, it is time to look at the technical details of Object Oriented Programming implemented in C (i.e. how C++, Python and Java do OO)</a:t>
            </a:r>
          </a:p>
          <a:p>
            <a:r>
              <a:rPr lang="en-US" sz="2000" dirty="0"/>
              <a:t>After we have a grounding in Object Orientation, we will implement hash maps (6.6) and tree maps (6.5.2) as objects</a:t>
            </a:r>
          </a:p>
        </p:txBody>
      </p:sp>
      <p:pic>
        <p:nvPicPr>
          <p:cNvPr id="4" name="Picture 3" descr="A Picture of Robert Frost taken around 1910, from Wikipedia.">
            <a:extLst>
              <a:ext uri="{FF2B5EF4-FFF2-40B4-BE49-F238E27FC236}">
                <a16:creationId xmlns:a16="http://schemas.microsoft.com/office/drawing/2014/main" id="{84D5F7B5-DB65-B1C5-A9F6-259E7B81149B}"/>
              </a:ext>
            </a:extLst>
          </p:cNvPr>
          <p:cNvPicPr>
            <a:picLocks noChangeAspect="1"/>
          </p:cNvPicPr>
          <p:nvPr/>
        </p:nvPicPr>
        <p:blipFill rotWithShape="1">
          <a:blip r:embed="rId2"/>
          <a:srcRect t="39" r="-3" b="18657"/>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39531655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4AE3D-C70D-220E-82A8-C1D64A900A0F}"/>
              </a:ext>
            </a:extLst>
          </p:cNvPr>
          <p:cNvSpPr>
            <a:spLocks noGrp="1"/>
          </p:cNvSpPr>
          <p:nvPr>
            <p:ph type="title"/>
          </p:nvPr>
        </p:nvSpPr>
        <p:spPr/>
        <p:txBody>
          <a:bodyPr/>
          <a:lstStyle/>
          <a:p>
            <a:r>
              <a:rPr lang="en-US" dirty="0"/>
              <a:t>Acknowledgements / Contributions</a:t>
            </a:r>
          </a:p>
        </p:txBody>
      </p:sp>
      <p:sp>
        <p:nvSpPr>
          <p:cNvPr id="7" name="TextBox 6">
            <a:extLst>
              <a:ext uri="{FF2B5EF4-FFF2-40B4-BE49-F238E27FC236}">
                <a16:creationId xmlns:a16="http://schemas.microsoft.com/office/drawing/2014/main" id="{D1725F2C-A6DC-4096-AD36-A6A5AF1FFD40}"/>
              </a:ext>
            </a:extLst>
          </p:cNvPr>
          <p:cNvSpPr txBox="1"/>
          <p:nvPr/>
        </p:nvSpPr>
        <p:spPr>
          <a:xfrm>
            <a:off x="838201" y="1502688"/>
            <a:ext cx="5055704" cy="2492990"/>
          </a:xfrm>
          <a:prstGeom prst="rect">
            <a:avLst/>
          </a:prstGeom>
          <a:noFill/>
        </p:spPr>
        <p:txBody>
          <a:bodyPr wrap="square" rtlCol="0">
            <a:spAutoFit/>
          </a:bodyPr>
          <a:lstStyle/>
          <a:p>
            <a:r>
              <a:rPr lang="en-US" sz="1200" dirty="0"/>
              <a:t>These slides are Copyright 2023-  Charles R. Severance (</a:t>
            </a:r>
            <a:r>
              <a:rPr lang="en-US" sz="1200" dirty="0" err="1"/>
              <a:t>online.dr-chuck.com</a:t>
            </a:r>
            <a:r>
              <a:rPr lang="en-US" sz="1200" dirty="0"/>
              <a:t>) as part of www.cc4e.com and made available under a Creative Commons Attribution 4.0 License.  Please maintain this last slide in all copies of the document to comply with the attribution requirements of the license.  If you make a change, feel free to add your name and organization to the list of contributors on this page as you republish the materials.</a:t>
            </a:r>
          </a:p>
          <a:p>
            <a:endParaRPr lang="en-US" sz="1200" dirty="0"/>
          </a:p>
          <a:p>
            <a:r>
              <a:rPr lang="en-US" sz="1200" dirty="0"/>
              <a:t>Initial Development: Charles Severance, University of Michigan School of Information</a:t>
            </a:r>
          </a:p>
          <a:p>
            <a:endParaRPr lang="en-US" sz="1200" dirty="0"/>
          </a:p>
          <a:p>
            <a:r>
              <a:rPr lang="en-US" sz="1200" b="1" dirty="0"/>
              <a:t>Insert new Contributors and Translators here including names and dates</a:t>
            </a:r>
          </a:p>
          <a:p>
            <a:endParaRPr lang="en-US" sz="1200" dirty="0"/>
          </a:p>
          <a:p>
            <a:endParaRPr lang="en-US" sz="1200" dirty="0"/>
          </a:p>
        </p:txBody>
      </p:sp>
      <p:sp>
        <p:nvSpPr>
          <p:cNvPr id="8" name="TextBox 7">
            <a:extLst>
              <a:ext uri="{FF2B5EF4-FFF2-40B4-BE49-F238E27FC236}">
                <a16:creationId xmlns:a16="http://schemas.microsoft.com/office/drawing/2014/main" id="{A5B0D5A1-502A-F6A1-76FD-6D954B37EE94}"/>
              </a:ext>
            </a:extLst>
          </p:cNvPr>
          <p:cNvSpPr txBox="1"/>
          <p:nvPr/>
        </p:nvSpPr>
        <p:spPr>
          <a:xfrm>
            <a:off x="6298097" y="1502688"/>
            <a:ext cx="5055704" cy="461665"/>
          </a:xfrm>
          <a:prstGeom prst="rect">
            <a:avLst/>
          </a:prstGeom>
          <a:noFill/>
        </p:spPr>
        <p:txBody>
          <a:bodyPr wrap="square" rtlCol="0">
            <a:spAutoFit/>
          </a:bodyPr>
          <a:lstStyle/>
          <a:p>
            <a:r>
              <a:rPr lang="en-US" sz="1200" b="1" dirty="0"/>
              <a:t>Continue new Contributors and Translators here</a:t>
            </a:r>
          </a:p>
          <a:p>
            <a:endParaRPr lang="en-US" sz="1200" dirty="0"/>
          </a:p>
        </p:txBody>
      </p:sp>
    </p:spTree>
    <p:extLst>
      <p:ext uri="{BB962C8B-B14F-4D97-AF65-F5344CB8AC3E}">
        <p14:creationId xmlns:p14="http://schemas.microsoft.com/office/powerpoint/2010/main" val="2963881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19E79-ADA1-907B-5FAD-AB37B5CD2159}"/>
              </a:ext>
            </a:extLst>
          </p:cNvPr>
          <p:cNvSpPr>
            <a:spLocks noGrp="1"/>
          </p:cNvSpPr>
          <p:nvPr>
            <p:ph type="title"/>
          </p:nvPr>
        </p:nvSpPr>
        <p:spPr/>
        <p:txBody>
          <a:bodyPr/>
          <a:lstStyle/>
          <a:p>
            <a:r>
              <a:rPr lang="en-US" dirty="0"/>
              <a:t>6.1 Structures</a:t>
            </a:r>
          </a:p>
        </p:txBody>
      </p:sp>
      <p:sp>
        <p:nvSpPr>
          <p:cNvPr id="3" name="Content Placeholder 2">
            <a:extLst>
              <a:ext uri="{FF2B5EF4-FFF2-40B4-BE49-F238E27FC236}">
                <a16:creationId xmlns:a16="http://schemas.microsoft.com/office/drawing/2014/main" id="{922FDB0C-383A-018F-35EE-234C8E36500F}"/>
              </a:ext>
            </a:extLst>
          </p:cNvPr>
          <p:cNvSpPr>
            <a:spLocks noGrp="1"/>
          </p:cNvSpPr>
          <p:nvPr>
            <p:ph idx="1"/>
          </p:nvPr>
        </p:nvSpPr>
        <p:spPr>
          <a:xfrm>
            <a:off x="838200" y="1825625"/>
            <a:ext cx="5056414" cy="4351338"/>
          </a:xfrm>
        </p:spPr>
        <p:txBody>
          <a:bodyPr/>
          <a:lstStyle/>
          <a:p>
            <a:r>
              <a:rPr lang="en-US" dirty="0"/>
              <a:t>A struct is a user defined type that contains one or more types that can be treated as a unit.</a:t>
            </a:r>
          </a:p>
          <a:p>
            <a:r>
              <a:rPr lang="en-US" dirty="0"/>
              <a:t>The elements or variables mentioned in a structure are called </a:t>
            </a:r>
            <a:r>
              <a:rPr lang="en-US" i="1" dirty="0"/>
              <a:t>members</a:t>
            </a:r>
            <a:r>
              <a:rPr lang="en-US" dirty="0"/>
              <a:t>.</a:t>
            </a:r>
          </a:p>
          <a:p>
            <a:r>
              <a:rPr lang="en-US" dirty="0"/>
              <a:t>The dot operator allows us to access the members of the structure</a:t>
            </a:r>
          </a:p>
        </p:txBody>
      </p:sp>
      <p:sp>
        <p:nvSpPr>
          <p:cNvPr id="4" name="TextBox 3">
            <a:extLst>
              <a:ext uri="{FF2B5EF4-FFF2-40B4-BE49-F238E27FC236}">
                <a16:creationId xmlns:a16="http://schemas.microsoft.com/office/drawing/2014/main" id="{94015EDA-9B8C-EE59-2415-3FA4045D99D8}"/>
              </a:ext>
            </a:extLst>
          </p:cNvPr>
          <p:cNvSpPr txBox="1"/>
          <p:nvPr/>
        </p:nvSpPr>
        <p:spPr>
          <a:xfrm>
            <a:off x="6096000" y="500748"/>
            <a:ext cx="4871847" cy="4524315"/>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#include &lt;</a:t>
            </a:r>
            <a:r>
              <a:rPr lang="en-US" b="1" dirty="0" err="1">
                <a:latin typeface="Courier New" panose="02070309020205020404" pitchFamily="49" charset="0"/>
                <a:cs typeface="Courier New" panose="02070309020205020404" pitchFamily="49" charset="0"/>
              </a:rPr>
              <a:t>stdio.h</a:t>
            </a:r>
            <a:r>
              <a:rPr lang="en-US" b="1" dirty="0">
                <a:latin typeface="Courier New" panose="02070309020205020404" pitchFamily="49" charset="0"/>
                <a:cs typeface="Courier New" panose="02070309020205020404" pitchFamily="49" charset="0"/>
              </a:rPr>
              <a:t>&gt;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int main() {</a:t>
            </a:r>
          </a:p>
          <a:p>
            <a:r>
              <a:rPr lang="en-US" b="1" dirty="0">
                <a:latin typeface="Courier New" panose="02070309020205020404" pitchFamily="49" charset="0"/>
                <a:cs typeface="Courier New" panose="02070309020205020404" pitchFamily="49" charset="0"/>
              </a:rPr>
              <a:t>    struct point {</a:t>
            </a:r>
          </a:p>
          <a:p>
            <a:r>
              <a:rPr lang="en-US" b="1" dirty="0">
                <a:latin typeface="Courier New" panose="02070309020205020404" pitchFamily="49" charset="0"/>
                <a:cs typeface="Courier New" panose="02070309020205020404" pitchFamily="49" charset="0"/>
              </a:rPr>
              <a:t>        double x;</a:t>
            </a:r>
          </a:p>
          <a:p>
            <a:r>
              <a:rPr lang="en-US" b="1" dirty="0">
                <a:latin typeface="Courier New" panose="02070309020205020404" pitchFamily="49" charset="0"/>
                <a:cs typeface="Courier New" panose="02070309020205020404" pitchFamily="49" charset="0"/>
              </a:rPr>
              <a:t>        double y;</a:t>
            </a:r>
          </a:p>
          <a:p>
            <a:r>
              <a:rPr lang="en-US" b="1" dirty="0">
                <a:latin typeface="Courier New" panose="02070309020205020404" pitchFamily="49" charset="0"/>
                <a:cs typeface="Courier New" panose="02070309020205020404" pitchFamily="49" charset="0"/>
              </a:rPr>
              <a:t>    };</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struct point p1, p2;</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p1.x = 3.0;</a:t>
            </a:r>
          </a:p>
          <a:p>
            <a:r>
              <a:rPr lang="en-US" b="1" dirty="0">
                <a:latin typeface="Courier New" panose="02070309020205020404" pitchFamily="49" charset="0"/>
                <a:cs typeface="Courier New" panose="02070309020205020404" pitchFamily="49" charset="0"/>
              </a:rPr>
              <a:t>    p1.y = 4.0;</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p2 = p1;</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printf</a:t>
            </a:r>
            <a:r>
              <a:rPr lang="en-US" b="1" dirty="0">
                <a:latin typeface="Courier New" panose="02070309020205020404" pitchFamily="49" charset="0"/>
                <a:cs typeface="Courier New" panose="02070309020205020404" pitchFamily="49" charset="0"/>
              </a:rPr>
              <a:t>("%f %f\n", p2.x, p2.y);</a:t>
            </a:r>
          </a:p>
          <a:p>
            <a:r>
              <a:rPr lang="en-US" b="1" dirty="0">
                <a:latin typeface="Courier New" panose="02070309020205020404" pitchFamily="49" charset="0"/>
                <a:cs typeface="Courier New" panose="02070309020205020404" pitchFamily="49" charset="0"/>
              </a:rPr>
              <a:t>}	</a:t>
            </a:r>
          </a:p>
        </p:txBody>
      </p:sp>
      <p:sp>
        <p:nvSpPr>
          <p:cNvPr id="5" name="TextBox 4">
            <a:extLst>
              <a:ext uri="{FF2B5EF4-FFF2-40B4-BE49-F238E27FC236}">
                <a16:creationId xmlns:a16="http://schemas.microsoft.com/office/drawing/2014/main" id="{AF306DA0-8C37-4809-6BE7-F28971E49EA5}"/>
              </a:ext>
            </a:extLst>
          </p:cNvPr>
          <p:cNvSpPr txBox="1"/>
          <p:nvPr/>
        </p:nvSpPr>
        <p:spPr>
          <a:xfrm>
            <a:off x="7267795" y="5497358"/>
            <a:ext cx="2528256" cy="369332"/>
          </a:xfrm>
          <a:prstGeom prst="rect">
            <a:avLst/>
          </a:prstGeom>
          <a:noFill/>
          <a:ln w="28575">
            <a:solidFill>
              <a:schemeClr val="accent1"/>
            </a:solidFill>
          </a:ln>
        </p:spPr>
        <p:txBody>
          <a:bodyPr wrap="none" rtlCol="0">
            <a:spAutoFit/>
          </a:bodyPr>
          <a:lstStyle/>
          <a:p>
            <a:r>
              <a:rPr lang="en-US" b="1" dirty="0">
                <a:latin typeface="Courier New" panose="02070309020205020404" pitchFamily="49" charset="0"/>
                <a:cs typeface="Courier New" panose="02070309020205020404" pitchFamily="49" charset="0"/>
              </a:rPr>
              <a:t>3.000000 4.000000</a:t>
            </a:r>
          </a:p>
        </p:txBody>
      </p:sp>
      <p:sp>
        <p:nvSpPr>
          <p:cNvPr id="6" name="TextBox 5">
            <a:extLst>
              <a:ext uri="{FF2B5EF4-FFF2-40B4-BE49-F238E27FC236}">
                <a16:creationId xmlns:a16="http://schemas.microsoft.com/office/drawing/2014/main" id="{A6556274-5FAB-FA80-D5BC-7FB8B7B8096A}"/>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kr_06_01.c</a:t>
            </a:r>
          </a:p>
        </p:txBody>
      </p:sp>
    </p:spTree>
    <p:extLst>
      <p:ext uri="{BB962C8B-B14F-4D97-AF65-F5344CB8AC3E}">
        <p14:creationId xmlns:p14="http://schemas.microsoft.com/office/powerpoint/2010/main" val="2256789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64BF881-8A32-5E96-DAC8-A625687304FE}"/>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kr_06_02.c</a:t>
            </a:r>
          </a:p>
        </p:txBody>
      </p:sp>
      <p:sp>
        <p:nvSpPr>
          <p:cNvPr id="6" name="TextBox 5">
            <a:extLst>
              <a:ext uri="{FF2B5EF4-FFF2-40B4-BE49-F238E27FC236}">
                <a16:creationId xmlns:a16="http://schemas.microsoft.com/office/drawing/2014/main" id="{08DE0A5A-CD99-2254-7093-349BD53524C0}"/>
              </a:ext>
            </a:extLst>
          </p:cNvPr>
          <p:cNvSpPr txBox="1"/>
          <p:nvPr/>
        </p:nvSpPr>
        <p:spPr>
          <a:xfrm>
            <a:off x="626938" y="289679"/>
            <a:ext cx="4998484" cy="6278642"/>
          </a:xfrm>
          <a:prstGeom prst="rect">
            <a:avLst/>
          </a:prstGeom>
          <a:noFill/>
        </p:spPr>
        <p:txBody>
          <a:bodyPr wrap="none" rtlCol="0">
            <a:spAutoFit/>
          </a:bodyPr>
          <a:lstStyle/>
          <a:p>
            <a:r>
              <a:rPr lang="en-US" sz="1600" b="1" dirty="0">
                <a:latin typeface="Courier New" panose="02070309020205020404" pitchFamily="49" charset="0"/>
                <a:cs typeface="Courier New" panose="02070309020205020404" pitchFamily="49" charset="0"/>
              </a:rPr>
              <a:t>#include &lt;</a:t>
            </a:r>
            <a:r>
              <a:rPr lang="en-US" sz="1600" b="1" dirty="0" err="1">
                <a:latin typeface="Courier New" panose="02070309020205020404" pitchFamily="49" charset="0"/>
                <a:cs typeface="Courier New" panose="02070309020205020404" pitchFamily="49" charset="0"/>
              </a:rPr>
              <a:t>stdio.h</a:t>
            </a:r>
            <a:r>
              <a:rPr lang="en-US" sz="1600" b="1" dirty="0">
                <a:latin typeface="Courier New" panose="02070309020205020404" pitchFamily="49" charset="0"/>
                <a:cs typeface="Courier New" panose="02070309020205020404" pitchFamily="49" charset="0"/>
              </a:rPr>
              <a:t>&gt;</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struct point {</a:t>
            </a:r>
          </a:p>
          <a:p>
            <a:r>
              <a:rPr lang="en-US" sz="1600" b="1" dirty="0">
                <a:latin typeface="Courier New" panose="02070309020205020404" pitchFamily="49" charset="0"/>
                <a:cs typeface="Courier New" panose="02070309020205020404" pitchFamily="49" charset="0"/>
              </a:rPr>
              <a:t>    double x;</a:t>
            </a:r>
          </a:p>
          <a:p>
            <a:r>
              <a:rPr lang="en-US" sz="1600" b="1" dirty="0">
                <a:latin typeface="Courier New" panose="02070309020205020404" pitchFamily="49" charset="0"/>
                <a:cs typeface="Courier New" panose="02070309020205020404" pitchFamily="49" charset="0"/>
              </a:rPr>
              <a:t>    double y;</a:t>
            </a:r>
          </a:p>
          <a:p>
            <a:r>
              <a:rPr lang="en-US" sz="1600" b="1" dirty="0">
                <a:latin typeface="Courier New" panose="02070309020205020404" pitchFamily="49" charset="0"/>
                <a:cs typeface="Courier New" panose="02070309020205020404" pitchFamily="49" charset="0"/>
              </a:rPr>
              <a:t>};</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void </a:t>
            </a:r>
            <a:r>
              <a:rPr lang="en-US" sz="1600" b="1" dirty="0" err="1">
                <a:latin typeface="Courier New" panose="02070309020205020404" pitchFamily="49" charset="0"/>
                <a:cs typeface="Courier New" panose="02070309020205020404" pitchFamily="49" charset="0"/>
              </a:rPr>
              <a:t>func</a:t>
            </a:r>
            <a:r>
              <a:rPr lang="en-US" sz="1600" b="1" dirty="0">
                <a:latin typeface="Courier New" panose="02070309020205020404" pitchFamily="49" charset="0"/>
                <a:cs typeface="Courier New" panose="02070309020205020404" pitchFamily="49" charset="0"/>
              </a:rPr>
              <a:t>(pf)</a:t>
            </a:r>
          </a:p>
          <a:p>
            <a:r>
              <a:rPr lang="en-US" sz="1600" b="1" dirty="0">
                <a:latin typeface="Courier New" panose="02070309020205020404" pitchFamily="49" charset="0"/>
                <a:cs typeface="Courier New" panose="02070309020205020404" pitchFamily="49" charset="0"/>
              </a:rPr>
              <a:t>    struct point pf;</a:t>
            </a:r>
          </a:p>
          <a:p>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pf.x</a:t>
            </a:r>
            <a:r>
              <a:rPr lang="en-US" sz="1600" b="1" dirty="0">
                <a:latin typeface="Courier New" panose="02070309020205020404" pitchFamily="49" charset="0"/>
                <a:cs typeface="Courier New" panose="02070309020205020404" pitchFamily="49" charset="0"/>
              </a:rPr>
              <a:t> = 9.0;</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pf.y</a:t>
            </a:r>
            <a:r>
              <a:rPr lang="en-US" sz="1600" b="1" dirty="0">
                <a:latin typeface="Courier New" panose="02070309020205020404" pitchFamily="49" charset="0"/>
                <a:cs typeface="Courier New" panose="02070309020205020404" pitchFamily="49" charset="0"/>
              </a:rPr>
              <a:t> = 8.0;</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printf</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func</a:t>
            </a:r>
            <a:r>
              <a:rPr lang="en-US" sz="1600" b="1" dirty="0">
                <a:latin typeface="Courier New" panose="02070309020205020404" pitchFamily="49" charset="0"/>
                <a:cs typeface="Courier New" panose="02070309020205020404" pitchFamily="49" charset="0"/>
              </a:rPr>
              <a:t> %f %f\n", </a:t>
            </a:r>
            <a:r>
              <a:rPr lang="en-US" sz="1600" b="1" dirty="0" err="1">
                <a:latin typeface="Courier New" panose="02070309020205020404" pitchFamily="49" charset="0"/>
                <a:cs typeface="Courier New" panose="02070309020205020404" pitchFamily="49" charset="0"/>
              </a:rPr>
              <a:t>pf.x</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pf.y</a:t>
            </a:r>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int main() {</a:t>
            </a:r>
          </a:p>
          <a:p>
            <a:r>
              <a:rPr lang="en-US" sz="1600" b="1" dirty="0">
                <a:latin typeface="Courier New" panose="02070309020205020404" pitchFamily="49" charset="0"/>
                <a:cs typeface="Courier New" panose="02070309020205020404" pitchFamily="49" charset="0"/>
              </a:rPr>
              <a:t>    struct point pm;</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pm.x</a:t>
            </a:r>
            <a:r>
              <a:rPr lang="en-US" sz="1600" b="1" dirty="0">
                <a:latin typeface="Courier New" panose="02070309020205020404" pitchFamily="49" charset="0"/>
                <a:cs typeface="Courier New" panose="02070309020205020404" pitchFamily="49" charset="0"/>
              </a:rPr>
              <a:t> = 3.0;</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pm.y</a:t>
            </a:r>
            <a:r>
              <a:rPr lang="en-US" sz="1600" b="1" dirty="0">
                <a:latin typeface="Courier New" panose="02070309020205020404" pitchFamily="49" charset="0"/>
                <a:cs typeface="Courier New" panose="02070309020205020404" pitchFamily="49" charset="0"/>
              </a:rPr>
              <a:t> = 4.0;</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printf</a:t>
            </a:r>
            <a:r>
              <a:rPr lang="en-US" sz="1600" b="1" dirty="0">
                <a:latin typeface="Courier New" panose="02070309020205020404" pitchFamily="49" charset="0"/>
                <a:cs typeface="Courier New" panose="02070309020205020404" pitchFamily="49" charset="0"/>
              </a:rPr>
              <a:t>("main %f %f\n", </a:t>
            </a:r>
            <a:r>
              <a:rPr lang="en-US" sz="1600" b="1" dirty="0" err="1">
                <a:latin typeface="Courier New" panose="02070309020205020404" pitchFamily="49" charset="0"/>
                <a:cs typeface="Courier New" panose="02070309020205020404" pitchFamily="49" charset="0"/>
              </a:rPr>
              <a:t>pm.x</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pm.y</a:t>
            </a:r>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func</a:t>
            </a:r>
            <a:r>
              <a:rPr lang="en-US" sz="1600" b="1" dirty="0">
                <a:latin typeface="Courier New" panose="02070309020205020404" pitchFamily="49" charset="0"/>
                <a:cs typeface="Courier New" panose="02070309020205020404" pitchFamily="49" charset="0"/>
              </a:rPr>
              <a:t>(pm);</a:t>
            </a:r>
          </a:p>
          <a:p>
            <a:r>
              <a:rPr lang="en-US" sz="1600" b="1" dirty="0">
                <a:solidFill>
                  <a:schemeClr val="accent1"/>
                </a:solidFill>
                <a:latin typeface="Courier New" panose="02070309020205020404" pitchFamily="49" charset="0"/>
                <a:cs typeface="Courier New" panose="02070309020205020404" pitchFamily="49" charset="0"/>
              </a:rPr>
              <a:t>    </a:t>
            </a:r>
            <a:r>
              <a:rPr lang="en-US" sz="1600" b="1" dirty="0" err="1">
                <a:solidFill>
                  <a:schemeClr val="accent1"/>
                </a:solidFill>
                <a:latin typeface="Courier New" panose="02070309020205020404" pitchFamily="49" charset="0"/>
                <a:cs typeface="Courier New" panose="02070309020205020404" pitchFamily="49" charset="0"/>
              </a:rPr>
              <a:t>printf</a:t>
            </a:r>
            <a:r>
              <a:rPr lang="en-US" sz="1600" b="1" dirty="0">
                <a:solidFill>
                  <a:schemeClr val="accent1"/>
                </a:solidFill>
                <a:latin typeface="Courier New" panose="02070309020205020404" pitchFamily="49" charset="0"/>
                <a:cs typeface="Courier New" panose="02070309020205020404" pitchFamily="49" charset="0"/>
              </a:rPr>
              <a:t>("back %f %f\n", </a:t>
            </a:r>
            <a:r>
              <a:rPr lang="en-US" sz="1600" b="1" dirty="0" err="1">
                <a:solidFill>
                  <a:schemeClr val="accent1"/>
                </a:solidFill>
                <a:latin typeface="Courier New" panose="02070309020205020404" pitchFamily="49" charset="0"/>
                <a:cs typeface="Courier New" panose="02070309020205020404" pitchFamily="49" charset="0"/>
              </a:rPr>
              <a:t>pm.x</a:t>
            </a:r>
            <a:r>
              <a:rPr lang="en-US" sz="1600" b="1" dirty="0">
                <a:solidFill>
                  <a:schemeClr val="accent1"/>
                </a:solidFill>
                <a:latin typeface="Courier New" panose="02070309020205020404" pitchFamily="49" charset="0"/>
                <a:cs typeface="Courier New" panose="02070309020205020404" pitchFamily="49" charset="0"/>
              </a:rPr>
              <a:t>, </a:t>
            </a:r>
            <a:r>
              <a:rPr lang="en-US" sz="1600" b="1" dirty="0" err="1">
                <a:solidFill>
                  <a:schemeClr val="accent1"/>
                </a:solidFill>
                <a:latin typeface="Courier New" panose="02070309020205020404" pitchFamily="49" charset="0"/>
                <a:cs typeface="Courier New" panose="02070309020205020404" pitchFamily="49" charset="0"/>
              </a:rPr>
              <a:t>pm.y</a:t>
            </a:r>
            <a:r>
              <a:rPr lang="en-US" sz="1600" b="1" dirty="0">
                <a:solidFill>
                  <a:schemeClr val="accent1"/>
                </a:solidFill>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a:t>
            </a:r>
          </a:p>
        </p:txBody>
      </p:sp>
      <p:sp>
        <p:nvSpPr>
          <p:cNvPr id="7" name="TextBox 6">
            <a:extLst>
              <a:ext uri="{FF2B5EF4-FFF2-40B4-BE49-F238E27FC236}">
                <a16:creationId xmlns:a16="http://schemas.microsoft.com/office/drawing/2014/main" id="{59FFE04B-0F17-B809-9B2B-2D5E9506F9B3}"/>
              </a:ext>
            </a:extLst>
          </p:cNvPr>
          <p:cNvSpPr txBox="1"/>
          <p:nvPr/>
        </p:nvSpPr>
        <p:spPr>
          <a:xfrm>
            <a:off x="7354540" y="5005001"/>
            <a:ext cx="3217547" cy="923330"/>
          </a:xfrm>
          <a:prstGeom prst="rect">
            <a:avLst/>
          </a:prstGeom>
          <a:noFill/>
          <a:ln w="28575">
            <a:solidFill>
              <a:schemeClr val="accent1"/>
            </a:solidFill>
          </a:ln>
        </p:spPr>
        <p:txBody>
          <a:bodyPr wrap="none" rtlCol="0">
            <a:spAutoFit/>
          </a:bodyPr>
          <a:lstStyle/>
          <a:p>
            <a:r>
              <a:rPr lang="en-US" b="1" dirty="0">
                <a:latin typeface="Courier New" panose="02070309020205020404" pitchFamily="49" charset="0"/>
                <a:cs typeface="Courier New" panose="02070309020205020404" pitchFamily="49" charset="0"/>
              </a:rPr>
              <a:t>main 3.000000 4.000000</a:t>
            </a:r>
          </a:p>
          <a:p>
            <a:r>
              <a:rPr lang="en-US" b="1" dirty="0" err="1">
                <a:latin typeface="Courier New" panose="02070309020205020404" pitchFamily="49" charset="0"/>
                <a:cs typeface="Courier New" panose="02070309020205020404" pitchFamily="49" charset="0"/>
              </a:rPr>
              <a:t>func</a:t>
            </a:r>
            <a:r>
              <a:rPr lang="en-US" b="1" dirty="0">
                <a:latin typeface="Courier New" panose="02070309020205020404" pitchFamily="49" charset="0"/>
                <a:cs typeface="Courier New" panose="02070309020205020404" pitchFamily="49" charset="0"/>
              </a:rPr>
              <a:t> 9.000000 8.000000</a:t>
            </a:r>
          </a:p>
          <a:p>
            <a:r>
              <a:rPr lang="en-US" b="1" dirty="0">
                <a:solidFill>
                  <a:schemeClr val="accent1"/>
                </a:solidFill>
                <a:latin typeface="Courier New" panose="02070309020205020404" pitchFamily="49" charset="0"/>
                <a:cs typeface="Courier New" panose="02070309020205020404" pitchFamily="49" charset="0"/>
              </a:rPr>
              <a:t>back 3.000000 4.000000</a:t>
            </a:r>
          </a:p>
        </p:txBody>
      </p:sp>
      <p:sp>
        <p:nvSpPr>
          <p:cNvPr id="9" name="Rectangle 8">
            <a:extLst>
              <a:ext uri="{FF2B5EF4-FFF2-40B4-BE49-F238E27FC236}">
                <a16:creationId xmlns:a16="http://schemas.microsoft.com/office/drawing/2014/main" id="{9AB54C07-EB9F-666B-2B4C-5102457517D7}"/>
              </a:ext>
            </a:extLst>
          </p:cNvPr>
          <p:cNvSpPr/>
          <p:nvPr/>
        </p:nvSpPr>
        <p:spPr>
          <a:xfrm>
            <a:off x="6692281" y="929669"/>
            <a:ext cx="1395538" cy="3403863"/>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91A1ABEB-F715-DF58-0301-362EA991E799}"/>
              </a:ext>
            </a:extLst>
          </p:cNvPr>
          <p:cNvSpPr/>
          <p:nvPr/>
        </p:nvSpPr>
        <p:spPr>
          <a:xfrm>
            <a:off x="6694997" y="3487350"/>
            <a:ext cx="1392821" cy="851811"/>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Courier New" panose="02070309020205020404" pitchFamily="49" charset="0"/>
                <a:cs typeface="Courier New" panose="02070309020205020404" pitchFamily="49" charset="0"/>
              </a:rPr>
              <a:t>pm</a:t>
            </a:r>
          </a:p>
        </p:txBody>
      </p:sp>
      <p:sp>
        <p:nvSpPr>
          <p:cNvPr id="12" name="Rectangle 11">
            <a:extLst>
              <a:ext uri="{FF2B5EF4-FFF2-40B4-BE49-F238E27FC236}">
                <a16:creationId xmlns:a16="http://schemas.microsoft.com/office/drawing/2014/main" id="{0E0D95E4-1D7D-7323-8FDF-D66E2B38391B}"/>
              </a:ext>
            </a:extLst>
          </p:cNvPr>
          <p:cNvSpPr/>
          <p:nvPr/>
        </p:nvSpPr>
        <p:spPr>
          <a:xfrm>
            <a:off x="7158811" y="3906455"/>
            <a:ext cx="789019" cy="432707"/>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Courier New" panose="02070309020205020404" pitchFamily="49" charset="0"/>
                <a:cs typeface="Courier New" panose="02070309020205020404" pitchFamily="49" charset="0"/>
              </a:rPr>
              <a:t>y</a:t>
            </a:r>
          </a:p>
        </p:txBody>
      </p:sp>
      <p:sp>
        <p:nvSpPr>
          <p:cNvPr id="13" name="Rectangle 12">
            <a:extLst>
              <a:ext uri="{FF2B5EF4-FFF2-40B4-BE49-F238E27FC236}">
                <a16:creationId xmlns:a16="http://schemas.microsoft.com/office/drawing/2014/main" id="{234DBDBF-C81D-1314-EC35-42FE24F1B8D2}"/>
              </a:ext>
            </a:extLst>
          </p:cNvPr>
          <p:cNvSpPr/>
          <p:nvPr/>
        </p:nvSpPr>
        <p:spPr>
          <a:xfrm>
            <a:off x="7596372" y="3906455"/>
            <a:ext cx="479729" cy="432707"/>
          </a:xfrm>
          <a:prstGeom prst="rect">
            <a:avLst/>
          </a:prstGeom>
          <a:solidFill>
            <a:schemeClr val="bg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4.0</a:t>
            </a:r>
          </a:p>
        </p:txBody>
      </p:sp>
      <p:sp>
        <p:nvSpPr>
          <p:cNvPr id="14" name="Rectangle 13">
            <a:extLst>
              <a:ext uri="{FF2B5EF4-FFF2-40B4-BE49-F238E27FC236}">
                <a16:creationId xmlns:a16="http://schemas.microsoft.com/office/drawing/2014/main" id="{32F6E362-7A53-DD6E-49C5-8DB56FBBAA31}"/>
              </a:ext>
            </a:extLst>
          </p:cNvPr>
          <p:cNvSpPr/>
          <p:nvPr/>
        </p:nvSpPr>
        <p:spPr>
          <a:xfrm>
            <a:off x="7157642" y="3487351"/>
            <a:ext cx="783771" cy="432707"/>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Courier New" panose="02070309020205020404" pitchFamily="49" charset="0"/>
                <a:cs typeface="Courier New" panose="02070309020205020404" pitchFamily="49" charset="0"/>
              </a:rPr>
              <a:t>x</a:t>
            </a:r>
          </a:p>
        </p:txBody>
      </p:sp>
      <p:sp>
        <p:nvSpPr>
          <p:cNvPr id="15" name="Rectangle 14">
            <a:extLst>
              <a:ext uri="{FF2B5EF4-FFF2-40B4-BE49-F238E27FC236}">
                <a16:creationId xmlns:a16="http://schemas.microsoft.com/office/drawing/2014/main" id="{8F8111A2-EE1B-D23C-0424-5650C78E876E}"/>
              </a:ext>
            </a:extLst>
          </p:cNvPr>
          <p:cNvSpPr/>
          <p:nvPr/>
        </p:nvSpPr>
        <p:spPr>
          <a:xfrm>
            <a:off x="7602840" y="3487351"/>
            <a:ext cx="484978" cy="432707"/>
          </a:xfrm>
          <a:prstGeom prst="rect">
            <a:avLst/>
          </a:prstGeom>
          <a:solidFill>
            <a:schemeClr val="bg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3.0</a:t>
            </a:r>
          </a:p>
        </p:txBody>
      </p:sp>
      <p:sp>
        <p:nvSpPr>
          <p:cNvPr id="17" name="TextBox 16">
            <a:extLst>
              <a:ext uri="{FF2B5EF4-FFF2-40B4-BE49-F238E27FC236}">
                <a16:creationId xmlns:a16="http://schemas.microsoft.com/office/drawing/2014/main" id="{1445862D-3409-F2A0-650C-C5DE25933F49}"/>
              </a:ext>
            </a:extLst>
          </p:cNvPr>
          <p:cNvSpPr txBox="1"/>
          <p:nvPr/>
        </p:nvSpPr>
        <p:spPr>
          <a:xfrm>
            <a:off x="11287532" y="2468170"/>
            <a:ext cx="800116" cy="646331"/>
          </a:xfrm>
          <a:prstGeom prst="rect">
            <a:avLst/>
          </a:prstGeom>
          <a:noFill/>
        </p:spPr>
        <p:txBody>
          <a:bodyPr wrap="square" rtlCol="0">
            <a:spAutoFit/>
          </a:bodyPr>
          <a:lstStyle/>
          <a:p>
            <a:r>
              <a:rPr lang="en-US" dirty="0"/>
              <a:t>stack</a:t>
            </a:r>
          </a:p>
          <a:p>
            <a:r>
              <a:rPr lang="en-US" dirty="0"/>
              <a:t>frame</a:t>
            </a:r>
          </a:p>
        </p:txBody>
      </p:sp>
      <p:sp>
        <p:nvSpPr>
          <p:cNvPr id="18" name="Left Brace 17">
            <a:extLst>
              <a:ext uri="{FF2B5EF4-FFF2-40B4-BE49-F238E27FC236}">
                <a16:creationId xmlns:a16="http://schemas.microsoft.com/office/drawing/2014/main" id="{FD986A0F-243F-4DD0-84ED-3A07C48FD10D}"/>
              </a:ext>
            </a:extLst>
          </p:cNvPr>
          <p:cNvSpPr/>
          <p:nvPr/>
        </p:nvSpPr>
        <p:spPr>
          <a:xfrm flipH="1">
            <a:off x="10632403" y="2286001"/>
            <a:ext cx="760816" cy="1039078"/>
          </a:xfrm>
          <a:prstGeom prst="leftBrace">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Rectangle 19">
            <a:extLst>
              <a:ext uri="{FF2B5EF4-FFF2-40B4-BE49-F238E27FC236}">
                <a16:creationId xmlns:a16="http://schemas.microsoft.com/office/drawing/2014/main" id="{E8047766-2BCB-B2B5-761B-594EAEFB8A7C}"/>
              </a:ext>
            </a:extLst>
          </p:cNvPr>
          <p:cNvSpPr/>
          <p:nvPr/>
        </p:nvSpPr>
        <p:spPr>
          <a:xfrm>
            <a:off x="9230397" y="929669"/>
            <a:ext cx="1395538" cy="3403863"/>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DFE584F8-09EA-66E7-DD12-7670867150C5}"/>
              </a:ext>
            </a:extLst>
          </p:cNvPr>
          <p:cNvSpPr/>
          <p:nvPr/>
        </p:nvSpPr>
        <p:spPr>
          <a:xfrm>
            <a:off x="9233113" y="3487350"/>
            <a:ext cx="1392821" cy="851811"/>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Courier New" panose="02070309020205020404" pitchFamily="49" charset="0"/>
                <a:cs typeface="Courier New" panose="02070309020205020404" pitchFamily="49" charset="0"/>
              </a:rPr>
              <a:t>pm</a:t>
            </a:r>
          </a:p>
        </p:txBody>
      </p:sp>
      <p:sp>
        <p:nvSpPr>
          <p:cNvPr id="22" name="Rectangle 21">
            <a:extLst>
              <a:ext uri="{FF2B5EF4-FFF2-40B4-BE49-F238E27FC236}">
                <a16:creationId xmlns:a16="http://schemas.microsoft.com/office/drawing/2014/main" id="{E830C41D-84D4-644D-C77C-876B416336A3}"/>
              </a:ext>
            </a:extLst>
          </p:cNvPr>
          <p:cNvSpPr/>
          <p:nvPr/>
        </p:nvSpPr>
        <p:spPr>
          <a:xfrm>
            <a:off x="9696927" y="3906455"/>
            <a:ext cx="789019" cy="432707"/>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Courier New" panose="02070309020205020404" pitchFamily="49" charset="0"/>
                <a:cs typeface="Courier New" panose="02070309020205020404" pitchFamily="49" charset="0"/>
              </a:rPr>
              <a:t>y</a:t>
            </a:r>
          </a:p>
        </p:txBody>
      </p:sp>
      <p:sp>
        <p:nvSpPr>
          <p:cNvPr id="23" name="Rectangle 22">
            <a:extLst>
              <a:ext uri="{FF2B5EF4-FFF2-40B4-BE49-F238E27FC236}">
                <a16:creationId xmlns:a16="http://schemas.microsoft.com/office/drawing/2014/main" id="{F06C81E8-A404-FC4D-00A9-E8312896EFA2}"/>
              </a:ext>
            </a:extLst>
          </p:cNvPr>
          <p:cNvSpPr/>
          <p:nvPr/>
        </p:nvSpPr>
        <p:spPr>
          <a:xfrm>
            <a:off x="10134488" y="3906455"/>
            <a:ext cx="479729" cy="432707"/>
          </a:xfrm>
          <a:prstGeom prst="rect">
            <a:avLst/>
          </a:prstGeom>
          <a:solidFill>
            <a:schemeClr val="bg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4.0</a:t>
            </a:r>
          </a:p>
        </p:txBody>
      </p:sp>
      <p:sp>
        <p:nvSpPr>
          <p:cNvPr id="24" name="Rectangle 23">
            <a:extLst>
              <a:ext uri="{FF2B5EF4-FFF2-40B4-BE49-F238E27FC236}">
                <a16:creationId xmlns:a16="http://schemas.microsoft.com/office/drawing/2014/main" id="{300C78B3-D54A-E3E4-CD60-19990681CBC8}"/>
              </a:ext>
            </a:extLst>
          </p:cNvPr>
          <p:cNvSpPr/>
          <p:nvPr/>
        </p:nvSpPr>
        <p:spPr>
          <a:xfrm>
            <a:off x="9695758" y="3487351"/>
            <a:ext cx="783771" cy="432707"/>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Courier New" panose="02070309020205020404" pitchFamily="49" charset="0"/>
                <a:cs typeface="Courier New" panose="02070309020205020404" pitchFamily="49" charset="0"/>
              </a:rPr>
              <a:t>x</a:t>
            </a:r>
          </a:p>
        </p:txBody>
      </p:sp>
      <p:sp>
        <p:nvSpPr>
          <p:cNvPr id="25" name="Rectangle 24">
            <a:extLst>
              <a:ext uri="{FF2B5EF4-FFF2-40B4-BE49-F238E27FC236}">
                <a16:creationId xmlns:a16="http://schemas.microsoft.com/office/drawing/2014/main" id="{C6350206-186B-A064-4B2E-15010D858141}"/>
              </a:ext>
            </a:extLst>
          </p:cNvPr>
          <p:cNvSpPr/>
          <p:nvPr/>
        </p:nvSpPr>
        <p:spPr>
          <a:xfrm>
            <a:off x="10140956" y="3487351"/>
            <a:ext cx="484978" cy="432707"/>
          </a:xfrm>
          <a:prstGeom prst="rect">
            <a:avLst/>
          </a:prstGeom>
          <a:solidFill>
            <a:schemeClr val="bg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3.0</a:t>
            </a:r>
          </a:p>
        </p:txBody>
      </p:sp>
      <p:sp>
        <p:nvSpPr>
          <p:cNvPr id="26" name="Rectangle 25">
            <a:extLst>
              <a:ext uri="{FF2B5EF4-FFF2-40B4-BE49-F238E27FC236}">
                <a16:creationId xmlns:a16="http://schemas.microsoft.com/office/drawing/2014/main" id="{37A06A69-4DEA-D8C1-92DD-337110D010F4}"/>
              </a:ext>
            </a:extLst>
          </p:cNvPr>
          <p:cNvSpPr/>
          <p:nvPr/>
        </p:nvSpPr>
        <p:spPr>
          <a:xfrm>
            <a:off x="9228345" y="2396730"/>
            <a:ext cx="1392821" cy="851811"/>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Courier New" panose="02070309020205020404" pitchFamily="49" charset="0"/>
                <a:cs typeface="Courier New" panose="02070309020205020404" pitchFamily="49" charset="0"/>
              </a:rPr>
              <a:t>pf</a:t>
            </a:r>
          </a:p>
        </p:txBody>
      </p:sp>
      <p:sp>
        <p:nvSpPr>
          <p:cNvPr id="27" name="Rectangle 26">
            <a:extLst>
              <a:ext uri="{FF2B5EF4-FFF2-40B4-BE49-F238E27FC236}">
                <a16:creationId xmlns:a16="http://schemas.microsoft.com/office/drawing/2014/main" id="{872F209E-F385-06A6-7A13-AEFD7928CC28}"/>
              </a:ext>
            </a:extLst>
          </p:cNvPr>
          <p:cNvSpPr/>
          <p:nvPr/>
        </p:nvSpPr>
        <p:spPr>
          <a:xfrm>
            <a:off x="9692159" y="2815835"/>
            <a:ext cx="789019" cy="432707"/>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Courier New" panose="02070309020205020404" pitchFamily="49" charset="0"/>
                <a:cs typeface="Courier New" panose="02070309020205020404" pitchFamily="49" charset="0"/>
              </a:rPr>
              <a:t>y</a:t>
            </a:r>
          </a:p>
        </p:txBody>
      </p:sp>
      <p:sp>
        <p:nvSpPr>
          <p:cNvPr id="28" name="Rectangle 27">
            <a:extLst>
              <a:ext uri="{FF2B5EF4-FFF2-40B4-BE49-F238E27FC236}">
                <a16:creationId xmlns:a16="http://schemas.microsoft.com/office/drawing/2014/main" id="{A2CD8FCB-E075-F304-BA06-825E1D43AC8F}"/>
              </a:ext>
            </a:extLst>
          </p:cNvPr>
          <p:cNvSpPr/>
          <p:nvPr/>
        </p:nvSpPr>
        <p:spPr>
          <a:xfrm>
            <a:off x="10129720" y="2815835"/>
            <a:ext cx="479729" cy="432707"/>
          </a:xfrm>
          <a:prstGeom prst="rect">
            <a:avLst/>
          </a:prstGeom>
          <a:solidFill>
            <a:schemeClr val="bg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8.0</a:t>
            </a:r>
          </a:p>
        </p:txBody>
      </p:sp>
      <p:sp>
        <p:nvSpPr>
          <p:cNvPr id="29" name="Rectangle 28">
            <a:extLst>
              <a:ext uri="{FF2B5EF4-FFF2-40B4-BE49-F238E27FC236}">
                <a16:creationId xmlns:a16="http://schemas.microsoft.com/office/drawing/2014/main" id="{317CEB38-5110-0027-11A6-CEF2066878E4}"/>
              </a:ext>
            </a:extLst>
          </p:cNvPr>
          <p:cNvSpPr/>
          <p:nvPr/>
        </p:nvSpPr>
        <p:spPr>
          <a:xfrm>
            <a:off x="9690990" y="2396731"/>
            <a:ext cx="783771" cy="432707"/>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Courier New" panose="02070309020205020404" pitchFamily="49" charset="0"/>
                <a:cs typeface="Courier New" panose="02070309020205020404" pitchFamily="49" charset="0"/>
              </a:rPr>
              <a:t>x</a:t>
            </a:r>
          </a:p>
        </p:txBody>
      </p:sp>
      <p:sp>
        <p:nvSpPr>
          <p:cNvPr id="30" name="Rectangle 29">
            <a:extLst>
              <a:ext uri="{FF2B5EF4-FFF2-40B4-BE49-F238E27FC236}">
                <a16:creationId xmlns:a16="http://schemas.microsoft.com/office/drawing/2014/main" id="{CD201084-ED36-7047-C3A6-AD64EDA3F8F8}"/>
              </a:ext>
            </a:extLst>
          </p:cNvPr>
          <p:cNvSpPr/>
          <p:nvPr/>
        </p:nvSpPr>
        <p:spPr>
          <a:xfrm>
            <a:off x="10136188" y="2396731"/>
            <a:ext cx="484978" cy="432707"/>
          </a:xfrm>
          <a:prstGeom prst="rect">
            <a:avLst/>
          </a:prstGeom>
          <a:solidFill>
            <a:schemeClr val="bg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9.0</a:t>
            </a:r>
          </a:p>
        </p:txBody>
      </p:sp>
      <p:cxnSp>
        <p:nvCxnSpPr>
          <p:cNvPr id="31" name="Curved Connector 30">
            <a:extLst>
              <a:ext uri="{FF2B5EF4-FFF2-40B4-BE49-F238E27FC236}">
                <a16:creationId xmlns:a16="http://schemas.microsoft.com/office/drawing/2014/main" id="{13C24F97-2173-F097-FF2B-98C50D14BA2B}"/>
              </a:ext>
            </a:extLst>
          </p:cNvPr>
          <p:cNvCxnSpPr>
            <a:cxnSpLocks/>
            <a:stCxn id="21" idx="1"/>
            <a:endCxn id="26" idx="1"/>
          </p:cNvCxnSpPr>
          <p:nvPr/>
        </p:nvCxnSpPr>
        <p:spPr>
          <a:xfrm rot="10800000">
            <a:off x="9228345" y="2822636"/>
            <a:ext cx="4768" cy="1090620"/>
          </a:xfrm>
          <a:prstGeom prst="curvedConnector3">
            <a:avLst>
              <a:gd name="adj1" fmla="val 6369673"/>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1D2BC728-BE49-2E1D-D32F-FCD85787E957}"/>
              </a:ext>
            </a:extLst>
          </p:cNvPr>
          <p:cNvSpPr txBox="1"/>
          <p:nvPr/>
        </p:nvSpPr>
        <p:spPr>
          <a:xfrm>
            <a:off x="8284277" y="3244334"/>
            <a:ext cx="627223" cy="369332"/>
          </a:xfrm>
          <a:prstGeom prst="rect">
            <a:avLst/>
          </a:prstGeom>
          <a:noFill/>
        </p:spPr>
        <p:txBody>
          <a:bodyPr wrap="none" rtlCol="0">
            <a:spAutoFit/>
          </a:bodyPr>
          <a:lstStyle/>
          <a:p>
            <a:r>
              <a:rPr lang="en-US" dirty="0"/>
              <a:t>copy</a:t>
            </a:r>
          </a:p>
        </p:txBody>
      </p:sp>
    </p:spTree>
    <p:extLst>
      <p:ext uri="{BB962C8B-B14F-4D97-AF65-F5344CB8AC3E}">
        <p14:creationId xmlns:p14="http://schemas.microsoft.com/office/powerpoint/2010/main" val="1436829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19E79-ADA1-907B-5FAD-AB37B5CD2159}"/>
              </a:ext>
            </a:extLst>
          </p:cNvPr>
          <p:cNvSpPr>
            <a:spLocks noGrp="1"/>
          </p:cNvSpPr>
          <p:nvPr>
            <p:ph type="title"/>
          </p:nvPr>
        </p:nvSpPr>
        <p:spPr/>
        <p:txBody>
          <a:bodyPr/>
          <a:lstStyle/>
          <a:p>
            <a:pPr algn="r"/>
            <a:r>
              <a:rPr lang="en-US" dirty="0"/>
              <a:t>6.2 Structures and Pointers</a:t>
            </a:r>
          </a:p>
        </p:txBody>
      </p:sp>
      <p:sp>
        <p:nvSpPr>
          <p:cNvPr id="4" name="TextBox 3">
            <a:extLst>
              <a:ext uri="{FF2B5EF4-FFF2-40B4-BE49-F238E27FC236}">
                <a16:creationId xmlns:a16="http://schemas.microsoft.com/office/drawing/2014/main" id="{94015EDA-9B8C-EE59-2415-3FA4045D99D8}"/>
              </a:ext>
            </a:extLst>
          </p:cNvPr>
          <p:cNvSpPr txBox="1"/>
          <p:nvPr/>
        </p:nvSpPr>
        <p:spPr>
          <a:xfrm>
            <a:off x="545509" y="1113919"/>
            <a:ext cx="6388287" cy="4801314"/>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#include &lt;</a:t>
            </a:r>
            <a:r>
              <a:rPr lang="en-US" b="1" dirty="0" err="1">
                <a:latin typeface="Courier New" panose="02070309020205020404" pitchFamily="49" charset="0"/>
                <a:cs typeface="Courier New" panose="02070309020205020404" pitchFamily="49" charset="0"/>
              </a:rPr>
              <a:t>stdio.h</a:t>
            </a:r>
            <a:r>
              <a:rPr lang="en-US" b="1" dirty="0">
                <a:latin typeface="Courier New" panose="02070309020205020404" pitchFamily="49" charset="0"/>
                <a:cs typeface="Courier New" panose="02070309020205020404" pitchFamily="49" charset="0"/>
              </a:rPr>
              <a:t>&gt;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int main() {</a:t>
            </a:r>
          </a:p>
          <a:p>
            <a:r>
              <a:rPr lang="en-US" b="1" dirty="0">
                <a:latin typeface="Courier New" panose="02070309020205020404" pitchFamily="49" charset="0"/>
                <a:cs typeface="Courier New" panose="02070309020205020404" pitchFamily="49" charset="0"/>
              </a:rPr>
              <a:t>    struct point {</a:t>
            </a:r>
          </a:p>
          <a:p>
            <a:r>
              <a:rPr lang="en-US" b="1" dirty="0">
                <a:latin typeface="Courier New" panose="02070309020205020404" pitchFamily="49" charset="0"/>
                <a:cs typeface="Courier New" panose="02070309020205020404" pitchFamily="49" charset="0"/>
              </a:rPr>
              <a:t>        double x;</a:t>
            </a:r>
          </a:p>
          <a:p>
            <a:r>
              <a:rPr lang="en-US" b="1" dirty="0">
                <a:latin typeface="Courier New" panose="02070309020205020404" pitchFamily="49" charset="0"/>
                <a:cs typeface="Courier New" panose="02070309020205020404" pitchFamily="49" charset="0"/>
              </a:rPr>
              <a:t>        double y;</a:t>
            </a:r>
          </a:p>
          <a:p>
            <a:r>
              <a:rPr lang="en-US" b="1" dirty="0">
                <a:latin typeface="Courier New" panose="02070309020205020404" pitchFamily="49" charset="0"/>
                <a:cs typeface="Courier New" panose="02070309020205020404" pitchFamily="49" charset="0"/>
              </a:rPr>
              <a:t>    };</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struct point </a:t>
            </a:r>
            <a:r>
              <a:rPr lang="en-US" b="1" dirty="0" err="1">
                <a:latin typeface="Courier New" panose="02070309020205020404" pitchFamily="49" charset="0"/>
                <a:cs typeface="Courier New" panose="02070309020205020404" pitchFamily="49" charset="0"/>
              </a:rPr>
              <a:t>pt</a:t>
            </a:r>
            <a:r>
              <a:rPr lang="en-US" b="1" dirty="0">
                <a:latin typeface="Courier New" panose="02070309020205020404" pitchFamily="49" charset="0"/>
                <a:cs typeface="Courier New" panose="02070309020205020404" pitchFamily="49" charset="0"/>
              </a:rPr>
              <a:t>, *pp;</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pp = &amp;</a:t>
            </a:r>
            <a:r>
              <a:rPr lang="en-US" b="1" dirty="0" err="1">
                <a:latin typeface="Courier New" panose="02070309020205020404" pitchFamily="49" charset="0"/>
                <a:cs typeface="Courier New" panose="02070309020205020404" pitchFamily="49" charset="0"/>
              </a:rPr>
              <a:t>pt</a:t>
            </a:r>
            <a:r>
              <a:rPr lang="en-US" b="1" dirty="0">
                <a:latin typeface="Courier New" panose="02070309020205020404" pitchFamily="49" charset="0"/>
                <a:cs typeface="Courier New" panose="02070309020205020404" pitchFamily="49" charset="0"/>
              </a:rPr>
              <a: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pt.x</a:t>
            </a:r>
            <a:r>
              <a:rPr lang="en-US" b="1" dirty="0">
                <a:latin typeface="Courier New" panose="02070309020205020404" pitchFamily="49" charset="0"/>
                <a:cs typeface="Courier New" panose="02070309020205020404" pitchFamily="49" charset="0"/>
              </a:rPr>
              <a:t> = 3.0;</a:t>
            </a:r>
          </a:p>
          <a:p>
            <a:r>
              <a:rPr lang="en-US" b="1" dirty="0">
                <a:latin typeface="Courier New" panose="02070309020205020404" pitchFamily="49" charset="0"/>
                <a:cs typeface="Courier New" panose="02070309020205020404" pitchFamily="49" charset="0"/>
              </a:rPr>
              <a:t>    (*pp).y = 4.0;</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printf</a:t>
            </a:r>
            <a:r>
              <a:rPr lang="en-US" b="1" dirty="0">
                <a:latin typeface="Courier New" panose="02070309020205020404" pitchFamily="49" charset="0"/>
                <a:cs typeface="Courier New" panose="02070309020205020404" pitchFamily="49" charset="0"/>
              </a:rPr>
              <a:t>("%p %f %f\n", pp, (*pp).x, pp-&gt;y);</a:t>
            </a:r>
          </a:p>
          <a:p>
            <a:r>
              <a:rPr lang="en-US" b="1" dirty="0">
                <a:latin typeface="Courier New" panose="02070309020205020404" pitchFamily="49" charset="0"/>
                <a:cs typeface="Courier New" panose="02070309020205020404" pitchFamily="49" charset="0"/>
              </a:rPr>
              <a:t>} </a:t>
            </a:r>
          </a:p>
        </p:txBody>
      </p:sp>
      <p:sp>
        <p:nvSpPr>
          <p:cNvPr id="5" name="TextBox 4">
            <a:extLst>
              <a:ext uri="{FF2B5EF4-FFF2-40B4-BE49-F238E27FC236}">
                <a16:creationId xmlns:a16="http://schemas.microsoft.com/office/drawing/2014/main" id="{AF306DA0-8C37-4809-6BE7-F28971E49EA5}"/>
              </a:ext>
            </a:extLst>
          </p:cNvPr>
          <p:cNvSpPr txBox="1"/>
          <p:nvPr/>
        </p:nvSpPr>
        <p:spPr>
          <a:xfrm>
            <a:off x="6933796" y="2454039"/>
            <a:ext cx="4182555" cy="369332"/>
          </a:xfrm>
          <a:prstGeom prst="rect">
            <a:avLst/>
          </a:prstGeom>
          <a:noFill/>
          <a:ln w="28575">
            <a:solidFill>
              <a:schemeClr val="accent1"/>
            </a:solidFill>
          </a:ln>
        </p:spPr>
        <p:txBody>
          <a:bodyPr wrap="none" rtlCol="0">
            <a:spAutoFit/>
          </a:bodyPr>
          <a:lstStyle/>
          <a:p>
            <a:r>
              <a:rPr lang="en-US" b="1" dirty="0">
                <a:latin typeface="Courier New" panose="02070309020205020404" pitchFamily="49" charset="0"/>
                <a:cs typeface="Courier New" panose="02070309020205020404" pitchFamily="49" charset="0"/>
              </a:rPr>
              <a:t>0x16d72f1e0 3.000000 4.000000</a:t>
            </a:r>
          </a:p>
        </p:txBody>
      </p:sp>
      <p:sp>
        <p:nvSpPr>
          <p:cNvPr id="6" name="TextBox 5">
            <a:extLst>
              <a:ext uri="{FF2B5EF4-FFF2-40B4-BE49-F238E27FC236}">
                <a16:creationId xmlns:a16="http://schemas.microsoft.com/office/drawing/2014/main" id="{A6556274-5FAB-FA80-D5BC-7FB8B7B8096A}"/>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kr_06_03.c</a:t>
            </a:r>
          </a:p>
        </p:txBody>
      </p:sp>
    </p:spTree>
    <p:extLst>
      <p:ext uri="{BB962C8B-B14F-4D97-AF65-F5344CB8AC3E}">
        <p14:creationId xmlns:p14="http://schemas.microsoft.com/office/powerpoint/2010/main" val="15320869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D86B13F-C193-2AEF-7437-B94887C7F53E}"/>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kr_06_04.c</a:t>
            </a:r>
          </a:p>
        </p:txBody>
      </p:sp>
      <p:sp>
        <p:nvSpPr>
          <p:cNvPr id="5" name="TextBox 4">
            <a:extLst>
              <a:ext uri="{FF2B5EF4-FFF2-40B4-BE49-F238E27FC236}">
                <a16:creationId xmlns:a16="http://schemas.microsoft.com/office/drawing/2014/main" id="{363D056D-B3A2-0C0D-6A94-3D4B555F1826}"/>
              </a:ext>
            </a:extLst>
          </p:cNvPr>
          <p:cNvSpPr txBox="1"/>
          <p:nvPr/>
        </p:nvSpPr>
        <p:spPr>
          <a:xfrm>
            <a:off x="626938" y="289679"/>
            <a:ext cx="5245347" cy="6247864"/>
          </a:xfrm>
          <a:prstGeom prst="rect">
            <a:avLst/>
          </a:prstGeom>
          <a:noFill/>
        </p:spPr>
        <p:txBody>
          <a:bodyPr wrap="none" rtlCol="0">
            <a:spAutoFit/>
          </a:bodyPr>
          <a:lstStyle/>
          <a:p>
            <a:r>
              <a:rPr lang="en-US" sz="1600" b="1" dirty="0">
                <a:latin typeface="Courier New" panose="02070309020205020404" pitchFamily="49" charset="0"/>
                <a:cs typeface="Courier New" panose="02070309020205020404" pitchFamily="49" charset="0"/>
              </a:rPr>
              <a:t>#include &lt;</a:t>
            </a:r>
            <a:r>
              <a:rPr lang="en-US" sz="1600" b="1" dirty="0" err="1">
                <a:latin typeface="Courier New" panose="02070309020205020404" pitchFamily="49" charset="0"/>
                <a:cs typeface="Courier New" panose="02070309020205020404" pitchFamily="49" charset="0"/>
              </a:rPr>
              <a:t>stdio.h</a:t>
            </a:r>
            <a:r>
              <a:rPr lang="en-US" sz="1600" b="1" dirty="0">
                <a:latin typeface="Courier New" panose="02070309020205020404" pitchFamily="49" charset="0"/>
                <a:cs typeface="Courier New" panose="02070309020205020404" pitchFamily="49" charset="0"/>
              </a:rPr>
              <a:t>&gt;</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struct point {</a:t>
            </a:r>
          </a:p>
          <a:p>
            <a:r>
              <a:rPr lang="en-US" sz="1600" b="1" dirty="0">
                <a:latin typeface="Courier New" panose="02070309020205020404" pitchFamily="49" charset="0"/>
                <a:cs typeface="Courier New" panose="02070309020205020404" pitchFamily="49" charset="0"/>
              </a:rPr>
              <a:t>    double x;</a:t>
            </a:r>
          </a:p>
          <a:p>
            <a:r>
              <a:rPr lang="en-US" sz="1600" b="1" dirty="0">
                <a:latin typeface="Courier New" panose="02070309020205020404" pitchFamily="49" charset="0"/>
                <a:cs typeface="Courier New" panose="02070309020205020404" pitchFamily="49" charset="0"/>
              </a:rPr>
              <a:t>    double y;</a:t>
            </a:r>
          </a:p>
          <a:p>
            <a:r>
              <a:rPr lang="en-US" sz="1600" b="1" dirty="0">
                <a:latin typeface="Courier New" panose="02070309020205020404" pitchFamily="49" charset="0"/>
                <a:cs typeface="Courier New" panose="02070309020205020404" pitchFamily="49" charset="0"/>
              </a:rPr>
              <a:t>};</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void </a:t>
            </a:r>
            <a:r>
              <a:rPr lang="en-US" sz="1600" b="1" dirty="0" err="1">
                <a:latin typeface="Courier New" panose="02070309020205020404" pitchFamily="49" charset="0"/>
                <a:cs typeface="Courier New" panose="02070309020205020404" pitchFamily="49" charset="0"/>
              </a:rPr>
              <a:t>func</a:t>
            </a:r>
            <a:r>
              <a:rPr lang="en-US" sz="1600" b="1" dirty="0">
                <a:latin typeface="Courier New" panose="02070309020205020404" pitchFamily="49" charset="0"/>
                <a:cs typeface="Courier New" panose="02070309020205020404" pitchFamily="49" charset="0"/>
              </a:rPr>
              <a:t>(pp)</a:t>
            </a:r>
          </a:p>
          <a:p>
            <a:r>
              <a:rPr lang="en-US" sz="1600" b="1" dirty="0">
                <a:latin typeface="Courier New" panose="02070309020205020404" pitchFamily="49" charset="0"/>
                <a:cs typeface="Courier New" panose="02070309020205020404" pitchFamily="49" charset="0"/>
              </a:rPr>
              <a:t>    struct point </a:t>
            </a:r>
            <a:r>
              <a:rPr lang="en-US" sz="1600" b="1" dirty="0">
                <a:solidFill>
                  <a:schemeClr val="accent1"/>
                </a:solidFill>
                <a:latin typeface="Courier New" panose="02070309020205020404" pitchFamily="49" charset="0"/>
                <a:cs typeface="Courier New" panose="02070309020205020404" pitchFamily="49" charset="0"/>
              </a:rPr>
              <a:t>*pp</a:t>
            </a:r>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    pp</a:t>
            </a:r>
            <a:r>
              <a:rPr lang="en-US" sz="1600" b="1" dirty="0">
                <a:solidFill>
                  <a:schemeClr val="accent1"/>
                </a:solidFill>
                <a:latin typeface="Courier New" panose="02070309020205020404" pitchFamily="49" charset="0"/>
                <a:cs typeface="Courier New" panose="02070309020205020404" pitchFamily="49" charset="0"/>
              </a:rPr>
              <a:t>-&gt;</a:t>
            </a:r>
            <a:r>
              <a:rPr lang="en-US" sz="1600" b="1" dirty="0">
                <a:latin typeface="Courier New" panose="02070309020205020404" pitchFamily="49" charset="0"/>
                <a:cs typeface="Courier New" panose="02070309020205020404" pitchFamily="49" charset="0"/>
              </a:rPr>
              <a:t>x = 9.0;</a:t>
            </a:r>
          </a:p>
          <a:p>
            <a:r>
              <a:rPr lang="en-US" sz="1600" b="1" dirty="0">
                <a:latin typeface="Courier New" panose="02070309020205020404" pitchFamily="49" charset="0"/>
                <a:cs typeface="Courier New" panose="02070309020205020404" pitchFamily="49" charset="0"/>
              </a:rPr>
              <a:t>    pp</a:t>
            </a:r>
            <a:r>
              <a:rPr lang="en-US" sz="1600" b="1" dirty="0">
                <a:solidFill>
                  <a:schemeClr val="accent1"/>
                </a:solidFill>
                <a:latin typeface="Courier New" panose="02070309020205020404" pitchFamily="49" charset="0"/>
                <a:cs typeface="Courier New" panose="02070309020205020404" pitchFamily="49" charset="0"/>
              </a:rPr>
              <a:t>-&gt;</a:t>
            </a:r>
            <a:r>
              <a:rPr lang="en-US" sz="1600" b="1" dirty="0">
                <a:latin typeface="Courier New" panose="02070309020205020404" pitchFamily="49" charset="0"/>
                <a:cs typeface="Courier New" panose="02070309020205020404" pitchFamily="49" charset="0"/>
              </a:rPr>
              <a:t>y = 8.0;</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printf</a:t>
            </a:r>
            <a:r>
              <a:rPr lang="en-US" sz="1600" b="1" dirty="0">
                <a:latin typeface="Courier New" panose="02070309020205020404" pitchFamily="49" charset="0"/>
                <a:cs typeface="Courier New" panose="02070309020205020404" pitchFamily="49" charset="0"/>
              </a:rPr>
              <a:t>("</a:t>
            </a:r>
            <a:r>
              <a:rPr lang="en-US" sz="1600" b="1" dirty="0" err="1">
                <a:latin typeface="Courier New" panose="02070309020205020404" pitchFamily="49" charset="0"/>
                <a:cs typeface="Courier New" panose="02070309020205020404" pitchFamily="49" charset="0"/>
              </a:rPr>
              <a:t>func</a:t>
            </a:r>
            <a:r>
              <a:rPr lang="en-US" sz="1600" b="1" dirty="0">
                <a:latin typeface="Courier New" panose="02070309020205020404" pitchFamily="49" charset="0"/>
                <a:cs typeface="Courier New" panose="02070309020205020404" pitchFamily="49" charset="0"/>
              </a:rPr>
              <a:t> %f %f\n", pp-&gt;x, pp-&gt;y);</a:t>
            </a:r>
          </a:p>
          <a:p>
            <a:r>
              <a:rPr lang="en-US" sz="1600" b="1" dirty="0">
                <a:latin typeface="Courier New" panose="02070309020205020404" pitchFamily="49" charset="0"/>
                <a:cs typeface="Courier New" panose="02070309020205020404" pitchFamily="49" charset="0"/>
              </a:rPr>
              <a:t>}</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int main() {</a:t>
            </a:r>
          </a:p>
          <a:p>
            <a:r>
              <a:rPr lang="en-US" sz="1600" b="1" dirty="0">
                <a:latin typeface="Courier New" panose="02070309020205020404" pitchFamily="49" charset="0"/>
                <a:cs typeface="Courier New" panose="02070309020205020404" pitchFamily="49" charset="0"/>
              </a:rPr>
              <a:t>    struct point pm;</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pm.x</a:t>
            </a:r>
            <a:r>
              <a:rPr lang="en-US" sz="1600" b="1" dirty="0">
                <a:latin typeface="Courier New" panose="02070309020205020404" pitchFamily="49" charset="0"/>
                <a:cs typeface="Courier New" panose="02070309020205020404" pitchFamily="49" charset="0"/>
              </a:rPr>
              <a:t> = 3.0;</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pm.y</a:t>
            </a:r>
            <a:r>
              <a:rPr lang="en-US" sz="1600" b="1" dirty="0">
                <a:latin typeface="Courier New" panose="02070309020205020404" pitchFamily="49" charset="0"/>
                <a:cs typeface="Courier New" panose="02070309020205020404" pitchFamily="49" charset="0"/>
              </a:rPr>
              <a:t> = 4.0;</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printf</a:t>
            </a:r>
            <a:r>
              <a:rPr lang="en-US" sz="1600" b="1" dirty="0">
                <a:latin typeface="Courier New" panose="02070309020205020404" pitchFamily="49" charset="0"/>
                <a:cs typeface="Courier New" panose="02070309020205020404" pitchFamily="49" charset="0"/>
              </a:rPr>
              <a:t>("main %f %f\n", </a:t>
            </a:r>
            <a:r>
              <a:rPr lang="en-US" sz="1600" b="1" dirty="0" err="1">
                <a:latin typeface="Courier New" panose="02070309020205020404" pitchFamily="49" charset="0"/>
                <a:cs typeface="Courier New" panose="02070309020205020404" pitchFamily="49" charset="0"/>
              </a:rPr>
              <a:t>pm.x</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pm.y</a:t>
            </a:r>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func</a:t>
            </a:r>
            <a:r>
              <a:rPr lang="en-US" sz="1600" b="1" dirty="0">
                <a:latin typeface="Courier New" panose="02070309020205020404" pitchFamily="49" charset="0"/>
                <a:cs typeface="Courier New" panose="02070309020205020404" pitchFamily="49" charset="0"/>
              </a:rPr>
              <a:t>(</a:t>
            </a:r>
            <a:r>
              <a:rPr lang="en-US" sz="1600" b="1" dirty="0">
                <a:solidFill>
                  <a:schemeClr val="accent1"/>
                </a:solidFill>
                <a:latin typeface="Courier New" panose="02070309020205020404" pitchFamily="49" charset="0"/>
                <a:cs typeface="Courier New" panose="02070309020205020404" pitchFamily="49" charset="0"/>
              </a:rPr>
              <a:t>&amp;pm</a:t>
            </a:r>
            <a:r>
              <a:rPr lang="en-US" sz="1600" b="1" dirty="0">
                <a:latin typeface="Courier New" panose="02070309020205020404" pitchFamily="49" charset="0"/>
                <a:cs typeface="Courier New" panose="02070309020205020404" pitchFamily="49" charset="0"/>
              </a:rPr>
              <a:t>);</a:t>
            </a:r>
          </a:p>
          <a:p>
            <a:r>
              <a:rPr lang="en-US" sz="1600" b="1" dirty="0">
                <a:solidFill>
                  <a:schemeClr val="accent1"/>
                </a:solidFill>
                <a:latin typeface="Courier New" panose="02070309020205020404" pitchFamily="49" charset="0"/>
                <a:cs typeface="Courier New" panose="02070309020205020404" pitchFamily="49" charset="0"/>
              </a:rPr>
              <a:t>    </a:t>
            </a:r>
            <a:r>
              <a:rPr lang="en-US" sz="1600" b="1" dirty="0" err="1">
                <a:solidFill>
                  <a:schemeClr val="accent1"/>
                </a:solidFill>
                <a:latin typeface="Courier New" panose="02070309020205020404" pitchFamily="49" charset="0"/>
                <a:cs typeface="Courier New" panose="02070309020205020404" pitchFamily="49" charset="0"/>
              </a:rPr>
              <a:t>printf</a:t>
            </a:r>
            <a:r>
              <a:rPr lang="en-US" sz="1600" b="1" dirty="0">
                <a:solidFill>
                  <a:schemeClr val="accent1"/>
                </a:solidFill>
                <a:latin typeface="Courier New" panose="02070309020205020404" pitchFamily="49" charset="0"/>
                <a:cs typeface="Courier New" panose="02070309020205020404" pitchFamily="49" charset="0"/>
              </a:rPr>
              <a:t>("back %f %f\n", </a:t>
            </a:r>
            <a:r>
              <a:rPr lang="en-US" sz="1600" b="1" dirty="0" err="1">
                <a:solidFill>
                  <a:schemeClr val="accent1"/>
                </a:solidFill>
                <a:latin typeface="Courier New" panose="02070309020205020404" pitchFamily="49" charset="0"/>
                <a:cs typeface="Courier New" panose="02070309020205020404" pitchFamily="49" charset="0"/>
              </a:rPr>
              <a:t>pm.x</a:t>
            </a:r>
            <a:r>
              <a:rPr lang="en-US" sz="1600" b="1" dirty="0">
                <a:solidFill>
                  <a:schemeClr val="accent1"/>
                </a:solidFill>
                <a:latin typeface="Courier New" panose="02070309020205020404" pitchFamily="49" charset="0"/>
                <a:cs typeface="Courier New" panose="02070309020205020404" pitchFamily="49" charset="0"/>
              </a:rPr>
              <a:t>, </a:t>
            </a:r>
            <a:r>
              <a:rPr lang="en-US" sz="1600" b="1" dirty="0" err="1">
                <a:solidFill>
                  <a:schemeClr val="accent1"/>
                </a:solidFill>
                <a:latin typeface="Courier New" panose="02070309020205020404" pitchFamily="49" charset="0"/>
                <a:cs typeface="Courier New" panose="02070309020205020404" pitchFamily="49" charset="0"/>
              </a:rPr>
              <a:t>pm.y</a:t>
            </a:r>
            <a:r>
              <a:rPr lang="en-US" sz="1600" b="1" dirty="0">
                <a:solidFill>
                  <a:schemeClr val="accent1"/>
                </a:solidFill>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a:t>
            </a:r>
          </a:p>
        </p:txBody>
      </p:sp>
      <p:sp>
        <p:nvSpPr>
          <p:cNvPr id="6" name="TextBox 5">
            <a:extLst>
              <a:ext uri="{FF2B5EF4-FFF2-40B4-BE49-F238E27FC236}">
                <a16:creationId xmlns:a16="http://schemas.microsoft.com/office/drawing/2014/main" id="{7DAF5775-2288-E7DB-CE42-71A0D518E544}"/>
              </a:ext>
            </a:extLst>
          </p:cNvPr>
          <p:cNvSpPr txBox="1"/>
          <p:nvPr/>
        </p:nvSpPr>
        <p:spPr>
          <a:xfrm>
            <a:off x="7354540" y="5005001"/>
            <a:ext cx="3217547" cy="923330"/>
          </a:xfrm>
          <a:prstGeom prst="rect">
            <a:avLst/>
          </a:prstGeom>
          <a:noFill/>
          <a:ln w="28575">
            <a:solidFill>
              <a:schemeClr val="accent1"/>
            </a:solidFill>
          </a:ln>
        </p:spPr>
        <p:txBody>
          <a:bodyPr wrap="none" rtlCol="0">
            <a:spAutoFit/>
          </a:bodyPr>
          <a:lstStyle/>
          <a:p>
            <a:r>
              <a:rPr lang="en-US" b="1" dirty="0">
                <a:latin typeface="Courier New" panose="02070309020205020404" pitchFamily="49" charset="0"/>
                <a:cs typeface="Courier New" panose="02070309020205020404" pitchFamily="49" charset="0"/>
              </a:rPr>
              <a:t>main 3.000000 4.000000</a:t>
            </a:r>
          </a:p>
          <a:p>
            <a:r>
              <a:rPr lang="en-US" b="1" dirty="0" err="1">
                <a:latin typeface="Courier New" panose="02070309020205020404" pitchFamily="49" charset="0"/>
                <a:cs typeface="Courier New" panose="02070309020205020404" pitchFamily="49" charset="0"/>
              </a:rPr>
              <a:t>func</a:t>
            </a:r>
            <a:r>
              <a:rPr lang="en-US" b="1" dirty="0">
                <a:latin typeface="Courier New" panose="02070309020205020404" pitchFamily="49" charset="0"/>
                <a:cs typeface="Courier New" panose="02070309020205020404" pitchFamily="49" charset="0"/>
              </a:rPr>
              <a:t> 9.000000 8.000000</a:t>
            </a:r>
          </a:p>
          <a:p>
            <a:r>
              <a:rPr lang="en-US" b="1" dirty="0">
                <a:solidFill>
                  <a:schemeClr val="accent1"/>
                </a:solidFill>
                <a:latin typeface="Courier New" panose="02070309020205020404" pitchFamily="49" charset="0"/>
                <a:cs typeface="Courier New" panose="02070309020205020404" pitchFamily="49" charset="0"/>
              </a:rPr>
              <a:t>back 9.000000 8.000000</a:t>
            </a:r>
          </a:p>
        </p:txBody>
      </p:sp>
      <p:sp>
        <p:nvSpPr>
          <p:cNvPr id="7" name="Rectangle 6">
            <a:extLst>
              <a:ext uri="{FF2B5EF4-FFF2-40B4-BE49-F238E27FC236}">
                <a16:creationId xmlns:a16="http://schemas.microsoft.com/office/drawing/2014/main" id="{7C263285-8FCC-6E17-9187-C743A62D3857}"/>
              </a:ext>
            </a:extLst>
          </p:cNvPr>
          <p:cNvSpPr/>
          <p:nvPr/>
        </p:nvSpPr>
        <p:spPr>
          <a:xfrm>
            <a:off x="7157905" y="929669"/>
            <a:ext cx="1395538" cy="3403863"/>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39C649D-1AE8-21D3-BFBB-4D9D0B994667}"/>
              </a:ext>
            </a:extLst>
          </p:cNvPr>
          <p:cNvSpPr/>
          <p:nvPr/>
        </p:nvSpPr>
        <p:spPr>
          <a:xfrm>
            <a:off x="7160621" y="3487350"/>
            <a:ext cx="1392821" cy="851811"/>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Courier New" panose="02070309020205020404" pitchFamily="49" charset="0"/>
                <a:cs typeface="Courier New" panose="02070309020205020404" pitchFamily="49" charset="0"/>
              </a:rPr>
              <a:t>pm</a:t>
            </a:r>
          </a:p>
        </p:txBody>
      </p:sp>
      <p:sp>
        <p:nvSpPr>
          <p:cNvPr id="9" name="Rectangle 8">
            <a:extLst>
              <a:ext uri="{FF2B5EF4-FFF2-40B4-BE49-F238E27FC236}">
                <a16:creationId xmlns:a16="http://schemas.microsoft.com/office/drawing/2014/main" id="{A16D830E-6C94-291D-7BE4-2CCB1F222FED}"/>
              </a:ext>
            </a:extLst>
          </p:cNvPr>
          <p:cNvSpPr/>
          <p:nvPr/>
        </p:nvSpPr>
        <p:spPr>
          <a:xfrm>
            <a:off x="7624435" y="3906455"/>
            <a:ext cx="789019" cy="432707"/>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Courier New" panose="02070309020205020404" pitchFamily="49" charset="0"/>
                <a:cs typeface="Courier New" panose="02070309020205020404" pitchFamily="49" charset="0"/>
              </a:rPr>
              <a:t>y</a:t>
            </a:r>
          </a:p>
        </p:txBody>
      </p:sp>
      <p:sp>
        <p:nvSpPr>
          <p:cNvPr id="10" name="Rectangle 9">
            <a:extLst>
              <a:ext uri="{FF2B5EF4-FFF2-40B4-BE49-F238E27FC236}">
                <a16:creationId xmlns:a16="http://schemas.microsoft.com/office/drawing/2014/main" id="{CE43B0AF-410C-CE5D-608D-C5F5CA9AC26F}"/>
              </a:ext>
            </a:extLst>
          </p:cNvPr>
          <p:cNvSpPr/>
          <p:nvPr/>
        </p:nvSpPr>
        <p:spPr>
          <a:xfrm>
            <a:off x="8061996" y="3906455"/>
            <a:ext cx="479729" cy="432707"/>
          </a:xfrm>
          <a:prstGeom prst="rect">
            <a:avLst/>
          </a:prstGeom>
          <a:solidFill>
            <a:schemeClr val="bg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4.0</a:t>
            </a:r>
          </a:p>
        </p:txBody>
      </p:sp>
      <p:sp>
        <p:nvSpPr>
          <p:cNvPr id="11" name="Rectangle 10">
            <a:extLst>
              <a:ext uri="{FF2B5EF4-FFF2-40B4-BE49-F238E27FC236}">
                <a16:creationId xmlns:a16="http://schemas.microsoft.com/office/drawing/2014/main" id="{C49EA6A6-7012-9565-B067-6C98E6AC1BAD}"/>
              </a:ext>
            </a:extLst>
          </p:cNvPr>
          <p:cNvSpPr/>
          <p:nvPr/>
        </p:nvSpPr>
        <p:spPr>
          <a:xfrm>
            <a:off x="7623266" y="3487351"/>
            <a:ext cx="783771" cy="432707"/>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Courier New" panose="02070309020205020404" pitchFamily="49" charset="0"/>
                <a:cs typeface="Courier New" panose="02070309020205020404" pitchFamily="49" charset="0"/>
              </a:rPr>
              <a:t>x</a:t>
            </a:r>
          </a:p>
        </p:txBody>
      </p:sp>
      <p:sp>
        <p:nvSpPr>
          <p:cNvPr id="12" name="Rectangle 11">
            <a:extLst>
              <a:ext uri="{FF2B5EF4-FFF2-40B4-BE49-F238E27FC236}">
                <a16:creationId xmlns:a16="http://schemas.microsoft.com/office/drawing/2014/main" id="{2FE5864F-E203-8063-9F14-1F267529CA6D}"/>
              </a:ext>
            </a:extLst>
          </p:cNvPr>
          <p:cNvSpPr/>
          <p:nvPr/>
        </p:nvSpPr>
        <p:spPr>
          <a:xfrm>
            <a:off x="8068464" y="3487351"/>
            <a:ext cx="484978" cy="432707"/>
          </a:xfrm>
          <a:prstGeom prst="rect">
            <a:avLst/>
          </a:prstGeom>
          <a:solidFill>
            <a:schemeClr val="bg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3.0</a:t>
            </a:r>
          </a:p>
        </p:txBody>
      </p:sp>
      <p:sp>
        <p:nvSpPr>
          <p:cNvPr id="13" name="TextBox 12">
            <a:extLst>
              <a:ext uri="{FF2B5EF4-FFF2-40B4-BE49-F238E27FC236}">
                <a16:creationId xmlns:a16="http://schemas.microsoft.com/office/drawing/2014/main" id="{5AA1C132-6435-F536-B246-2FCE0539330C}"/>
              </a:ext>
            </a:extLst>
          </p:cNvPr>
          <p:cNvSpPr txBox="1"/>
          <p:nvPr/>
        </p:nvSpPr>
        <p:spPr>
          <a:xfrm>
            <a:off x="11322416" y="2337717"/>
            <a:ext cx="800116" cy="646331"/>
          </a:xfrm>
          <a:prstGeom prst="rect">
            <a:avLst/>
          </a:prstGeom>
          <a:noFill/>
        </p:spPr>
        <p:txBody>
          <a:bodyPr wrap="square" rtlCol="0">
            <a:spAutoFit/>
          </a:bodyPr>
          <a:lstStyle/>
          <a:p>
            <a:r>
              <a:rPr lang="en-US" dirty="0"/>
              <a:t>stack</a:t>
            </a:r>
          </a:p>
          <a:p>
            <a:r>
              <a:rPr lang="en-US" dirty="0"/>
              <a:t>frame</a:t>
            </a:r>
          </a:p>
        </p:txBody>
      </p:sp>
      <p:sp>
        <p:nvSpPr>
          <p:cNvPr id="14" name="Left Brace 13">
            <a:extLst>
              <a:ext uri="{FF2B5EF4-FFF2-40B4-BE49-F238E27FC236}">
                <a16:creationId xmlns:a16="http://schemas.microsoft.com/office/drawing/2014/main" id="{9A18220D-B5F5-147C-E5A4-0EDCB7C4C4EB}"/>
              </a:ext>
            </a:extLst>
          </p:cNvPr>
          <p:cNvSpPr/>
          <p:nvPr/>
        </p:nvSpPr>
        <p:spPr>
          <a:xfrm flipH="1">
            <a:off x="10627987" y="2364417"/>
            <a:ext cx="765232" cy="646332"/>
          </a:xfrm>
          <a:prstGeom prst="leftBrace">
            <a:avLst/>
          </a:prstGeom>
          <a:ln w="28575">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Rectangle 14">
            <a:extLst>
              <a:ext uri="{FF2B5EF4-FFF2-40B4-BE49-F238E27FC236}">
                <a16:creationId xmlns:a16="http://schemas.microsoft.com/office/drawing/2014/main" id="{E6340EA0-223A-6FF8-9EC1-B61D82C2DE9B}"/>
              </a:ext>
            </a:extLst>
          </p:cNvPr>
          <p:cNvSpPr/>
          <p:nvPr/>
        </p:nvSpPr>
        <p:spPr>
          <a:xfrm>
            <a:off x="9230397" y="929669"/>
            <a:ext cx="1395538" cy="3403863"/>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596C39-4A4E-0567-1754-5018B5FFF3B0}"/>
              </a:ext>
            </a:extLst>
          </p:cNvPr>
          <p:cNvSpPr/>
          <p:nvPr/>
        </p:nvSpPr>
        <p:spPr>
          <a:xfrm>
            <a:off x="9233113" y="3487350"/>
            <a:ext cx="1392821" cy="851811"/>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Courier New" panose="02070309020205020404" pitchFamily="49" charset="0"/>
                <a:cs typeface="Courier New" panose="02070309020205020404" pitchFamily="49" charset="0"/>
              </a:rPr>
              <a:t>pm</a:t>
            </a:r>
          </a:p>
        </p:txBody>
      </p:sp>
      <p:sp>
        <p:nvSpPr>
          <p:cNvPr id="17" name="Rectangle 16">
            <a:extLst>
              <a:ext uri="{FF2B5EF4-FFF2-40B4-BE49-F238E27FC236}">
                <a16:creationId xmlns:a16="http://schemas.microsoft.com/office/drawing/2014/main" id="{F6F14CAB-65B6-D55C-BDE9-AD757687B2D0}"/>
              </a:ext>
            </a:extLst>
          </p:cNvPr>
          <p:cNvSpPr/>
          <p:nvPr/>
        </p:nvSpPr>
        <p:spPr>
          <a:xfrm>
            <a:off x="9696927" y="3906455"/>
            <a:ext cx="789019" cy="432707"/>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Courier New" panose="02070309020205020404" pitchFamily="49" charset="0"/>
                <a:cs typeface="Courier New" panose="02070309020205020404" pitchFamily="49" charset="0"/>
              </a:rPr>
              <a:t>y</a:t>
            </a:r>
          </a:p>
        </p:txBody>
      </p:sp>
      <p:sp>
        <p:nvSpPr>
          <p:cNvPr id="18" name="Rectangle 17">
            <a:extLst>
              <a:ext uri="{FF2B5EF4-FFF2-40B4-BE49-F238E27FC236}">
                <a16:creationId xmlns:a16="http://schemas.microsoft.com/office/drawing/2014/main" id="{B32DF54C-5887-749F-7A6F-E5DEC04395C4}"/>
              </a:ext>
            </a:extLst>
          </p:cNvPr>
          <p:cNvSpPr/>
          <p:nvPr/>
        </p:nvSpPr>
        <p:spPr>
          <a:xfrm>
            <a:off x="10134488" y="3906455"/>
            <a:ext cx="479729" cy="432707"/>
          </a:xfrm>
          <a:prstGeom prst="rect">
            <a:avLst/>
          </a:prstGeom>
          <a:solidFill>
            <a:schemeClr val="bg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4.0</a:t>
            </a:r>
          </a:p>
        </p:txBody>
      </p:sp>
      <p:sp>
        <p:nvSpPr>
          <p:cNvPr id="19" name="Rectangle 18">
            <a:extLst>
              <a:ext uri="{FF2B5EF4-FFF2-40B4-BE49-F238E27FC236}">
                <a16:creationId xmlns:a16="http://schemas.microsoft.com/office/drawing/2014/main" id="{D10849DE-4DA1-7525-06E0-B5F06B47AEAE}"/>
              </a:ext>
            </a:extLst>
          </p:cNvPr>
          <p:cNvSpPr/>
          <p:nvPr/>
        </p:nvSpPr>
        <p:spPr>
          <a:xfrm>
            <a:off x="9695758" y="3487351"/>
            <a:ext cx="783771" cy="432707"/>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latin typeface="Courier New" panose="02070309020205020404" pitchFamily="49" charset="0"/>
                <a:cs typeface="Courier New" panose="02070309020205020404" pitchFamily="49" charset="0"/>
              </a:rPr>
              <a:t>x</a:t>
            </a:r>
          </a:p>
        </p:txBody>
      </p:sp>
      <p:sp>
        <p:nvSpPr>
          <p:cNvPr id="20" name="Rectangle 19">
            <a:extLst>
              <a:ext uri="{FF2B5EF4-FFF2-40B4-BE49-F238E27FC236}">
                <a16:creationId xmlns:a16="http://schemas.microsoft.com/office/drawing/2014/main" id="{55A5F7D1-D37C-5895-228D-EBDA5D4984EB}"/>
              </a:ext>
            </a:extLst>
          </p:cNvPr>
          <p:cNvSpPr/>
          <p:nvPr/>
        </p:nvSpPr>
        <p:spPr>
          <a:xfrm>
            <a:off x="10140956" y="3487351"/>
            <a:ext cx="484978" cy="432707"/>
          </a:xfrm>
          <a:prstGeom prst="rect">
            <a:avLst/>
          </a:prstGeom>
          <a:solidFill>
            <a:schemeClr val="bg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3.0</a:t>
            </a:r>
          </a:p>
        </p:txBody>
      </p:sp>
      <p:sp>
        <p:nvSpPr>
          <p:cNvPr id="21" name="Rectangle 20">
            <a:extLst>
              <a:ext uri="{FF2B5EF4-FFF2-40B4-BE49-F238E27FC236}">
                <a16:creationId xmlns:a16="http://schemas.microsoft.com/office/drawing/2014/main" id="{8988F82F-08C9-BB06-40BE-B529810EA5C8}"/>
              </a:ext>
            </a:extLst>
          </p:cNvPr>
          <p:cNvSpPr/>
          <p:nvPr/>
        </p:nvSpPr>
        <p:spPr>
          <a:xfrm>
            <a:off x="9228345" y="2468171"/>
            <a:ext cx="1392821" cy="432707"/>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dirty="0">
                <a:solidFill>
                  <a:schemeClr val="tx1"/>
                </a:solidFill>
                <a:latin typeface="Courier New" panose="02070309020205020404" pitchFamily="49" charset="0"/>
                <a:cs typeface="Courier New" panose="02070309020205020404" pitchFamily="49" charset="0"/>
              </a:rPr>
              <a:t>pp</a:t>
            </a:r>
          </a:p>
        </p:txBody>
      </p:sp>
      <p:sp>
        <p:nvSpPr>
          <p:cNvPr id="25" name="Rectangle 24">
            <a:extLst>
              <a:ext uri="{FF2B5EF4-FFF2-40B4-BE49-F238E27FC236}">
                <a16:creationId xmlns:a16="http://schemas.microsoft.com/office/drawing/2014/main" id="{FB0D13D1-2FCA-FF31-E703-06CE2D5D3256}"/>
              </a:ext>
            </a:extLst>
          </p:cNvPr>
          <p:cNvSpPr/>
          <p:nvPr/>
        </p:nvSpPr>
        <p:spPr>
          <a:xfrm>
            <a:off x="9695758" y="2468172"/>
            <a:ext cx="925408" cy="432707"/>
          </a:xfrm>
          <a:prstGeom prst="rect">
            <a:avLst/>
          </a:prstGeom>
          <a:solidFill>
            <a:schemeClr val="bg2"/>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26" name="Curved Connector 25">
            <a:extLst>
              <a:ext uri="{FF2B5EF4-FFF2-40B4-BE49-F238E27FC236}">
                <a16:creationId xmlns:a16="http://schemas.microsoft.com/office/drawing/2014/main" id="{48FC94EE-9515-7FBB-0FB1-2AD40733374D}"/>
              </a:ext>
            </a:extLst>
          </p:cNvPr>
          <p:cNvCxnSpPr>
            <a:cxnSpLocks/>
            <a:endCxn id="16" idx="1"/>
          </p:cNvCxnSpPr>
          <p:nvPr/>
        </p:nvCxnSpPr>
        <p:spPr>
          <a:xfrm rot="5400000">
            <a:off x="9066283" y="2838583"/>
            <a:ext cx="1241504" cy="907843"/>
          </a:xfrm>
          <a:prstGeom prst="curvedConnector4">
            <a:avLst>
              <a:gd name="adj1" fmla="val 32847"/>
              <a:gd name="adj2" fmla="val 12518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A7D2236E-CD95-1CB1-029F-C63B651E7327}"/>
              </a:ext>
            </a:extLst>
          </p:cNvPr>
          <p:cNvSpPr txBox="1"/>
          <p:nvPr/>
        </p:nvSpPr>
        <p:spPr>
          <a:xfrm>
            <a:off x="9844850" y="3016723"/>
            <a:ext cx="677878" cy="369332"/>
          </a:xfrm>
          <a:prstGeom prst="rect">
            <a:avLst/>
          </a:prstGeom>
          <a:noFill/>
        </p:spPr>
        <p:txBody>
          <a:bodyPr wrap="none" rtlCol="0">
            <a:spAutoFit/>
          </a:bodyPr>
          <a:lstStyle/>
          <a:p>
            <a:r>
              <a:rPr lang="en-US" dirty="0"/>
              <a:t>point</a:t>
            </a:r>
          </a:p>
        </p:txBody>
      </p:sp>
    </p:spTree>
    <p:extLst>
      <p:ext uri="{BB962C8B-B14F-4D97-AF65-F5344CB8AC3E}">
        <p14:creationId xmlns:p14="http://schemas.microsoft.com/office/powerpoint/2010/main" val="1661675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19E79-ADA1-907B-5FAD-AB37B5CD2159}"/>
              </a:ext>
            </a:extLst>
          </p:cNvPr>
          <p:cNvSpPr>
            <a:spLocks noGrp="1"/>
          </p:cNvSpPr>
          <p:nvPr>
            <p:ph type="title"/>
          </p:nvPr>
        </p:nvSpPr>
        <p:spPr/>
        <p:txBody>
          <a:bodyPr/>
          <a:lstStyle/>
          <a:p>
            <a:pPr algn="r"/>
            <a:r>
              <a:rPr lang="en-US" dirty="0"/>
              <a:t>6.2 Storage Allocation</a:t>
            </a:r>
          </a:p>
        </p:txBody>
      </p:sp>
      <p:sp>
        <p:nvSpPr>
          <p:cNvPr id="4" name="TextBox 3">
            <a:extLst>
              <a:ext uri="{FF2B5EF4-FFF2-40B4-BE49-F238E27FC236}">
                <a16:creationId xmlns:a16="http://schemas.microsoft.com/office/drawing/2014/main" id="{94015EDA-9B8C-EE59-2415-3FA4045D99D8}"/>
              </a:ext>
            </a:extLst>
          </p:cNvPr>
          <p:cNvSpPr txBox="1"/>
          <p:nvPr/>
        </p:nvSpPr>
        <p:spPr>
          <a:xfrm>
            <a:off x="610005" y="2049471"/>
            <a:ext cx="7629012" cy="3970318"/>
          </a:xfrm>
          <a:prstGeom prst="rect">
            <a:avLst/>
          </a:prstGeom>
          <a:noFill/>
        </p:spPr>
        <p:txBody>
          <a:bodyPr wrap="none" rtlCol="0">
            <a:spAutoFit/>
          </a:bodyPr>
          <a:lstStyle/>
          <a:p>
            <a:r>
              <a:rPr lang="en-US" b="1" dirty="0">
                <a:latin typeface="Courier New" panose="02070309020205020404" pitchFamily="49" charset="0"/>
                <a:cs typeface="Courier New" panose="02070309020205020404" pitchFamily="49" charset="0"/>
              </a:rPr>
              <a:t>#include &lt;</a:t>
            </a:r>
            <a:r>
              <a:rPr lang="en-US" b="1" dirty="0" err="1">
                <a:latin typeface="Courier New" panose="02070309020205020404" pitchFamily="49" charset="0"/>
                <a:cs typeface="Courier New" panose="02070309020205020404" pitchFamily="49" charset="0"/>
              </a:rPr>
              <a:t>stdio.h</a:t>
            </a:r>
            <a:r>
              <a:rPr lang="en-US" b="1" dirty="0">
                <a:latin typeface="Courier New" panose="02070309020205020404" pitchFamily="49" charset="0"/>
                <a:cs typeface="Courier New" panose="02070309020205020404" pitchFamily="49" charset="0"/>
              </a:rPr>
              <a:t>&gt;</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int main() {</a:t>
            </a:r>
          </a:p>
          <a:p>
            <a:r>
              <a:rPr lang="en-US" b="1" dirty="0">
                <a:latin typeface="Courier New" panose="02070309020205020404" pitchFamily="49" charset="0"/>
                <a:cs typeface="Courier New" panose="02070309020205020404" pitchFamily="49" charset="0"/>
              </a:rPr>
              <a:t>    struct point {</a:t>
            </a:r>
          </a:p>
          <a:p>
            <a:r>
              <a:rPr lang="en-US" b="1" dirty="0">
                <a:latin typeface="Courier New" panose="02070309020205020404" pitchFamily="49" charset="0"/>
                <a:cs typeface="Courier New" panose="02070309020205020404" pitchFamily="49" charset="0"/>
              </a:rPr>
              <a:t>        double x;</a:t>
            </a:r>
          </a:p>
          <a:p>
            <a:r>
              <a:rPr lang="en-US" b="1" dirty="0">
                <a:latin typeface="Courier New" panose="02070309020205020404" pitchFamily="49" charset="0"/>
                <a:cs typeface="Courier New" panose="02070309020205020404" pitchFamily="49" charset="0"/>
              </a:rPr>
              <a:t>        double y;</a:t>
            </a:r>
          </a:p>
          <a:p>
            <a:r>
              <a:rPr lang="en-US" b="1" dirty="0">
                <a:latin typeface="Courier New" panose="02070309020205020404" pitchFamily="49" charset="0"/>
                <a:cs typeface="Courier New" panose="02070309020205020404" pitchFamily="49" charset="0"/>
              </a:rPr>
              <a:t>    };</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struct point </a:t>
            </a:r>
            <a:r>
              <a:rPr lang="en-US" b="1" dirty="0" err="1">
                <a:latin typeface="Courier New" panose="02070309020205020404" pitchFamily="49" charset="0"/>
                <a:cs typeface="Courier New" panose="02070309020205020404" pitchFamily="49" charset="0"/>
              </a:rPr>
              <a:t>pt</a:t>
            </a:r>
            <a:r>
              <a:rPr lang="en-US" b="1" dirty="0">
                <a:latin typeface="Courier New" panose="02070309020205020404" pitchFamily="49" charset="0"/>
                <a:cs typeface="Courier New" panose="02070309020205020404" pitchFamily="49" charset="0"/>
              </a:rPr>
              <a:t>, *pp;</a:t>
            </a:r>
          </a:p>
          <a:p>
            <a:endParaRPr lang="en-US" b="1" dirty="0">
              <a:latin typeface="Courier New" panose="02070309020205020404" pitchFamily="49" charset="0"/>
              <a:cs typeface="Courier New" panose="02070309020205020404" pitchFamily="49" charset="0"/>
            </a:endParaRP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printf</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sizeof</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pt</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ld</a:t>
            </a:r>
            <a:r>
              <a:rPr lang="en-US" b="1" dirty="0">
                <a:latin typeface="Courier New" panose="02070309020205020404" pitchFamily="49" charset="0"/>
                <a:cs typeface="Courier New" panose="02070309020205020404" pitchFamily="49" charset="0"/>
              </a:rPr>
              <a:t>\n",</a:t>
            </a:r>
            <a:r>
              <a:rPr lang="en-US" b="1" dirty="0" err="1">
                <a:latin typeface="Courier New" panose="02070309020205020404" pitchFamily="49" charset="0"/>
                <a:cs typeface="Courier New" panose="02070309020205020404" pitchFamily="49" charset="0"/>
              </a:rPr>
              <a:t>sizeof</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pt</a:t>
            </a:r>
            <a:r>
              <a:rPr lang="en-US" b="1" dirty="0">
                <a:latin typeface="Courier New" panose="02070309020205020404" pitchFamily="49" charset="0"/>
                <a:cs typeface="Courier New" panose="02070309020205020404" pitchFamily="49" charset="0"/>
              </a:rPr>
              <a:t>));</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printf</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sizeof</a:t>
            </a:r>
            <a:r>
              <a:rPr lang="en-US" b="1" dirty="0">
                <a:latin typeface="Courier New" panose="02070309020205020404" pitchFamily="49" charset="0"/>
                <a:cs typeface="Courier New" panose="02070309020205020404" pitchFamily="49" charset="0"/>
              </a:rPr>
              <a:t> pp %</a:t>
            </a:r>
            <a:r>
              <a:rPr lang="en-US" b="1" dirty="0" err="1">
                <a:latin typeface="Courier New" panose="02070309020205020404" pitchFamily="49" charset="0"/>
                <a:cs typeface="Courier New" panose="02070309020205020404" pitchFamily="49" charset="0"/>
              </a:rPr>
              <a:t>ld</a:t>
            </a:r>
            <a:r>
              <a:rPr lang="en-US" b="1" dirty="0">
                <a:latin typeface="Courier New" panose="02070309020205020404" pitchFamily="49" charset="0"/>
                <a:cs typeface="Courier New" panose="02070309020205020404" pitchFamily="49" charset="0"/>
              </a:rPr>
              <a:t>\n",</a:t>
            </a:r>
            <a:r>
              <a:rPr lang="en-US" b="1" dirty="0" err="1">
                <a:latin typeface="Courier New" panose="02070309020205020404" pitchFamily="49" charset="0"/>
                <a:cs typeface="Courier New" panose="02070309020205020404" pitchFamily="49" charset="0"/>
              </a:rPr>
              <a:t>sizeof</a:t>
            </a:r>
            <a:r>
              <a:rPr lang="en-US" b="1" dirty="0">
                <a:latin typeface="Courier New" panose="02070309020205020404" pitchFamily="49" charset="0"/>
                <a:cs typeface="Courier New" panose="02070309020205020404" pitchFamily="49" charset="0"/>
              </a:rPr>
              <a:t>(pp));</a:t>
            </a:r>
          </a:p>
          <a:p>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printf</a:t>
            </a:r>
            <a:r>
              <a:rPr lang="en-US" b="1" dirty="0">
                <a:latin typeface="Courier New" panose="02070309020205020404" pitchFamily="49" charset="0"/>
                <a:cs typeface="Courier New" panose="02070309020205020404" pitchFamily="49" charset="0"/>
              </a:rPr>
              <a:t>("</a:t>
            </a:r>
            <a:r>
              <a:rPr lang="en-US" b="1" dirty="0" err="1">
                <a:latin typeface="Courier New" panose="02070309020205020404" pitchFamily="49" charset="0"/>
                <a:cs typeface="Courier New" panose="02070309020205020404" pitchFamily="49" charset="0"/>
              </a:rPr>
              <a:t>sizeof</a:t>
            </a:r>
            <a:r>
              <a:rPr lang="en-US" b="1" dirty="0">
                <a:latin typeface="Courier New" panose="02070309020205020404" pitchFamily="49" charset="0"/>
                <a:cs typeface="Courier New" panose="02070309020205020404" pitchFamily="49" charset="0"/>
              </a:rPr>
              <a:t> point %</a:t>
            </a:r>
            <a:r>
              <a:rPr lang="en-US" b="1" dirty="0" err="1">
                <a:latin typeface="Courier New" panose="02070309020205020404" pitchFamily="49" charset="0"/>
                <a:cs typeface="Courier New" panose="02070309020205020404" pitchFamily="49" charset="0"/>
              </a:rPr>
              <a:t>ld</a:t>
            </a:r>
            <a:r>
              <a:rPr lang="en-US" b="1" dirty="0">
                <a:latin typeface="Courier New" panose="02070309020205020404" pitchFamily="49" charset="0"/>
                <a:cs typeface="Courier New" panose="02070309020205020404" pitchFamily="49" charset="0"/>
              </a:rPr>
              <a:t>\n",</a:t>
            </a:r>
            <a:r>
              <a:rPr lang="en-US" b="1" dirty="0" err="1">
                <a:latin typeface="Courier New" panose="02070309020205020404" pitchFamily="49" charset="0"/>
                <a:cs typeface="Courier New" panose="02070309020205020404" pitchFamily="49" charset="0"/>
              </a:rPr>
              <a:t>sizeof</a:t>
            </a:r>
            <a:r>
              <a:rPr lang="en-US" b="1" dirty="0">
                <a:latin typeface="Courier New" panose="02070309020205020404" pitchFamily="49" charset="0"/>
                <a:cs typeface="Courier New" panose="02070309020205020404" pitchFamily="49" charset="0"/>
              </a:rPr>
              <a:t>(struct point));</a:t>
            </a:r>
          </a:p>
          <a:p>
            <a:r>
              <a:rPr lang="en-US" b="1" dirty="0">
                <a:latin typeface="Courier New" panose="02070309020205020404" pitchFamily="49" charset="0"/>
                <a:cs typeface="Courier New" panose="02070309020205020404" pitchFamily="49" charset="0"/>
              </a:rPr>
              <a:t>}</a:t>
            </a:r>
          </a:p>
        </p:txBody>
      </p:sp>
      <p:sp>
        <p:nvSpPr>
          <p:cNvPr id="5" name="TextBox 4">
            <a:extLst>
              <a:ext uri="{FF2B5EF4-FFF2-40B4-BE49-F238E27FC236}">
                <a16:creationId xmlns:a16="http://schemas.microsoft.com/office/drawing/2014/main" id="{AF306DA0-8C37-4809-6BE7-F28971E49EA5}"/>
              </a:ext>
            </a:extLst>
          </p:cNvPr>
          <p:cNvSpPr txBox="1"/>
          <p:nvPr/>
        </p:nvSpPr>
        <p:spPr>
          <a:xfrm>
            <a:off x="7978824" y="3858296"/>
            <a:ext cx="2252540" cy="923330"/>
          </a:xfrm>
          <a:prstGeom prst="rect">
            <a:avLst/>
          </a:prstGeom>
          <a:noFill/>
          <a:ln w="28575">
            <a:solidFill>
              <a:schemeClr val="accent1"/>
            </a:solidFill>
          </a:ln>
        </p:spPr>
        <p:txBody>
          <a:bodyPr wrap="none" rtlCol="0">
            <a:spAutoFit/>
          </a:bodyPr>
          <a:lstStyle/>
          <a:p>
            <a:r>
              <a:rPr lang="en-US" b="1" dirty="0" err="1">
                <a:latin typeface="Courier New" panose="02070309020205020404" pitchFamily="49" charset="0"/>
                <a:cs typeface="Courier New" panose="02070309020205020404" pitchFamily="49" charset="0"/>
              </a:rPr>
              <a:t>sizeof</a:t>
            </a:r>
            <a:r>
              <a:rPr lang="en-US" b="1" dirty="0">
                <a:latin typeface="Courier New" panose="02070309020205020404" pitchFamily="49" charset="0"/>
                <a:cs typeface="Courier New" panose="02070309020205020404" pitchFamily="49" charset="0"/>
              </a:rPr>
              <a:t> </a:t>
            </a:r>
            <a:r>
              <a:rPr lang="en-US" b="1" dirty="0" err="1">
                <a:latin typeface="Courier New" panose="02070309020205020404" pitchFamily="49" charset="0"/>
                <a:cs typeface="Courier New" panose="02070309020205020404" pitchFamily="49" charset="0"/>
              </a:rPr>
              <a:t>pt</a:t>
            </a:r>
            <a:r>
              <a:rPr lang="en-US" b="1" dirty="0">
                <a:latin typeface="Courier New" panose="02070309020205020404" pitchFamily="49" charset="0"/>
                <a:cs typeface="Courier New" panose="02070309020205020404" pitchFamily="49" charset="0"/>
              </a:rPr>
              <a:t> 16</a:t>
            </a:r>
          </a:p>
          <a:p>
            <a:r>
              <a:rPr lang="en-US" b="1" dirty="0" err="1">
                <a:latin typeface="Courier New" panose="02070309020205020404" pitchFamily="49" charset="0"/>
                <a:cs typeface="Courier New" panose="02070309020205020404" pitchFamily="49" charset="0"/>
              </a:rPr>
              <a:t>sizeof</a:t>
            </a:r>
            <a:r>
              <a:rPr lang="en-US" b="1" dirty="0">
                <a:latin typeface="Courier New" panose="02070309020205020404" pitchFamily="49" charset="0"/>
                <a:cs typeface="Courier New" panose="02070309020205020404" pitchFamily="49" charset="0"/>
              </a:rPr>
              <a:t> pp 8</a:t>
            </a:r>
          </a:p>
          <a:p>
            <a:r>
              <a:rPr lang="en-US" b="1" dirty="0" err="1">
                <a:latin typeface="Courier New" panose="02070309020205020404" pitchFamily="49" charset="0"/>
                <a:cs typeface="Courier New" panose="02070309020205020404" pitchFamily="49" charset="0"/>
              </a:rPr>
              <a:t>sizeof</a:t>
            </a:r>
            <a:r>
              <a:rPr lang="en-US" b="1" dirty="0">
                <a:latin typeface="Courier New" panose="02070309020205020404" pitchFamily="49" charset="0"/>
                <a:cs typeface="Courier New" panose="02070309020205020404" pitchFamily="49" charset="0"/>
              </a:rPr>
              <a:t> point 16</a:t>
            </a:r>
          </a:p>
        </p:txBody>
      </p:sp>
      <p:sp>
        <p:nvSpPr>
          <p:cNvPr id="6" name="TextBox 5">
            <a:extLst>
              <a:ext uri="{FF2B5EF4-FFF2-40B4-BE49-F238E27FC236}">
                <a16:creationId xmlns:a16="http://schemas.microsoft.com/office/drawing/2014/main" id="{A6556274-5FAB-FA80-D5BC-7FB8B7B8096A}"/>
              </a:ext>
            </a:extLst>
          </p:cNvPr>
          <p:cNvSpPr txBox="1"/>
          <p:nvPr/>
        </p:nvSpPr>
        <p:spPr>
          <a:xfrm>
            <a:off x="10746560" y="6338986"/>
            <a:ext cx="1382485" cy="307777"/>
          </a:xfrm>
          <a:prstGeom prst="rect">
            <a:avLst/>
          </a:prstGeom>
          <a:noFill/>
        </p:spPr>
        <p:txBody>
          <a:bodyPr wrap="square">
            <a:spAutoFit/>
          </a:bodyPr>
          <a:lstStyle/>
          <a:p>
            <a:r>
              <a:rPr lang="en-US" sz="1400" b="1" dirty="0">
                <a:solidFill>
                  <a:srgbClr val="000000"/>
                </a:solidFill>
                <a:latin typeface="Menlo" panose="020B0609030804020204" pitchFamily="49" charset="0"/>
              </a:rPr>
              <a:t>kr_06_05.c</a:t>
            </a:r>
          </a:p>
        </p:txBody>
      </p:sp>
    </p:spTree>
    <p:extLst>
      <p:ext uri="{BB962C8B-B14F-4D97-AF65-F5344CB8AC3E}">
        <p14:creationId xmlns:p14="http://schemas.microsoft.com/office/powerpoint/2010/main" val="28806418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2023</TotalTime>
  <Words>4447</Words>
  <Application>Microsoft Macintosh PowerPoint</Application>
  <PresentationFormat>Widescreen</PresentationFormat>
  <Paragraphs>1072</Paragraphs>
  <Slides>44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44</vt:i4>
      </vt:variant>
    </vt:vector>
  </HeadingPairs>
  <TitlesOfParts>
    <vt:vector size="50" baseType="lpstr">
      <vt:lpstr>Arial</vt:lpstr>
      <vt:lpstr>Calibri</vt:lpstr>
      <vt:lpstr>Calibri Light</vt:lpstr>
      <vt:lpstr>Courier New</vt:lpstr>
      <vt:lpstr>Menlo</vt:lpstr>
      <vt:lpstr>Office Theme</vt:lpstr>
      <vt:lpstr>K&amp;R Chapter 6 Structures</vt:lpstr>
      <vt:lpstr>A Mid Chapter Surprise</vt:lpstr>
      <vt:lpstr>A Bit of Poetry – Robert Frost</vt:lpstr>
      <vt:lpstr>“Stopping by Woods on a Snowy Evening”</vt:lpstr>
      <vt:lpstr>6.1 Structures</vt:lpstr>
      <vt:lpstr>PowerPoint Presentation</vt:lpstr>
      <vt:lpstr>6.2 Structures and Pointers</vt:lpstr>
      <vt:lpstr>PowerPoint Presentation</vt:lpstr>
      <vt:lpstr>6.2 Storage Allocation</vt:lpstr>
      <vt:lpstr>6.2 Dynamic Memory</vt:lpstr>
      <vt:lpstr>6.5.1 A list of strings</vt:lpstr>
      <vt:lpstr>6.5.1 Self Referential Structures</vt:lpstr>
      <vt:lpstr>Linked List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Walking a linked list</vt:lpstr>
      <vt:lpstr>Walking a linked list</vt:lpstr>
      <vt:lpstr>Walking a linked list</vt:lpstr>
      <vt:lpstr>Walking a linked list</vt:lpstr>
      <vt:lpstr>Walking a linked list</vt:lpstr>
      <vt:lpstr>Delete item from linked list</vt:lpstr>
      <vt:lpstr>Delete a node in the middle</vt:lpstr>
      <vt:lpstr>Delete the first node</vt:lpstr>
      <vt:lpstr>Delete the last node</vt:lpstr>
      <vt:lpstr>Doubly Linked Lists</vt:lpstr>
      <vt:lpstr>6.5.1 Reverse a List</vt:lpstr>
      <vt:lpstr>6.5.1 Doubly Linked List</vt:lpstr>
      <vt:lpstr>6.5.1 Doubly Linked List</vt:lpstr>
      <vt:lpstr>Doubly Linked List</vt:lpstr>
      <vt:lpstr>Walking a list backwards</vt:lpstr>
      <vt:lpstr>Walking a list backwards</vt:lpstr>
      <vt:lpstr>Walking a list backwards</vt:lpstr>
      <vt:lpstr>Walking a list backwards</vt:lpstr>
      <vt:lpstr>Linked List in a Function</vt:lpstr>
      <vt:lpstr>6.8 Unions</vt:lpstr>
      <vt:lpstr>Summary</vt:lpstr>
      <vt:lpstr>Acknowledgements / Contributions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Comparing Python and C</dc:title>
  <dc:creator>Microsoft Office User</dc:creator>
  <cp:lastModifiedBy>Severance, Charles</cp:lastModifiedBy>
  <cp:revision>135</cp:revision>
  <dcterms:created xsi:type="dcterms:W3CDTF">2022-07-26T07:32:28Z</dcterms:created>
  <dcterms:modified xsi:type="dcterms:W3CDTF">2023-10-25T14:48:39Z</dcterms:modified>
</cp:coreProperties>
</file>